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256" r:id="rId2"/>
    <p:sldId id="299" r:id="rId3"/>
    <p:sldId id="321" r:id="rId4"/>
    <p:sldId id="311" r:id="rId5"/>
    <p:sldId id="300" r:id="rId6"/>
    <p:sldId id="302" r:id="rId7"/>
    <p:sldId id="303" r:id="rId8"/>
    <p:sldId id="323" r:id="rId9"/>
    <p:sldId id="260" r:id="rId10"/>
    <p:sldId id="325" r:id="rId11"/>
    <p:sldId id="324" r:id="rId12"/>
    <p:sldId id="271" r:id="rId13"/>
    <p:sldId id="313" r:id="rId14"/>
    <p:sldId id="314" r:id="rId15"/>
    <p:sldId id="315" r:id="rId16"/>
    <p:sldId id="316" r:id="rId17"/>
    <p:sldId id="317" r:id="rId18"/>
    <p:sldId id="318" r:id="rId19"/>
    <p:sldId id="263" r:id="rId20"/>
    <p:sldId id="264" r:id="rId21"/>
    <p:sldId id="265" r:id="rId22"/>
    <p:sldId id="266" r:id="rId23"/>
    <p:sldId id="269" r:id="rId24"/>
    <p:sldId id="319" r:id="rId25"/>
    <p:sldId id="270" r:id="rId26"/>
    <p:sldId id="272" r:id="rId27"/>
    <p:sldId id="273" r:id="rId28"/>
    <p:sldId id="274" r:id="rId29"/>
    <p:sldId id="275" r:id="rId30"/>
    <p:sldId id="320" r:id="rId31"/>
    <p:sldId id="285" r:id="rId32"/>
    <p:sldId id="286" r:id="rId33"/>
    <p:sldId id="287" r:id="rId34"/>
    <p:sldId id="289" r:id="rId35"/>
    <p:sldId id="291" r:id="rId36"/>
    <p:sldId id="326" r:id="rId37"/>
    <p:sldId id="292" r:id="rId38"/>
    <p:sldId id="293" r:id="rId39"/>
    <p:sldId id="309" r:id="rId40"/>
    <p:sldId id="322" r:id="rId41"/>
  </p:sldIdLst>
  <p:sldSz cx="9144000" cy="6858000" type="screen4x3"/>
  <p:notesSz cx="6669088" cy="9926638"/>
  <p:defaultTextStyle>
    <a:defPPr>
      <a:defRPr lang="en-GB"/>
    </a:defPPr>
    <a:lvl1pPr algn="l" defTabSz="449263" rtl="0" fontAlgn="base">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pitchFamily="32" charset="0"/>
        <a:cs typeface="Lucida Sans Unicode" pitchFamily="32" charset="0"/>
      </a:defRPr>
    </a:lvl1pPr>
    <a:lvl2pPr marL="742950" indent="-285750" algn="l" defTabSz="449263" rtl="0" fontAlgn="base">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pitchFamily="32" charset="0"/>
        <a:cs typeface="Lucida Sans Unicode" pitchFamily="32" charset="0"/>
      </a:defRPr>
    </a:lvl2pPr>
    <a:lvl3pPr marL="1143000" indent="-228600" algn="l" defTabSz="449263" rtl="0" fontAlgn="base">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pitchFamily="32" charset="0"/>
        <a:cs typeface="Lucida Sans Unicode" pitchFamily="32" charset="0"/>
      </a:defRPr>
    </a:lvl3pPr>
    <a:lvl4pPr marL="1600200" indent="-228600" algn="l" defTabSz="449263" rtl="0" fontAlgn="base">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pitchFamily="32" charset="0"/>
        <a:cs typeface="Lucida Sans Unicode" pitchFamily="32" charset="0"/>
      </a:defRPr>
    </a:lvl4pPr>
    <a:lvl5pPr marL="2057400" indent="-228600" algn="l" defTabSz="449263" rtl="0" fontAlgn="base">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pitchFamily="32" charset="0"/>
        <a:cs typeface="Lucida Sans Unicode" pitchFamily="32" charset="0"/>
      </a:defRPr>
    </a:lvl5pPr>
    <a:lvl6pPr marL="2286000" algn="l" defTabSz="914400" rtl="0" eaLnBrk="1" latinLnBrk="0" hangingPunct="1">
      <a:defRPr kern="1200">
        <a:solidFill>
          <a:schemeClr val="bg1"/>
        </a:solidFill>
        <a:latin typeface="Arial" charset="0"/>
        <a:ea typeface="Lucida Sans Unicode" pitchFamily="32" charset="0"/>
        <a:cs typeface="Lucida Sans Unicode" pitchFamily="32" charset="0"/>
      </a:defRPr>
    </a:lvl6pPr>
    <a:lvl7pPr marL="2743200" algn="l" defTabSz="914400" rtl="0" eaLnBrk="1" latinLnBrk="0" hangingPunct="1">
      <a:defRPr kern="1200">
        <a:solidFill>
          <a:schemeClr val="bg1"/>
        </a:solidFill>
        <a:latin typeface="Arial" charset="0"/>
        <a:ea typeface="Lucida Sans Unicode" pitchFamily="32" charset="0"/>
        <a:cs typeface="Lucida Sans Unicode" pitchFamily="32" charset="0"/>
      </a:defRPr>
    </a:lvl7pPr>
    <a:lvl8pPr marL="3200400" algn="l" defTabSz="914400" rtl="0" eaLnBrk="1" latinLnBrk="0" hangingPunct="1">
      <a:defRPr kern="1200">
        <a:solidFill>
          <a:schemeClr val="bg1"/>
        </a:solidFill>
        <a:latin typeface="Arial" charset="0"/>
        <a:ea typeface="Lucida Sans Unicode" pitchFamily="32" charset="0"/>
        <a:cs typeface="Lucida Sans Unicode" pitchFamily="32" charset="0"/>
      </a:defRPr>
    </a:lvl8pPr>
    <a:lvl9pPr marL="3657600" algn="l" defTabSz="914400" rtl="0" eaLnBrk="1" latinLnBrk="0" hangingPunct="1">
      <a:defRPr kern="1200">
        <a:solidFill>
          <a:schemeClr val="bg1"/>
        </a:solidFill>
        <a:latin typeface="Arial" charset="0"/>
        <a:ea typeface="Lucida Sans Unicode" pitchFamily="32" charset="0"/>
        <a:cs typeface="Lucida Sans Unicode" pitchFamily="3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69">
          <p15:clr>
            <a:srgbClr val="A4A3A4"/>
          </p15:clr>
        </p15:guide>
        <p15:guide id="2" pos="1942">
          <p15:clr>
            <a:srgbClr val="A4A3A4"/>
          </p15:clr>
        </p15:guide>
        <p15:guide id="3" orient="horz" pos="2675">
          <p15:clr>
            <a:srgbClr val="A4A3A4"/>
          </p15:clr>
        </p15:guide>
        <p15:guide id="4" pos="19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88" autoAdjust="0"/>
    <p:restoredTop sz="84060" autoAdjust="0"/>
  </p:normalViewPr>
  <p:slideViewPr>
    <p:cSldViewPr>
      <p:cViewPr varScale="1">
        <p:scale>
          <a:sx n="67" d="100"/>
          <a:sy n="67" d="100"/>
        </p:scale>
        <p:origin x="1062" y="66"/>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notesViewPr>
    <p:cSldViewPr>
      <p:cViewPr varScale="1">
        <p:scale>
          <a:sx n="59" d="100"/>
          <a:sy n="59" d="100"/>
        </p:scale>
        <p:origin x="-1752" y="-72"/>
      </p:cViewPr>
      <p:guideLst>
        <p:guide orient="horz" pos="2669"/>
        <p:guide pos="1942"/>
        <p:guide orient="horz" pos="2675"/>
        <p:guide pos="190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90592" cy="496702"/>
          </a:xfrm>
          <a:prstGeom prst="rect">
            <a:avLst/>
          </a:prstGeom>
        </p:spPr>
        <p:txBody>
          <a:bodyPr vert="horz" lIns="83137" tIns="41569" rIns="83137" bIns="41569" rtlCol="0"/>
          <a:lstStyle>
            <a:lvl1pPr algn="l">
              <a:defRPr sz="1100"/>
            </a:lvl1pPr>
          </a:lstStyle>
          <a:p>
            <a:endParaRPr lang="ru-RU"/>
          </a:p>
        </p:txBody>
      </p:sp>
      <p:sp>
        <p:nvSpPr>
          <p:cNvPr id="3" name="Дата 2"/>
          <p:cNvSpPr>
            <a:spLocks noGrp="1"/>
          </p:cNvSpPr>
          <p:nvPr>
            <p:ph type="dt" sz="quarter" idx="1"/>
          </p:nvPr>
        </p:nvSpPr>
        <p:spPr>
          <a:xfrm>
            <a:off x="3777096" y="0"/>
            <a:ext cx="2890592" cy="496702"/>
          </a:xfrm>
          <a:prstGeom prst="rect">
            <a:avLst/>
          </a:prstGeom>
        </p:spPr>
        <p:txBody>
          <a:bodyPr vert="horz" lIns="83137" tIns="41569" rIns="83137" bIns="41569" rtlCol="0"/>
          <a:lstStyle>
            <a:lvl1pPr algn="r">
              <a:defRPr sz="1100"/>
            </a:lvl1pPr>
          </a:lstStyle>
          <a:p>
            <a:fld id="{29A7DE0E-E7E0-4CB9-9940-27358FE7B9BF}" type="datetimeFigureOut">
              <a:rPr lang="ru-RU" smtClean="0"/>
              <a:t>20.05.2014</a:t>
            </a:fld>
            <a:endParaRPr lang="ru-RU"/>
          </a:p>
        </p:txBody>
      </p:sp>
      <p:sp>
        <p:nvSpPr>
          <p:cNvPr id="4" name="Нижний колонтитул 3"/>
          <p:cNvSpPr>
            <a:spLocks noGrp="1"/>
          </p:cNvSpPr>
          <p:nvPr>
            <p:ph type="ftr" sz="quarter" idx="2"/>
          </p:nvPr>
        </p:nvSpPr>
        <p:spPr>
          <a:xfrm>
            <a:off x="0" y="9428467"/>
            <a:ext cx="2890592" cy="496700"/>
          </a:xfrm>
          <a:prstGeom prst="rect">
            <a:avLst/>
          </a:prstGeom>
        </p:spPr>
        <p:txBody>
          <a:bodyPr vert="horz" lIns="83137" tIns="41569" rIns="83137" bIns="41569" rtlCol="0" anchor="b"/>
          <a:lstStyle>
            <a:lvl1pPr algn="l">
              <a:defRPr sz="1100"/>
            </a:lvl1pPr>
          </a:lstStyle>
          <a:p>
            <a:endParaRPr lang="ru-RU"/>
          </a:p>
        </p:txBody>
      </p:sp>
      <p:sp>
        <p:nvSpPr>
          <p:cNvPr id="5" name="Номер слайда 4"/>
          <p:cNvSpPr>
            <a:spLocks noGrp="1"/>
          </p:cNvSpPr>
          <p:nvPr>
            <p:ph type="sldNum" sz="quarter" idx="3"/>
          </p:nvPr>
        </p:nvSpPr>
        <p:spPr>
          <a:xfrm>
            <a:off x="3777096" y="9428467"/>
            <a:ext cx="2890592" cy="496700"/>
          </a:xfrm>
          <a:prstGeom prst="rect">
            <a:avLst/>
          </a:prstGeom>
        </p:spPr>
        <p:txBody>
          <a:bodyPr vert="horz" lIns="83137" tIns="41569" rIns="83137" bIns="41569" rtlCol="0" anchor="b"/>
          <a:lstStyle>
            <a:lvl1pPr algn="r">
              <a:defRPr sz="1100"/>
            </a:lvl1pPr>
          </a:lstStyle>
          <a:p>
            <a:fld id="{C59095B8-F173-4967-B9FC-C60F4096764D}" type="slidenum">
              <a:rPr lang="ru-RU" smtClean="0"/>
              <a:t>‹#›</a:t>
            </a:fld>
            <a:endParaRPr lang="ru-RU"/>
          </a:p>
        </p:txBody>
      </p:sp>
    </p:spTree>
    <p:extLst>
      <p:ext uri="{BB962C8B-B14F-4D97-AF65-F5344CB8AC3E}">
        <p14:creationId xmlns:p14="http://schemas.microsoft.com/office/powerpoint/2010/main" val="2607807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AutoShape 1"/>
          <p:cNvSpPr>
            <a:spLocks noChangeArrowheads="1"/>
          </p:cNvSpPr>
          <p:nvPr/>
        </p:nvSpPr>
        <p:spPr bwMode="auto">
          <a:xfrm>
            <a:off x="1" y="0"/>
            <a:ext cx="6050076" cy="8489596"/>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46083" name="AutoShape 2"/>
          <p:cNvSpPr>
            <a:spLocks noChangeArrowheads="1"/>
          </p:cNvSpPr>
          <p:nvPr/>
        </p:nvSpPr>
        <p:spPr bwMode="auto">
          <a:xfrm>
            <a:off x="1" y="0"/>
            <a:ext cx="6050076" cy="8489596"/>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46084" name="Rectangle 3"/>
          <p:cNvSpPr>
            <a:spLocks noGrp="1" noRot="1" noChangeAspect="1" noChangeArrowheads="1"/>
          </p:cNvSpPr>
          <p:nvPr>
            <p:ph type="sldImg"/>
          </p:nvPr>
        </p:nvSpPr>
        <p:spPr bwMode="auto">
          <a:xfrm>
            <a:off x="-15144750" y="-10669588"/>
            <a:ext cx="30289500" cy="22717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2" name="Rectangle 4"/>
          <p:cNvSpPr>
            <a:spLocks noGrp="1" noChangeArrowheads="1"/>
          </p:cNvSpPr>
          <p:nvPr>
            <p:ph type="body"/>
          </p:nvPr>
        </p:nvSpPr>
        <p:spPr bwMode="auto">
          <a:xfrm>
            <a:off x="605009" y="4032561"/>
            <a:ext cx="4837260" cy="3817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noProof="0" smtClean="0"/>
          </a:p>
        </p:txBody>
      </p:sp>
    </p:spTree>
    <p:extLst>
      <p:ext uri="{BB962C8B-B14F-4D97-AF65-F5344CB8AC3E}">
        <p14:creationId xmlns:p14="http://schemas.microsoft.com/office/powerpoint/2010/main" val="42686537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47107"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dirty="0" smtClean="0"/>
          </a:p>
        </p:txBody>
      </p:sp>
    </p:spTree>
    <p:extLst>
      <p:ext uri="{BB962C8B-B14F-4D97-AF65-F5344CB8AC3E}">
        <p14:creationId xmlns:p14="http://schemas.microsoft.com/office/powerpoint/2010/main" val="4211471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14333918" y="-10669476"/>
            <a:ext cx="28669236"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53251"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3487663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50179"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ru-RU" dirty="0" smtClean="0"/>
              <a:t>При решении задачи мониторинга </a:t>
            </a:r>
            <a:r>
              <a:rPr lang="ru-RU" baseline="0" dirty="0" smtClean="0"/>
              <a:t>мы должны ответить на следующие вопросы. </a:t>
            </a:r>
            <a:r>
              <a:rPr lang="en-US" baseline="0" dirty="0" smtClean="0"/>
              <a:t> (</a:t>
            </a:r>
            <a:r>
              <a:rPr lang="ru-RU" baseline="0" dirty="0" smtClean="0"/>
              <a:t>задача мониторинга – ответ на три вопроса</a:t>
            </a:r>
            <a:r>
              <a:rPr lang="en-US" baseline="0" dirty="0" smtClean="0"/>
              <a:t>)</a:t>
            </a:r>
            <a:endParaRPr lang="ru-RU" baseline="0" dirty="0" smtClean="0"/>
          </a:p>
          <a:p>
            <a:r>
              <a:rPr lang="ru-RU" dirty="0" smtClean="0"/>
              <a:t>Это</a:t>
            </a:r>
            <a:r>
              <a:rPr lang="ru-RU" baseline="0" dirty="0" smtClean="0"/>
              <a:t> теория работы системы мониторинга. Далее мы пишем некоторое формальное представление предметной области и дадим описание задачи локализации неисправности. </a:t>
            </a:r>
            <a:endParaRPr lang="ru-RU" dirty="0" smtClean="0"/>
          </a:p>
        </p:txBody>
      </p:sp>
    </p:spTree>
    <p:extLst>
      <p:ext uri="{BB962C8B-B14F-4D97-AF65-F5344CB8AC3E}">
        <p14:creationId xmlns:p14="http://schemas.microsoft.com/office/powerpoint/2010/main" val="234744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63491"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702936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1" y="-10683156"/>
            <a:ext cx="1399" cy="2265909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solidFill>
                <a:srgbClr val="FFFFFF"/>
              </a:solidFill>
            </a:endParaRPr>
          </a:p>
        </p:txBody>
      </p:sp>
      <p:sp>
        <p:nvSpPr>
          <p:cNvPr id="68611" name="Rectangle 2"/>
          <p:cNvSpPr txBox="1">
            <a:spLocks noGrp="1" noChangeArrowheads="1"/>
          </p:cNvSpPr>
          <p:nvPr>
            <p:ph type="body"/>
          </p:nvPr>
        </p:nvSpPr>
        <p:spPr>
          <a:xfrm>
            <a:off x="603879" y="4037731"/>
            <a:ext cx="4829616" cy="382374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ru-RU" dirty="0" smtClean="0"/>
              <a:t>Перед</a:t>
            </a:r>
            <a:r>
              <a:rPr lang="ru-RU" baseline="0" dirty="0" smtClean="0"/>
              <a:t> началом использования системы мониторинга мы должны ответить на вопрос «Что?» из предшествующего слайда и создать конфигурацию контролируемой ИТС. </a:t>
            </a:r>
          </a:p>
          <a:p>
            <a:r>
              <a:rPr lang="ru-RU" baseline="0" dirty="0" smtClean="0"/>
              <a:t>Для этого используется подсистема </a:t>
            </a:r>
            <a:r>
              <a:rPr lang="ru-RU" baseline="0" dirty="0" err="1" smtClean="0"/>
              <a:t>автоконфигурации</a:t>
            </a:r>
            <a:r>
              <a:rPr lang="ru-RU" baseline="0" dirty="0" smtClean="0"/>
              <a:t>. </a:t>
            </a:r>
          </a:p>
          <a:p>
            <a:endParaRPr lang="ru-RU" dirty="0" smtClean="0"/>
          </a:p>
        </p:txBody>
      </p:sp>
    </p:spTree>
    <p:extLst>
      <p:ext uri="{BB962C8B-B14F-4D97-AF65-F5344CB8AC3E}">
        <p14:creationId xmlns:p14="http://schemas.microsoft.com/office/powerpoint/2010/main" val="3638909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1" y="-10683156"/>
            <a:ext cx="1399" cy="2265909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solidFill>
                <a:srgbClr val="FFFFFF"/>
              </a:solidFill>
            </a:endParaRPr>
          </a:p>
        </p:txBody>
      </p:sp>
      <p:sp>
        <p:nvSpPr>
          <p:cNvPr id="69635" name="Rectangle 2"/>
          <p:cNvSpPr txBox="1">
            <a:spLocks noGrp="1" noChangeArrowheads="1"/>
          </p:cNvSpPr>
          <p:nvPr>
            <p:ph type="body"/>
          </p:nvPr>
        </p:nvSpPr>
        <p:spPr>
          <a:xfrm>
            <a:off x="603879" y="4037731"/>
            <a:ext cx="4829616" cy="382374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1164122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7651899" y="-2036573"/>
            <a:ext cx="28615649" cy="2265909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solidFill>
                <a:srgbClr val="FFFFFF"/>
              </a:solidFill>
            </a:endParaRPr>
          </a:p>
        </p:txBody>
      </p:sp>
      <p:sp>
        <p:nvSpPr>
          <p:cNvPr id="70659" name="Rectangle 2"/>
          <p:cNvSpPr txBox="1">
            <a:spLocks noGrp="1" noChangeArrowheads="1"/>
          </p:cNvSpPr>
          <p:nvPr>
            <p:ph type="body"/>
          </p:nvPr>
        </p:nvSpPr>
        <p:spPr>
          <a:xfrm>
            <a:off x="603879" y="4037731"/>
            <a:ext cx="4829616" cy="382374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3216935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14307125" y="-10683156"/>
            <a:ext cx="28615649" cy="2265909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solidFill>
                <a:srgbClr val="FFFFFF"/>
              </a:solidFill>
            </a:endParaRPr>
          </a:p>
        </p:txBody>
      </p:sp>
      <p:sp>
        <p:nvSpPr>
          <p:cNvPr id="71683" name="Rectangle 2"/>
          <p:cNvSpPr txBox="1">
            <a:spLocks noGrp="1" noChangeArrowheads="1"/>
          </p:cNvSpPr>
          <p:nvPr>
            <p:ph type="body"/>
          </p:nvPr>
        </p:nvSpPr>
        <p:spPr>
          <a:xfrm>
            <a:off x="603879" y="4037731"/>
            <a:ext cx="4829616" cy="382374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2575752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7651899" y="-2036573"/>
            <a:ext cx="28615649" cy="2265909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solidFill>
                <a:srgbClr val="FFFFFF"/>
              </a:solidFill>
            </a:endParaRPr>
          </a:p>
        </p:txBody>
      </p:sp>
      <p:sp>
        <p:nvSpPr>
          <p:cNvPr id="72707" name="Rectangle 2"/>
          <p:cNvSpPr txBox="1">
            <a:spLocks noGrp="1" noChangeArrowheads="1"/>
          </p:cNvSpPr>
          <p:nvPr>
            <p:ph type="body"/>
          </p:nvPr>
        </p:nvSpPr>
        <p:spPr>
          <a:xfrm>
            <a:off x="603879" y="4037731"/>
            <a:ext cx="4829616" cy="382374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3658666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4307125" y="-10683156"/>
            <a:ext cx="28615649" cy="2265909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solidFill>
                <a:srgbClr val="FFFFFF"/>
              </a:solidFill>
            </a:endParaRPr>
          </a:p>
        </p:txBody>
      </p:sp>
      <p:sp>
        <p:nvSpPr>
          <p:cNvPr id="73731" name="Rectangle 2"/>
          <p:cNvSpPr txBox="1">
            <a:spLocks noGrp="1" noChangeArrowheads="1"/>
          </p:cNvSpPr>
          <p:nvPr>
            <p:ph type="body"/>
          </p:nvPr>
        </p:nvSpPr>
        <p:spPr>
          <a:xfrm>
            <a:off x="603879" y="4037731"/>
            <a:ext cx="4829616" cy="382374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ru-RU" dirty="0" smtClean="0"/>
              <a:t>Таким образом первым</a:t>
            </a:r>
            <a:r>
              <a:rPr lang="ru-RU" baseline="0" dirty="0" smtClean="0"/>
              <a:t> шагом по внедрению системы является создание конфигурации контролируемой среды с помощью подсистемы </a:t>
            </a:r>
            <a:r>
              <a:rPr lang="ru-RU" baseline="0" dirty="0" err="1" smtClean="0"/>
              <a:t>автоконфигурации</a:t>
            </a:r>
            <a:r>
              <a:rPr lang="ru-RU" baseline="0" dirty="0" smtClean="0"/>
              <a:t>. </a:t>
            </a:r>
          </a:p>
          <a:p>
            <a:endParaRPr lang="ru-RU" dirty="0" smtClean="0"/>
          </a:p>
        </p:txBody>
      </p:sp>
    </p:spTree>
    <p:extLst>
      <p:ext uri="{BB962C8B-B14F-4D97-AF65-F5344CB8AC3E}">
        <p14:creationId xmlns:p14="http://schemas.microsoft.com/office/powerpoint/2010/main" val="595638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55299"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ru-RU" dirty="0" smtClean="0"/>
              <a:t>Модуль «ядро» является частью системы, которая участвует в ответе на вопрос «КАК» одного из предыдущих слайдов. </a:t>
            </a:r>
          </a:p>
          <a:p>
            <a:r>
              <a:rPr lang="ru-RU" dirty="0" smtClean="0"/>
              <a:t>Именно модуль ядра</a:t>
            </a:r>
            <a:r>
              <a:rPr lang="ru-RU" baseline="0" dirty="0" smtClean="0"/>
              <a:t> обеспечивает сбор данных</a:t>
            </a:r>
            <a:endParaRPr lang="ru-RU" dirty="0" smtClean="0"/>
          </a:p>
        </p:txBody>
      </p:sp>
    </p:spTree>
    <p:extLst>
      <p:ext uri="{BB962C8B-B14F-4D97-AF65-F5344CB8AC3E}">
        <p14:creationId xmlns:p14="http://schemas.microsoft.com/office/powerpoint/2010/main" val="272663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48131"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dirty="0" smtClean="0"/>
          </a:p>
        </p:txBody>
      </p:sp>
    </p:spTree>
    <p:extLst>
      <p:ext uri="{BB962C8B-B14F-4D97-AF65-F5344CB8AC3E}">
        <p14:creationId xmlns:p14="http://schemas.microsoft.com/office/powerpoint/2010/main" val="2360288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4333918" y="-10669476"/>
            <a:ext cx="28669236"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56323"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r>
              <a:rPr lang="en-US" sz="1200" dirty="0" err="1" smtClean="0">
                <a:solidFill>
                  <a:srgbClr val="000000"/>
                </a:solidFill>
              </a:rPr>
              <a:t>Файл</a:t>
            </a:r>
            <a:r>
              <a:rPr lang="en-US" sz="1200" dirty="0" smtClean="0">
                <a:solidFill>
                  <a:srgbClr val="000000"/>
                </a:solidFill>
              </a:rPr>
              <a:t> </a:t>
            </a:r>
            <a:r>
              <a:rPr lang="en-US" sz="1200" dirty="0" err="1" smtClean="0">
                <a:solidFill>
                  <a:srgbClr val="000000"/>
                </a:solidFill>
              </a:rPr>
              <a:t>конфигурации</a:t>
            </a:r>
            <a:r>
              <a:rPr lang="en-US" sz="1200" dirty="0" smtClean="0">
                <a:solidFill>
                  <a:srgbClr val="000000"/>
                </a:solidFill>
              </a:rPr>
              <a:t> </a:t>
            </a:r>
            <a:r>
              <a:rPr lang="en-US" sz="1200" dirty="0" err="1" smtClean="0">
                <a:solidFill>
                  <a:srgbClr val="000000"/>
                </a:solidFill>
              </a:rPr>
              <a:t>ядра</a:t>
            </a:r>
            <a:r>
              <a:rPr lang="en-US" sz="1200" dirty="0" smtClean="0">
                <a:solidFill>
                  <a:srgbClr val="000000"/>
                </a:solidFill>
              </a:rPr>
              <a:t>  </a:t>
            </a:r>
            <a:r>
              <a:rPr lang="en-US" sz="1200" dirty="0" err="1" smtClean="0">
                <a:solidFill>
                  <a:srgbClr val="000000"/>
                </a:solidFill>
              </a:rPr>
              <a:t>состоит</a:t>
            </a:r>
            <a:r>
              <a:rPr lang="en-US" sz="1200" dirty="0" smtClean="0">
                <a:solidFill>
                  <a:srgbClr val="000000"/>
                </a:solidFill>
              </a:rPr>
              <a:t> </a:t>
            </a:r>
            <a:r>
              <a:rPr lang="en-US" sz="1200" dirty="0" err="1" smtClean="0">
                <a:solidFill>
                  <a:srgbClr val="000000"/>
                </a:solidFill>
              </a:rPr>
              <a:t>из</a:t>
            </a:r>
            <a:r>
              <a:rPr lang="en-US" sz="1200" dirty="0" smtClean="0">
                <a:solidFill>
                  <a:srgbClr val="000000"/>
                </a:solidFill>
              </a:rPr>
              <a:t> </a:t>
            </a:r>
            <a:r>
              <a:rPr lang="en-US" sz="1200" dirty="0" err="1" smtClean="0">
                <a:solidFill>
                  <a:srgbClr val="000000"/>
                </a:solidFill>
              </a:rPr>
              <a:t>запросов</a:t>
            </a:r>
            <a:r>
              <a:rPr lang="en-US" sz="1200" dirty="0" smtClean="0">
                <a:solidFill>
                  <a:srgbClr val="000000"/>
                </a:solidFill>
              </a:rPr>
              <a:t> </a:t>
            </a:r>
            <a:r>
              <a:rPr lang="en-US" sz="1200" b="1" dirty="0" smtClean="0">
                <a:solidFill>
                  <a:srgbClr val="000000"/>
                </a:solidFill>
              </a:rPr>
              <a:t>request</a:t>
            </a:r>
            <a:r>
              <a:rPr lang="en-US" sz="1200" dirty="0" smtClean="0">
                <a:solidFill>
                  <a:srgbClr val="000000"/>
                </a:solidFill>
              </a:rPr>
              <a:t>, </a:t>
            </a:r>
            <a:r>
              <a:rPr lang="en-US" sz="1200" dirty="0" err="1" smtClean="0">
                <a:solidFill>
                  <a:srgbClr val="000000"/>
                </a:solidFill>
              </a:rPr>
              <a:t>которые</a:t>
            </a:r>
            <a:r>
              <a:rPr lang="en-US" sz="1200" dirty="0" smtClean="0">
                <a:solidFill>
                  <a:srgbClr val="000000"/>
                </a:solidFill>
              </a:rPr>
              <a:t> </a:t>
            </a:r>
            <a:r>
              <a:rPr lang="en-US" sz="1200" dirty="0" err="1" smtClean="0">
                <a:solidFill>
                  <a:srgbClr val="000000"/>
                </a:solidFill>
              </a:rPr>
              <a:t>необходимо</a:t>
            </a:r>
            <a:r>
              <a:rPr lang="en-US" sz="1200" dirty="0" smtClean="0">
                <a:solidFill>
                  <a:srgbClr val="000000"/>
                </a:solidFill>
              </a:rPr>
              <a:t> </a:t>
            </a:r>
            <a:r>
              <a:rPr lang="en-US" sz="1200" dirty="0" err="1" smtClean="0">
                <a:solidFill>
                  <a:srgbClr val="000000"/>
                </a:solidFill>
              </a:rPr>
              <a:t>вычислить</a:t>
            </a:r>
            <a:r>
              <a:rPr lang="en-US" sz="1200" dirty="0" smtClean="0">
                <a:solidFill>
                  <a:srgbClr val="000000"/>
                </a:solidFill>
              </a:rPr>
              <a:t> </a:t>
            </a:r>
            <a:r>
              <a:rPr lang="en-US" sz="1200" dirty="0" err="1" smtClean="0">
                <a:solidFill>
                  <a:srgbClr val="000000"/>
                </a:solidFill>
              </a:rPr>
              <a:t>ядру</a:t>
            </a:r>
            <a:r>
              <a:rPr lang="en-US" sz="1200" dirty="0" smtClean="0">
                <a:solidFill>
                  <a:srgbClr val="000000"/>
                </a:solidFill>
              </a:rPr>
              <a:t> </a:t>
            </a:r>
            <a:r>
              <a:rPr lang="en-US" sz="1200" dirty="0" err="1" smtClean="0">
                <a:solidFill>
                  <a:srgbClr val="000000"/>
                </a:solidFill>
              </a:rPr>
              <a:t>для</a:t>
            </a:r>
            <a:r>
              <a:rPr lang="en-US" sz="1200" dirty="0" smtClean="0">
                <a:solidFill>
                  <a:srgbClr val="000000"/>
                </a:solidFill>
              </a:rPr>
              <a:t> </a:t>
            </a:r>
            <a:r>
              <a:rPr lang="en-US" sz="1200" dirty="0" err="1" smtClean="0">
                <a:solidFill>
                  <a:srgbClr val="000000"/>
                </a:solidFill>
              </a:rPr>
              <a:t>получения</a:t>
            </a:r>
            <a:r>
              <a:rPr lang="en-US" sz="1200" dirty="0" smtClean="0">
                <a:solidFill>
                  <a:srgbClr val="000000"/>
                </a:solidFill>
              </a:rPr>
              <a:t> </a:t>
            </a:r>
            <a:r>
              <a:rPr lang="en-US" sz="1200" dirty="0" err="1" smtClean="0">
                <a:solidFill>
                  <a:srgbClr val="000000"/>
                </a:solidFill>
              </a:rPr>
              <a:t>значений</a:t>
            </a:r>
            <a:r>
              <a:rPr lang="en-US" sz="1200" dirty="0" smtClean="0">
                <a:solidFill>
                  <a:srgbClr val="000000"/>
                </a:solidFill>
              </a:rPr>
              <a:t> </a:t>
            </a:r>
            <a:r>
              <a:rPr lang="en-US" sz="1200" dirty="0" err="1" smtClean="0">
                <a:solidFill>
                  <a:srgbClr val="000000"/>
                </a:solidFill>
              </a:rPr>
              <a:t>параметров</a:t>
            </a:r>
            <a:r>
              <a:rPr lang="en-US" sz="1200" dirty="0" smtClean="0">
                <a:solidFill>
                  <a:srgbClr val="000000"/>
                </a:solidFill>
              </a:rPr>
              <a:t> </a:t>
            </a:r>
            <a:r>
              <a:rPr lang="en-US" sz="1200" dirty="0" err="1" smtClean="0">
                <a:solidFill>
                  <a:srgbClr val="000000"/>
                </a:solidFill>
              </a:rPr>
              <a:t>от</a:t>
            </a:r>
            <a:r>
              <a:rPr lang="en-US" sz="1200" dirty="0" smtClean="0">
                <a:solidFill>
                  <a:srgbClr val="000000"/>
                </a:solidFill>
              </a:rPr>
              <a:t> </a:t>
            </a:r>
            <a:r>
              <a:rPr lang="en-US" sz="1200" dirty="0" err="1" smtClean="0">
                <a:solidFill>
                  <a:srgbClr val="000000"/>
                </a:solidFill>
              </a:rPr>
              <a:t>подконтрольных</a:t>
            </a:r>
            <a:r>
              <a:rPr lang="en-US" sz="1200" dirty="0" smtClean="0">
                <a:solidFill>
                  <a:srgbClr val="000000"/>
                </a:solidFill>
              </a:rPr>
              <a:t> </a:t>
            </a:r>
            <a:r>
              <a:rPr lang="en-US" sz="1200" dirty="0" err="1" smtClean="0">
                <a:solidFill>
                  <a:srgbClr val="000000"/>
                </a:solidFill>
              </a:rPr>
              <a:t>устройств</a:t>
            </a:r>
            <a:r>
              <a:rPr lang="en-US" sz="1200" dirty="0" smtClean="0">
                <a:solidFill>
                  <a:srgbClr val="000000"/>
                </a:solidFill>
              </a:rPr>
              <a:t>.</a:t>
            </a:r>
          </a:p>
          <a:p>
            <a:pPr eaLnBrk="1" hangingPunct="1"/>
            <a:r>
              <a:rPr lang="en-US" sz="1200" dirty="0" err="1" smtClean="0">
                <a:solidFill>
                  <a:srgbClr val="000000"/>
                </a:solidFill>
              </a:rPr>
              <a:t>Запрос</a:t>
            </a:r>
            <a:r>
              <a:rPr lang="en-US" sz="1200" dirty="0" smtClean="0">
                <a:solidFill>
                  <a:srgbClr val="000000"/>
                </a:solidFill>
              </a:rPr>
              <a:t> </a:t>
            </a:r>
            <a:r>
              <a:rPr lang="en-US" sz="1200" dirty="0" err="1" smtClean="0">
                <a:solidFill>
                  <a:srgbClr val="000000"/>
                </a:solidFill>
              </a:rPr>
              <a:t>содержит</a:t>
            </a:r>
            <a:r>
              <a:rPr lang="en-US" sz="1200" dirty="0" smtClean="0">
                <a:solidFill>
                  <a:srgbClr val="000000"/>
                </a:solidFill>
              </a:rPr>
              <a:t> </a:t>
            </a:r>
            <a:r>
              <a:rPr lang="en-US" sz="1200" dirty="0" err="1" smtClean="0">
                <a:solidFill>
                  <a:srgbClr val="000000"/>
                </a:solidFill>
              </a:rPr>
              <a:t>уникальный</a:t>
            </a:r>
            <a:r>
              <a:rPr lang="en-US" sz="1200" dirty="0" smtClean="0">
                <a:solidFill>
                  <a:srgbClr val="000000"/>
                </a:solidFill>
              </a:rPr>
              <a:t> </a:t>
            </a:r>
            <a:r>
              <a:rPr lang="en-US" sz="1200" dirty="0" err="1" smtClean="0">
                <a:solidFill>
                  <a:srgbClr val="000000"/>
                </a:solidFill>
              </a:rPr>
              <a:t>идентификатор</a:t>
            </a:r>
            <a:r>
              <a:rPr lang="en-US" sz="1200" dirty="0" smtClean="0">
                <a:solidFill>
                  <a:srgbClr val="000000"/>
                </a:solidFill>
              </a:rPr>
              <a:t> </a:t>
            </a:r>
            <a:r>
              <a:rPr lang="en-US" sz="1200" b="1" dirty="0" smtClean="0">
                <a:solidFill>
                  <a:srgbClr val="000000"/>
                </a:solidFill>
              </a:rPr>
              <a:t>id</a:t>
            </a:r>
            <a:r>
              <a:rPr lang="en-US" sz="1200" dirty="0" smtClean="0">
                <a:solidFill>
                  <a:srgbClr val="000000"/>
                </a:solidFill>
              </a:rPr>
              <a:t>, </a:t>
            </a:r>
            <a:r>
              <a:rPr lang="en-US" sz="1200" dirty="0" err="1" smtClean="0">
                <a:solidFill>
                  <a:srgbClr val="000000"/>
                </a:solidFill>
              </a:rPr>
              <a:t>идентификатор</a:t>
            </a:r>
            <a:r>
              <a:rPr lang="en-US" sz="1200" dirty="0" smtClean="0">
                <a:solidFill>
                  <a:srgbClr val="000000"/>
                </a:solidFill>
              </a:rPr>
              <a:t> </a:t>
            </a:r>
            <a:r>
              <a:rPr lang="en-US" sz="1200" dirty="0" err="1" smtClean="0">
                <a:solidFill>
                  <a:srgbClr val="000000"/>
                </a:solidFill>
              </a:rPr>
              <a:t>объекта</a:t>
            </a:r>
            <a:r>
              <a:rPr lang="en-US" sz="1200" dirty="0" smtClean="0">
                <a:solidFill>
                  <a:srgbClr val="000000"/>
                </a:solidFill>
              </a:rPr>
              <a:t> в </a:t>
            </a:r>
            <a:r>
              <a:rPr lang="en-US" sz="1200" dirty="0" err="1" smtClean="0">
                <a:solidFill>
                  <a:srgbClr val="000000"/>
                </a:solidFill>
              </a:rPr>
              <a:t>полном</a:t>
            </a:r>
            <a:r>
              <a:rPr lang="en-US" sz="1200" dirty="0" smtClean="0">
                <a:solidFill>
                  <a:srgbClr val="000000"/>
                </a:solidFill>
              </a:rPr>
              <a:t> </a:t>
            </a:r>
            <a:r>
              <a:rPr lang="en-US" sz="1200" dirty="0" err="1" smtClean="0">
                <a:solidFill>
                  <a:srgbClr val="000000"/>
                </a:solidFill>
              </a:rPr>
              <a:t>перечне</a:t>
            </a:r>
            <a:r>
              <a:rPr lang="en-US" sz="1200" dirty="0" smtClean="0">
                <a:solidFill>
                  <a:srgbClr val="000000"/>
                </a:solidFill>
              </a:rPr>
              <a:t> </a:t>
            </a:r>
            <a:r>
              <a:rPr lang="en-US" sz="1200" dirty="0" err="1" smtClean="0">
                <a:solidFill>
                  <a:srgbClr val="000000"/>
                </a:solidFill>
              </a:rPr>
              <a:t>объектов</a:t>
            </a:r>
            <a:r>
              <a:rPr lang="en-US" sz="1200" dirty="0" smtClean="0">
                <a:solidFill>
                  <a:srgbClr val="000000"/>
                </a:solidFill>
              </a:rPr>
              <a:t> </a:t>
            </a:r>
            <a:r>
              <a:rPr lang="en-US" sz="1200" dirty="0" err="1" smtClean="0">
                <a:solidFill>
                  <a:srgbClr val="000000"/>
                </a:solidFill>
              </a:rPr>
              <a:t>известных</a:t>
            </a:r>
            <a:r>
              <a:rPr lang="en-US" sz="1200" dirty="0" smtClean="0">
                <a:solidFill>
                  <a:srgbClr val="000000"/>
                </a:solidFill>
              </a:rPr>
              <a:t> </a:t>
            </a:r>
            <a:r>
              <a:rPr lang="en-US" sz="1200" dirty="0" err="1" smtClean="0">
                <a:solidFill>
                  <a:srgbClr val="000000"/>
                </a:solidFill>
              </a:rPr>
              <a:t>системе</a:t>
            </a:r>
            <a:r>
              <a:rPr lang="en-US" sz="1200" dirty="0" smtClean="0">
                <a:solidFill>
                  <a:srgbClr val="000000"/>
                </a:solidFill>
              </a:rPr>
              <a:t> </a:t>
            </a:r>
            <a:r>
              <a:rPr lang="en-US" sz="1200" b="1" dirty="0" err="1" smtClean="0">
                <a:solidFill>
                  <a:srgbClr val="000000"/>
                </a:solidFill>
              </a:rPr>
              <a:t>node_id</a:t>
            </a:r>
            <a:r>
              <a:rPr lang="en-US" sz="1200" dirty="0" smtClean="0">
                <a:solidFill>
                  <a:srgbClr val="000000"/>
                </a:solidFill>
              </a:rPr>
              <a:t>, </a:t>
            </a:r>
            <a:r>
              <a:rPr lang="en-US" sz="1200" dirty="0" err="1" smtClean="0">
                <a:solidFill>
                  <a:srgbClr val="000000"/>
                </a:solidFill>
              </a:rPr>
              <a:t>имя</a:t>
            </a:r>
            <a:r>
              <a:rPr lang="en-US" sz="1200" dirty="0" smtClean="0">
                <a:solidFill>
                  <a:srgbClr val="000000"/>
                </a:solidFill>
              </a:rPr>
              <a:t> </a:t>
            </a:r>
            <a:r>
              <a:rPr lang="en-US" sz="1200" dirty="0" err="1" smtClean="0">
                <a:solidFill>
                  <a:srgbClr val="000000"/>
                </a:solidFill>
              </a:rPr>
              <a:t>запрашиваемого</a:t>
            </a:r>
            <a:r>
              <a:rPr lang="en-US" sz="1200" dirty="0" smtClean="0">
                <a:solidFill>
                  <a:srgbClr val="000000"/>
                </a:solidFill>
              </a:rPr>
              <a:t> </a:t>
            </a:r>
            <a:r>
              <a:rPr lang="en-US" sz="1200" dirty="0" err="1" smtClean="0">
                <a:solidFill>
                  <a:srgbClr val="000000"/>
                </a:solidFill>
              </a:rPr>
              <a:t>ресурса</a:t>
            </a:r>
            <a:r>
              <a:rPr lang="en-US" sz="1200" dirty="0" smtClean="0">
                <a:solidFill>
                  <a:srgbClr val="000000"/>
                </a:solidFill>
              </a:rPr>
              <a:t> </a:t>
            </a:r>
            <a:r>
              <a:rPr lang="en-US" sz="1200" b="1" dirty="0" smtClean="0">
                <a:solidFill>
                  <a:srgbClr val="000000"/>
                </a:solidFill>
              </a:rPr>
              <a:t>name</a:t>
            </a:r>
            <a:r>
              <a:rPr lang="en-US" sz="1200" dirty="0" smtClean="0">
                <a:solidFill>
                  <a:srgbClr val="000000"/>
                </a:solidFill>
              </a:rPr>
              <a:t>. </a:t>
            </a:r>
            <a:r>
              <a:rPr lang="en-US" sz="1200" dirty="0" err="1" smtClean="0">
                <a:solidFill>
                  <a:srgbClr val="000000"/>
                </a:solidFill>
              </a:rPr>
              <a:t>Значение</a:t>
            </a:r>
            <a:r>
              <a:rPr lang="en-US" sz="1200" dirty="0" smtClean="0">
                <a:solidFill>
                  <a:srgbClr val="000000"/>
                </a:solidFill>
              </a:rPr>
              <a:t> timeout </a:t>
            </a:r>
            <a:r>
              <a:rPr lang="en-US" sz="1200" dirty="0" err="1" smtClean="0">
                <a:solidFill>
                  <a:srgbClr val="000000"/>
                </a:solidFill>
              </a:rPr>
              <a:t>указывает</a:t>
            </a:r>
            <a:r>
              <a:rPr lang="en-US" sz="1200" dirty="0" smtClean="0">
                <a:solidFill>
                  <a:srgbClr val="000000"/>
                </a:solidFill>
              </a:rPr>
              <a:t> </a:t>
            </a:r>
            <a:r>
              <a:rPr lang="en-US" sz="1200" dirty="0" err="1" smtClean="0">
                <a:solidFill>
                  <a:srgbClr val="000000"/>
                </a:solidFill>
              </a:rPr>
              <a:t>время</a:t>
            </a:r>
            <a:r>
              <a:rPr lang="en-US" sz="1200" dirty="0" smtClean="0">
                <a:solidFill>
                  <a:srgbClr val="000000"/>
                </a:solidFill>
              </a:rPr>
              <a:t>, в </a:t>
            </a:r>
            <a:r>
              <a:rPr lang="en-US" sz="1200" dirty="0" err="1" smtClean="0">
                <a:solidFill>
                  <a:srgbClr val="000000"/>
                </a:solidFill>
              </a:rPr>
              <a:t>течении</a:t>
            </a:r>
            <a:r>
              <a:rPr lang="en-US" sz="1200" dirty="0" smtClean="0">
                <a:solidFill>
                  <a:srgbClr val="000000"/>
                </a:solidFill>
              </a:rPr>
              <a:t> </a:t>
            </a:r>
            <a:r>
              <a:rPr lang="en-US" sz="1200" dirty="0" err="1" smtClean="0">
                <a:solidFill>
                  <a:srgbClr val="000000"/>
                </a:solidFill>
              </a:rPr>
              <a:t>которого</a:t>
            </a:r>
            <a:r>
              <a:rPr lang="en-US" sz="1200" dirty="0" smtClean="0">
                <a:solidFill>
                  <a:srgbClr val="000000"/>
                </a:solidFill>
              </a:rPr>
              <a:t> </a:t>
            </a:r>
            <a:r>
              <a:rPr lang="en-US" sz="1200" dirty="0" err="1" smtClean="0">
                <a:solidFill>
                  <a:srgbClr val="000000"/>
                </a:solidFill>
              </a:rPr>
              <a:t>действительна</a:t>
            </a:r>
            <a:r>
              <a:rPr lang="en-US" sz="1200" dirty="0" smtClean="0">
                <a:solidFill>
                  <a:srgbClr val="000000"/>
                </a:solidFill>
              </a:rPr>
              <a:t> </a:t>
            </a:r>
            <a:r>
              <a:rPr lang="en-US" sz="1200" dirty="0" err="1" smtClean="0">
                <a:solidFill>
                  <a:srgbClr val="000000"/>
                </a:solidFill>
              </a:rPr>
              <a:t>полученная</a:t>
            </a:r>
            <a:r>
              <a:rPr lang="en-US" sz="1200" dirty="0" smtClean="0">
                <a:solidFill>
                  <a:srgbClr val="000000"/>
                </a:solidFill>
              </a:rPr>
              <a:t> </a:t>
            </a:r>
            <a:r>
              <a:rPr lang="en-US" sz="1200" dirty="0" err="1" smtClean="0">
                <a:solidFill>
                  <a:srgbClr val="000000"/>
                </a:solidFill>
              </a:rPr>
              <a:t>информация</a:t>
            </a:r>
            <a:r>
              <a:rPr lang="en-US" sz="1200" dirty="0" smtClean="0">
                <a:solidFill>
                  <a:srgbClr val="000000"/>
                </a:solidFill>
              </a:rPr>
              <a:t>.</a:t>
            </a:r>
          </a:p>
          <a:p>
            <a:pPr eaLnBrk="1" hangingPunct="1"/>
            <a:endParaRPr lang="en-US" sz="1200" dirty="0" smtClean="0">
              <a:solidFill>
                <a:srgbClr val="000000"/>
              </a:solidFill>
            </a:endParaRPr>
          </a:p>
          <a:p>
            <a:endParaRPr lang="ru-RU" dirty="0" smtClean="0"/>
          </a:p>
        </p:txBody>
      </p:sp>
    </p:spTree>
    <p:extLst>
      <p:ext uri="{BB962C8B-B14F-4D97-AF65-F5344CB8AC3E}">
        <p14:creationId xmlns:p14="http://schemas.microsoft.com/office/powerpoint/2010/main" val="2120581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4333918" y="-10669476"/>
            <a:ext cx="28669236"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57347"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1350268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58371"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2977372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4333918" y="-10669476"/>
            <a:ext cx="28669236"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61443"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smtClean="0">
                <a:solidFill>
                  <a:srgbClr val="000000"/>
                </a:solidFill>
              </a:rPr>
              <a:t> </a:t>
            </a:r>
            <a:r>
              <a:rPr lang="en-US" sz="1200" dirty="0" err="1" smtClean="0">
                <a:solidFill>
                  <a:srgbClr val="000000"/>
                </a:solidFill>
              </a:rPr>
              <a:t>оператор</a:t>
            </a:r>
            <a:r>
              <a:rPr lang="en-US" sz="1200" dirty="0" smtClean="0">
                <a:solidFill>
                  <a:srgbClr val="000000"/>
                </a:solidFill>
              </a:rPr>
              <a:t> </a:t>
            </a:r>
            <a:r>
              <a:rPr lang="en-US" sz="1200" dirty="0" err="1" smtClean="0">
                <a:solidFill>
                  <a:srgbClr val="000000"/>
                </a:solidFill>
              </a:rPr>
              <a:t>конкатенации</a:t>
            </a:r>
            <a:r>
              <a:rPr lang="en-US" sz="1200" dirty="0" smtClean="0">
                <a:solidFill>
                  <a:srgbClr val="000000"/>
                </a:solidFill>
              </a:rPr>
              <a:t> </a:t>
            </a:r>
            <a:r>
              <a:rPr lang="en-US" sz="1200" dirty="0" err="1" smtClean="0">
                <a:solidFill>
                  <a:srgbClr val="000000"/>
                </a:solidFill>
              </a:rPr>
              <a:t>со</a:t>
            </a:r>
            <a:r>
              <a:rPr lang="en-US" sz="1200" dirty="0" smtClean="0">
                <a:solidFill>
                  <a:srgbClr val="000000"/>
                </a:solidFill>
              </a:rPr>
              <a:t> </a:t>
            </a:r>
            <a:r>
              <a:rPr lang="en-US" sz="1200" dirty="0" err="1" smtClean="0">
                <a:solidFill>
                  <a:srgbClr val="000000"/>
                </a:solidFill>
              </a:rPr>
              <a:t>строкой</a:t>
            </a:r>
            <a:r>
              <a:rPr lang="en-US" sz="1200" dirty="0" smtClean="0">
                <a:solidFill>
                  <a:srgbClr val="000000"/>
                </a:solidFill>
              </a:rPr>
              <a:t>: </a:t>
            </a:r>
            <a:r>
              <a:rPr lang="en-US" sz="1200" b="1" dirty="0" smtClean="0">
                <a:solidFill>
                  <a:srgbClr val="000000"/>
                </a:solidFill>
              </a:rPr>
              <a:t>“string” </a:t>
            </a:r>
            <a:r>
              <a:rPr lang="en-US" sz="1200" dirty="0" smtClean="0">
                <a:solidFill>
                  <a:srgbClr val="000000"/>
                </a:solidFill>
              </a:rPr>
              <a:t>- </a:t>
            </a:r>
            <a:r>
              <a:rPr lang="en-US" sz="1200" dirty="0" err="1" smtClean="0">
                <a:solidFill>
                  <a:srgbClr val="000000"/>
                </a:solidFill>
              </a:rPr>
              <a:t>позволяет</a:t>
            </a:r>
            <a:r>
              <a:rPr lang="en-US" sz="1200" dirty="0" smtClean="0">
                <a:solidFill>
                  <a:srgbClr val="000000"/>
                </a:solidFill>
              </a:rPr>
              <a:t> </a:t>
            </a:r>
            <a:r>
              <a:rPr lang="en-US" sz="1200" dirty="0" err="1" smtClean="0">
                <a:solidFill>
                  <a:srgbClr val="000000"/>
                </a:solidFill>
              </a:rPr>
              <a:t>объединить</a:t>
            </a:r>
            <a:r>
              <a:rPr lang="en-US" sz="1200" dirty="0" smtClean="0">
                <a:solidFill>
                  <a:srgbClr val="000000"/>
                </a:solidFill>
              </a:rPr>
              <a:t> </a:t>
            </a:r>
            <a:r>
              <a:rPr lang="en-US" sz="1200" dirty="0" err="1" smtClean="0">
                <a:solidFill>
                  <a:srgbClr val="000000"/>
                </a:solidFill>
              </a:rPr>
              <a:t>вычисленные</a:t>
            </a:r>
            <a:r>
              <a:rPr lang="en-US" sz="1200" dirty="0" smtClean="0">
                <a:solidFill>
                  <a:srgbClr val="000000"/>
                </a:solidFill>
              </a:rPr>
              <a:t> </a:t>
            </a:r>
            <a:r>
              <a:rPr lang="en-US" sz="1200" dirty="0" err="1" smtClean="0">
                <a:solidFill>
                  <a:srgbClr val="000000"/>
                </a:solidFill>
              </a:rPr>
              <a:t>значения</a:t>
            </a:r>
            <a:r>
              <a:rPr lang="en-US" sz="1200" dirty="0" smtClean="0">
                <a:solidFill>
                  <a:srgbClr val="000000"/>
                </a:solidFill>
              </a:rPr>
              <a:t> </a:t>
            </a:r>
            <a:r>
              <a:rPr lang="en-US" sz="1200" dirty="0" err="1" smtClean="0">
                <a:solidFill>
                  <a:srgbClr val="000000"/>
                </a:solidFill>
              </a:rPr>
              <a:t>со</a:t>
            </a:r>
            <a:r>
              <a:rPr lang="en-US" sz="1200" dirty="0" smtClean="0">
                <a:solidFill>
                  <a:srgbClr val="000000"/>
                </a:solidFill>
              </a:rPr>
              <a:t> </a:t>
            </a:r>
            <a:r>
              <a:rPr lang="en-US" sz="1200" dirty="0" err="1" smtClean="0">
                <a:solidFill>
                  <a:srgbClr val="000000"/>
                </a:solidFill>
              </a:rPr>
              <a:t>строкой</a:t>
            </a:r>
            <a:r>
              <a:rPr lang="en-US" sz="1200" dirty="0" smtClean="0">
                <a:solidFill>
                  <a:srgbClr val="000000"/>
                </a:solidFill>
              </a:rPr>
              <a:t> </a:t>
            </a:r>
            <a:r>
              <a:rPr lang="en-US" sz="1200" b="1" dirty="0" smtClean="0">
                <a:solidFill>
                  <a:srgbClr val="000000"/>
                </a:solidFill>
              </a:rPr>
              <a:t>string </a:t>
            </a:r>
            <a:r>
              <a:rPr lang="en-US" sz="1200" dirty="0" smtClean="0">
                <a:solidFill>
                  <a:srgbClr val="000000"/>
                </a:solidFill>
              </a:rPr>
              <a:t>(</a:t>
            </a:r>
            <a:r>
              <a:rPr lang="en-US" sz="1200" dirty="0" err="1" smtClean="0">
                <a:solidFill>
                  <a:srgbClr val="000000"/>
                </a:solidFill>
              </a:rPr>
              <a:t>пример</a:t>
            </a:r>
            <a:r>
              <a:rPr lang="en-US" sz="1200" dirty="0" smtClean="0">
                <a:solidFill>
                  <a:srgbClr val="000000"/>
                </a:solidFill>
              </a:rPr>
              <a:t>: %%</a:t>
            </a:r>
            <a:r>
              <a:rPr lang="en-US" sz="1200" dirty="0" err="1" smtClean="0">
                <a:solidFill>
                  <a:srgbClr val="000000"/>
                </a:solidFill>
              </a:rPr>
              <a:t>n”C</a:t>
            </a:r>
            <a:r>
              <a:rPr lang="en-US" sz="1200" dirty="0" smtClean="0">
                <a:solidFill>
                  <a:srgbClr val="000000"/>
                </a:solidFill>
              </a:rPr>
              <a:t>”);</a:t>
            </a:r>
          </a:p>
          <a:p>
            <a:endParaRPr lang="ru-RU" dirty="0" smtClean="0"/>
          </a:p>
        </p:txBody>
      </p:sp>
    </p:spTree>
    <p:extLst>
      <p:ext uri="{BB962C8B-B14F-4D97-AF65-F5344CB8AC3E}">
        <p14:creationId xmlns:p14="http://schemas.microsoft.com/office/powerpoint/2010/main" val="142137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54275"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ru-RU" dirty="0" smtClean="0"/>
              <a:t>Мы</a:t>
            </a:r>
            <a:r>
              <a:rPr lang="ru-RU" baseline="0" dirty="0" smtClean="0"/>
              <a:t> уже описали модули, которые являются реализацией ответов на вопросы ЧТО и КАК. </a:t>
            </a:r>
          </a:p>
          <a:p>
            <a:r>
              <a:rPr lang="ru-RU" baseline="0" dirty="0" smtClean="0"/>
              <a:t>Далее опишем программную реализацию ответов на вопрос ЗАЧЕМ. </a:t>
            </a:r>
          </a:p>
          <a:p>
            <a:endParaRPr lang="ru-RU" dirty="0" smtClean="0"/>
          </a:p>
        </p:txBody>
      </p:sp>
    </p:spTree>
    <p:extLst>
      <p:ext uri="{BB962C8B-B14F-4D97-AF65-F5344CB8AC3E}">
        <p14:creationId xmlns:p14="http://schemas.microsoft.com/office/powerpoint/2010/main" val="3479866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62467"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dirty="0" smtClean="0"/>
          </a:p>
        </p:txBody>
      </p:sp>
    </p:spTree>
    <p:extLst>
      <p:ext uri="{BB962C8B-B14F-4D97-AF65-F5344CB8AC3E}">
        <p14:creationId xmlns:p14="http://schemas.microsoft.com/office/powerpoint/2010/main" val="772410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64515"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3277079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14333918" y="-10669476"/>
            <a:ext cx="28669236"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65539"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878308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14333918" y="-10669476"/>
            <a:ext cx="28669236"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66563"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4163178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14333918" y="-10669476"/>
            <a:ext cx="28669236"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67587"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224272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50179"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ru-RU" dirty="0" smtClean="0"/>
              <a:t>Общие</a:t>
            </a:r>
            <a:r>
              <a:rPr lang="ru-RU" baseline="0" dirty="0" smtClean="0"/>
              <a:t> слова про задачу мониторинга</a:t>
            </a:r>
            <a:endParaRPr lang="ru-RU" dirty="0" smtClean="0"/>
          </a:p>
        </p:txBody>
      </p:sp>
    </p:spTree>
    <p:extLst>
      <p:ext uri="{BB962C8B-B14F-4D97-AF65-F5344CB8AC3E}">
        <p14:creationId xmlns:p14="http://schemas.microsoft.com/office/powerpoint/2010/main" val="1023682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0" y="-2033964"/>
            <a:ext cx="1402" cy="2263008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74755"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1798984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77827"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2127006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78851"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2071142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79875"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3873674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81923"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2148547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83971"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4144968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83971"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4194281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0" y="-2033964"/>
            <a:ext cx="1402" cy="2263008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84995"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2220074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86019"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1316858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l">
              <a:buFont typeface="Arial" pitchFamily="34" charset="0"/>
              <a:buNone/>
            </a:pPr>
            <a:r>
              <a:rPr lang="ru-RU" sz="1200" b="0" i="0" kern="1200" dirty="0" smtClean="0">
                <a:solidFill>
                  <a:srgbClr val="000000"/>
                </a:solidFill>
                <a:effectLst/>
                <a:latin typeface="Times New Roman" pitchFamily="16" charset="0"/>
                <a:ea typeface="+mn-ea"/>
                <a:cs typeface="+mn-cs"/>
              </a:rPr>
              <a:t>система обнаружения аномалий в реальном времени. Она создана для того, чтобы проводить пассивное наблюдение за сотнями тысяч метрик, без необходимости настраивать пороги для каждой из них. Это означает, что вам не нужно вручную выставлять пороги срабатывания триггеров в вашей системе мониторинга – система автоматически анализирует поступающие в нее данные и на основании нескольких алгоритмов, встроенных в нее, принимает решение об «</a:t>
            </a:r>
            <a:r>
              <a:rPr lang="ru-RU" sz="1200" b="0" i="0" kern="1200" dirty="0" err="1" smtClean="0">
                <a:solidFill>
                  <a:srgbClr val="000000"/>
                </a:solidFill>
                <a:effectLst/>
                <a:latin typeface="Times New Roman" pitchFamily="16" charset="0"/>
                <a:ea typeface="+mn-ea"/>
                <a:cs typeface="+mn-cs"/>
              </a:rPr>
              <a:t>аномальности</a:t>
            </a:r>
            <a:r>
              <a:rPr lang="ru-RU" sz="1200" b="0" i="0" kern="1200" dirty="0" smtClean="0">
                <a:solidFill>
                  <a:srgbClr val="000000"/>
                </a:solidFill>
                <a:effectLst/>
                <a:latin typeface="Times New Roman" pitchFamily="16" charset="0"/>
                <a:ea typeface="+mn-ea"/>
                <a:cs typeface="+mn-cs"/>
              </a:rPr>
              <a:t>» этих данных.</a:t>
            </a:r>
            <a:r>
              <a:rPr lang="ru-RU" dirty="0" smtClean="0"/>
              <a:t/>
            </a:r>
            <a:br>
              <a:rPr lang="ru-RU" dirty="0" smtClean="0"/>
            </a:br>
            <a:endParaRPr lang="en-US" baseline="0" dirty="0" smtClean="0"/>
          </a:p>
          <a:p>
            <a:pPr marL="171450" indent="-171450" algn="l">
              <a:buFont typeface="Arial" pitchFamily="34" charset="0"/>
              <a:buChar char="•"/>
            </a:pPr>
            <a:endParaRPr lang="en-US" baseline="0" dirty="0" smtClean="0"/>
          </a:p>
          <a:p>
            <a:pPr marL="171450" indent="-171450" algn="l">
              <a:buFont typeface="Arial" pitchFamily="34" charset="0"/>
              <a:buChar char="•"/>
            </a:pPr>
            <a:endParaRPr lang="en-US" baseline="0" dirty="0" smtClean="0"/>
          </a:p>
          <a:p>
            <a:pPr marL="171450" indent="-171450" algn="l">
              <a:buFont typeface="Arial" pitchFamily="34" charset="0"/>
              <a:buChar char="•"/>
            </a:pPr>
            <a:endParaRPr lang="en-US" baseline="0" dirty="0" smtClean="0"/>
          </a:p>
          <a:p>
            <a:pPr marL="171450" indent="-171450" algn="l">
              <a:buFont typeface="Arial" pitchFamily="34" charset="0"/>
              <a:buChar char="•"/>
            </a:pPr>
            <a:r>
              <a:rPr lang="ru-RU" baseline="0" dirty="0" smtClean="0"/>
              <a:t>Ускорение </a:t>
            </a:r>
            <a:r>
              <a:rPr lang="ru-RU" baseline="0" dirty="0" smtClean="0"/>
              <a:t>работы алгоритмов корреляции</a:t>
            </a:r>
          </a:p>
          <a:p>
            <a:pPr marL="171450" indent="-171450" algn="l">
              <a:buFont typeface="Arial" pitchFamily="34" charset="0"/>
              <a:buChar char="•"/>
            </a:pPr>
            <a:r>
              <a:rPr lang="ru-RU" baseline="0" dirty="0" smtClean="0"/>
              <a:t>Меняем ли метод </a:t>
            </a:r>
            <a:r>
              <a:rPr lang="ru-RU" baseline="0" dirty="0" err="1" smtClean="0"/>
              <a:t>автоконфигурации</a:t>
            </a:r>
            <a:r>
              <a:rPr lang="ru-RU" baseline="0" dirty="0" smtClean="0"/>
              <a:t>? </a:t>
            </a:r>
          </a:p>
          <a:p>
            <a:pPr marL="171450" indent="-171450" algn="l">
              <a:buFont typeface="Arial" pitchFamily="34" charset="0"/>
              <a:buChar char="•"/>
            </a:pPr>
            <a:r>
              <a:rPr lang="ru-RU" baseline="0" dirty="0" smtClean="0"/>
              <a:t>Хочется создать модель-диаграмму объектов БД (сейчас нет связей, много отличий по типам)</a:t>
            </a:r>
          </a:p>
          <a:p>
            <a:pPr marL="171450" indent="-171450" algn="l">
              <a:buFont typeface="Arial" pitchFamily="34" charset="0"/>
              <a:buChar char="•"/>
            </a:pPr>
            <a:r>
              <a:rPr lang="ru-RU" baseline="0" dirty="0" smtClean="0"/>
              <a:t>Создание приложения, которое будет устанавливаться на отдельно взятый компьютер для мониторинга его состояния</a:t>
            </a:r>
          </a:p>
          <a:p>
            <a:pPr marL="171450" indent="-171450" algn="l">
              <a:buFont typeface="Arial" pitchFamily="34" charset="0"/>
              <a:buChar char="•"/>
            </a:pPr>
            <a:r>
              <a:rPr lang="ru-RU" baseline="0" dirty="0" smtClean="0"/>
              <a:t>Исправление мелких ошибок в коде</a:t>
            </a:r>
          </a:p>
          <a:p>
            <a:pPr marL="171450" indent="-171450" algn="l">
              <a:buFont typeface="Arial" pitchFamily="34" charset="0"/>
              <a:buChar char="•"/>
            </a:pPr>
            <a:endParaRPr lang="ru-RU" baseline="0" dirty="0" smtClean="0"/>
          </a:p>
          <a:p>
            <a:pPr marL="171450" indent="-171450" algn="l">
              <a:buFont typeface="Arial" pitchFamily="34" charset="0"/>
              <a:buChar char="•"/>
            </a:pPr>
            <a:endParaRPr lang="ru-RU" baseline="0" dirty="0" smtClean="0"/>
          </a:p>
          <a:p>
            <a:pPr marL="171450" indent="-171450" algn="l">
              <a:buFont typeface="Arial" pitchFamily="34" charset="0"/>
              <a:buChar char="•"/>
            </a:pPr>
            <a:endParaRPr lang="ru-RU" baseline="0" dirty="0" smtClean="0"/>
          </a:p>
          <a:p>
            <a:pPr marL="171450" indent="-171450" algn="l">
              <a:buFont typeface="Arial" pitchFamily="34" charset="0"/>
              <a:buChar char="•"/>
            </a:pPr>
            <a:endParaRPr lang="ru-RU" dirty="0"/>
          </a:p>
        </p:txBody>
      </p:sp>
    </p:spTree>
    <p:extLst>
      <p:ext uri="{BB962C8B-B14F-4D97-AF65-F5344CB8AC3E}">
        <p14:creationId xmlns:p14="http://schemas.microsoft.com/office/powerpoint/2010/main" val="37299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50179"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ru-RU" dirty="0" smtClean="0"/>
              <a:t>При решении задачи мониторинга </a:t>
            </a:r>
            <a:r>
              <a:rPr lang="ru-RU" baseline="0" dirty="0" smtClean="0"/>
              <a:t>мы должны ответить на следующие вопросы. </a:t>
            </a:r>
            <a:r>
              <a:rPr lang="en-US" baseline="0" dirty="0" smtClean="0"/>
              <a:t> (</a:t>
            </a:r>
            <a:r>
              <a:rPr lang="ru-RU" baseline="0" dirty="0" smtClean="0"/>
              <a:t>задача мониторинга – ответ на три вопроса</a:t>
            </a:r>
            <a:r>
              <a:rPr lang="en-US" baseline="0" dirty="0" smtClean="0"/>
              <a:t>)</a:t>
            </a:r>
            <a:endParaRPr lang="ru-RU" baseline="0" dirty="0" smtClean="0"/>
          </a:p>
          <a:p>
            <a:r>
              <a:rPr lang="ru-RU" dirty="0" smtClean="0"/>
              <a:t>Это</a:t>
            </a:r>
            <a:r>
              <a:rPr lang="ru-RU" baseline="0" dirty="0" smtClean="0"/>
              <a:t> теория работы системы мониторинга. Далее мы пишем некоторое формальное представление предметной области и дадим описание задачи локализации неисправности. </a:t>
            </a:r>
            <a:endParaRPr lang="ru-RU" dirty="0" smtClean="0"/>
          </a:p>
        </p:txBody>
      </p:sp>
    </p:spTree>
    <p:extLst>
      <p:ext uri="{BB962C8B-B14F-4D97-AF65-F5344CB8AC3E}">
        <p14:creationId xmlns:p14="http://schemas.microsoft.com/office/powerpoint/2010/main" val="1532057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lgn="l">
              <a:buFont typeface="Arial" pitchFamily="34" charset="0"/>
              <a:buChar char="•"/>
            </a:pPr>
            <a:r>
              <a:rPr lang="ru-RU" baseline="0" dirty="0" smtClean="0"/>
              <a:t>Ускорение работы алгоритмов корреляции</a:t>
            </a:r>
          </a:p>
          <a:p>
            <a:pPr marL="171450" indent="-171450" algn="l">
              <a:buFont typeface="Arial" pitchFamily="34" charset="0"/>
              <a:buChar char="•"/>
            </a:pPr>
            <a:r>
              <a:rPr lang="ru-RU" baseline="0" dirty="0" smtClean="0"/>
              <a:t>Меняем ли метод </a:t>
            </a:r>
            <a:r>
              <a:rPr lang="ru-RU" baseline="0" dirty="0" err="1" smtClean="0"/>
              <a:t>автоконфигурации</a:t>
            </a:r>
            <a:r>
              <a:rPr lang="ru-RU" baseline="0" dirty="0" smtClean="0"/>
              <a:t>? </a:t>
            </a:r>
          </a:p>
          <a:p>
            <a:pPr marL="171450" indent="-171450" algn="l">
              <a:buFont typeface="Arial" pitchFamily="34" charset="0"/>
              <a:buChar char="•"/>
            </a:pPr>
            <a:r>
              <a:rPr lang="ru-RU" baseline="0" dirty="0" smtClean="0"/>
              <a:t>Хочется создать модель-диаграмму объектов БД (сейчас нет связей, много отличий по типам)</a:t>
            </a:r>
          </a:p>
          <a:p>
            <a:pPr marL="171450" indent="-171450" algn="l">
              <a:buFont typeface="Arial" pitchFamily="34" charset="0"/>
              <a:buChar char="•"/>
            </a:pPr>
            <a:r>
              <a:rPr lang="ru-RU" baseline="0" dirty="0" smtClean="0"/>
              <a:t>Создание приложения, которое будет устанавливаться на отдельно взятый компьютер для мониторинга его состояния</a:t>
            </a:r>
          </a:p>
          <a:p>
            <a:pPr marL="171450" indent="-171450" algn="l">
              <a:buFont typeface="Arial" pitchFamily="34" charset="0"/>
              <a:buChar char="•"/>
            </a:pPr>
            <a:r>
              <a:rPr lang="ru-RU" baseline="0" dirty="0" smtClean="0"/>
              <a:t>Исправление мелких ошибок в коде</a:t>
            </a:r>
          </a:p>
          <a:p>
            <a:pPr marL="171450" indent="-171450" algn="l">
              <a:buFont typeface="Arial" pitchFamily="34" charset="0"/>
              <a:buChar char="•"/>
            </a:pPr>
            <a:endParaRPr lang="ru-RU" baseline="0" dirty="0" smtClean="0"/>
          </a:p>
          <a:p>
            <a:pPr marL="171450" indent="-171450" algn="l">
              <a:buFont typeface="Arial" pitchFamily="34" charset="0"/>
              <a:buChar char="•"/>
            </a:pPr>
            <a:endParaRPr lang="ru-RU" baseline="0" dirty="0" smtClean="0"/>
          </a:p>
          <a:p>
            <a:pPr marL="171450" indent="-171450" algn="l">
              <a:buFont typeface="Arial" pitchFamily="34" charset="0"/>
              <a:buChar char="•"/>
            </a:pPr>
            <a:endParaRPr lang="ru-RU" baseline="0" dirty="0" smtClean="0"/>
          </a:p>
          <a:p>
            <a:pPr marL="171450" indent="-171450" algn="l">
              <a:buFont typeface="Arial" pitchFamily="34" charset="0"/>
              <a:buChar char="•"/>
            </a:pPr>
            <a:endParaRPr lang="ru-RU" dirty="0"/>
          </a:p>
        </p:txBody>
      </p:sp>
    </p:spTree>
    <p:extLst>
      <p:ext uri="{BB962C8B-B14F-4D97-AF65-F5344CB8AC3E}">
        <p14:creationId xmlns:p14="http://schemas.microsoft.com/office/powerpoint/2010/main" val="308587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50179"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388812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50179"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166410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50179"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ru-RU" dirty="0" smtClean="0"/>
              <a:t>Заканчиваем</a:t>
            </a:r>
            <a:r>
              <a:rPr lang="ru-RU" baseline="0" dirty="0" smtClean="0"/>
              <a:t> с формальной моделью. </a:t>
            </a:r>
          </a:p>
          <a:p>
            <a:endParaRPr lang="ru-RU" baseline="0" dirty="0" smtClean="0"/>
          </a:p>
          <a:p>
            <a:r>
              <a:rPr lang="ru-RU" baseline="0" dirty="0" smtClean="0"/>
              <a:t>Система мониторинга построена с учетом вышеизложенного формального описания задачи локализации и конфигурации контролируемой среды. </a:t>
            </a:r>
          </a:p>
          <a:p>
            <a:endParaRPr lang="ru-RU" baseline="0" dirty="0" smtClean="0"/>
          </a:p>
          <a:p>
            <a:r>
              <a:rPr lang="ru-RU" baseline="0" dirty="0" smtClean="0"/>
              <a:t>Далее опишем архитектуру системы мониторинга </a:t>
            </a:r>
            <a:r>
              <a:rPr lang="en-US" baseline="0" dirty="0" smtClean="0"/>
              <a:t>FLAME </a:t>
            </a:r>
            <a:r>
              <a:rPr lang="ru-RU" baseline="0" dirty="0" smtClean="0"/>
              <a:t>и поясним цели каждого модуля. </a:t>
            </a:r>
          </a:p>
          <a:p>
            <a:endParaRPr lang="ru-RU" dirty="0" smtClean="0"/>
          </a:p>
        </p:txBody>
      </p:sp>
    </p:spTree>
    <p:extLst>
      <p:ext uri="{BB962C8B-B14F-4D97-AF65-F5344CB8AC3E}">
        <p14:creationId xmlns:p14="http://schemas.microsoft.com/office/powerpoint/2010/main" val="3550131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0" y="-10669476"/>
            <a:ext cx="1402"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50179"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ru-RU" dirty="0" smtClean="0"/>
              <a:t>При решении задачи мониторинга </a:t>
            </a:r>
            <a:r>
              <a:rPr lang="ru-RU" baseline="0" dirty="0" smtClean="0"/>
              <a:t>мы должны ответить на следующие вопросы. </a:t>
            </a:r>
            <a:r>
              <a:rPr lang="en-US" baseline="0" dirty="0" smtClean="0"/>
              <a:t> (</a:t>
            </a:r>
            <a:r>
              <a:rPr lang="ru-RU" baseline="0" dirty="0" smtClean="0"/>
              <a:t>задача мониторинга – ответ на три вопроса</a:t>
            </a:r>
            <a:r>
              <a:rPr lang="en-US" baseline="0" dirty="0" smtClean="0"/>
              <a:t>)</a:t>
            </a:r>
            <a:endParaRPr lang="ru-RU" baseline="0" dirty="0" smtClean="0"/>
          </a:p>
          <a:p>
            <a:r>
              <a:rPr lang="ru-RU" dirty="0" smtClean="0"/>
              <a:t>Это</a:t>
            </a:r>
            <a:r>
              <a:rPr lang="ru-RU" baseline="0" dirty="0" smtClean="0"/>
              <a:t> теория работы системы мониторинга. Далее мы пишем некоторое формальное представление предметной области и дадим описание задачи локализации неисправности. </a:t>
            </a:r>
            <a:endParaRPr lang="ru-RU" dirty="0" smtClean="0"/>
          </a:p>
        </p:txBody>
      </p:sp>
    </p:spTree>
    <p:extLst>
      <p:ext uri="{BB962C8B-B14F-4D97-AF65-F5344CB8AC3E}">
        <p14:creationId xmlns:p14="http://schemas.microsoft.com/office/powerpoint/2010/main" val="157494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4333918" y="-10669476"/>
            <a:ext cx="28669236" cy="226300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endParaRPr lang="ru-RU"/>
          </a:p>
        </p:txBody>
      </p:sp>
      <p:sp>
        <p:nvSpPr>
          <p:cNvPr id="52227" name="Rectangle 2"/>
          <p:cNvSpPr txBox="1">
            <a:spLocks noGrp="1" noChangeArrowheads="1"/>
          </p:cNvSpPr>
          <p:nvPr>
            <p:ph type="body"/>
          </p:nvPr>
        </p:nvSpPr>
        <p:spPr>
          <a:xfrm>
            <a:off x="605010" y="4032560"/>
            <a:ext cx="4838660" cy="381884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extLst>
      <p:ext uri="{BB962C8B-B14F-4D97-AF65-F5344CB8AC3E}">
        <p14:creationId xmlns:p14="http://schemas.microsoft.com/office/powerpoint/2010/main" val="418105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1005773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15197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28588"/>
            <a:ext cx="2055813" cy="59928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28588"/>
            <a:ext cx="6016625" cy="59928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2040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62570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269973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6879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47777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78258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29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03256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42087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4838" cy="143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Для правки текста заголовка щелкните мышью</a:t>
            </a:r>
          </a:p>
        </p:txBody>
      </p:sp>
      <p:sp>
        <p:nvSpPr>
          <p:cNvPr id="1027" name="Rectangle 2"/>
          <p:cNvSpPr>
            <a:spLocks noGrp="1" noChangeArrowheads="1"/>
          </p:cNvSpPr>
          <p:nvPr>
            <p:ph type="body" idx="1"/>
          </p:nvPr>
        </p:nvSpPr>
        <p:spPr bwMode="auto">
          <a:xfrm>
            <a:off x="457200" y="1600200"/>
            <a:ext cx="8224838"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Lucida Sans Unicode" pitchFamily="32" charset="0"/>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pitchFamily="32" charset="0"/>
          <a:cs typeface="Lucida Sans Unicode" pitchFamily="32"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pitchFamily="32" charset="0"/>
          <a:cs typeface="Lucida Sans Unicode" pitchFamily="32"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pitchFamily="32" charset="0"/>
          <a:cs typeface="Lucida Sans Unicode" pitchFamily="32"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pitchFamily="32" charset="0"/>
          <a:cs typeface="Lucida Sans Unicode" pitchFamily="32" charset="0"/>
        </a:defRPr>
      </a:lvl5pPr>
      <a:lvl6pPr marL="2514600" indent="-228600" algn="ctr" defTabSz="449263" rtl="0" fontAlgn="base">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pitchFamily="32" charset="0"/>
        </a:defRPr>
      </a:lvl6pPr>
      <a:lvl7pPr marL="2971800" indent="-228600" algn="ctr" defTabSz="449263" rtl="0" fontAlgn="base">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pitchFamily="32" charset="0"/>
        </a:defRPr>
      </a:lvl7pPr>
      <a:lvl8pPr marL="3429000" indent="-228600" algn="ctr" defTabSz="449263" rtl="0" fontAlgn="base">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pitchFamily="32" charset="0"/>
        </a:defRPr>
      </a:lvl8pPr>
      <a:lvl9pPr marL="3886200" indent="-228600" algn="ctr" defTabSz="449263" rtl="0" fontAlgn="base">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pitchFamily="32" charset="0"/>
        </a:defRPr>
      </a:lvl9pPr>
    </p:titleStyle>
    <p:bodyStyle>
      <a:lvl1pPr marL="342900" indent="-342900" algn="l" defTabSz="449263" rtl="0" eaLnBrk="0" fontAlgn="base" hangingPunct="0">
        <a:lnSpc>
          <a:spcPct val="93000"/>
        </a:lnSpc>
        <a:spcBef>
          <a:spcPts val="800"/>
        </a:spcBef>
        <a:spcAft>
          <a:spcPct val="0"/>
        </a:spcAft>
        <a:buClr>
          <a:srgbClr val="000000"/>
        </a:buClr>
        <a:buSzPct val="100000"/>
        <a:buFont typeface="Times New Roman" pitchFamily="16" charset="0"/>
        <a:defRPr sz="3200">
          <a:solidFill>
            <a:srgbClr val="000000"/>
          </a:solidFill>
          <a:latin typeface="+mn-lt"/>
          <a:ea typeface="Lucida Sans Unicode" pitchFamily="32" charset="0"/>
          <a:cs typeface="+mn-cs"/>
        </a:defRPr>
      </a:lvl1pPr>
      <a:lvl2pPr marL="742950" indent="-285750" algn="l" defTabSz="449263" rtl="0" eaLnBrk="0" fontAlgn="base" hangingPunct="0">
        <a:lnSpc>
          <a:spcPct val="93000"/>
        </a:lnSpc>
        <a:spcBef>
          <a:spcPts val="700"/>
        </a:spcBef>
        <a:spcAft>
          <a:spcPct val="0"/>
        </a:spcAft>
        <a:buClr>
          <a:srgbClr val="000000"/>
        </a:buClr>
        <a:buSzPct val="100000"/>
        <a:buFont typeface="Times New Roman" pitchFamily="16" charset="0"/>
        <a:defRPr sz="2800">
          <a:solidFill>
            <a:srgbClr val="000000"/>
          </a:solidFill>
          <a:latin typeface="+mn-lt"/>
          <a:ea typeface="Lucida Sans Unicode" pitchFamily="32" charset="0"/>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Times New Roman" pitchFamily="16" charset="0"/>
        <a:defRPr sz="2400">
          <a:solidFill>
            <a:srgbClr val="000000"/>
          </a:solidFill>
          <a:latin typeface="+mn-lt"/>
          <a:ea typeface="Lucida Sans Unicode" pitchFamily="32" charset="0"/>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Times New Roman" pitchFamily="16" charset="0"/>
        <a:defRPr sz="2000">
          <a:solidFill>
            <a:srgbClr val="000000"/>
          </a:solidFill>
          <a:latin typeface="+mn-lt"/>
          <a:ea typeface="Lucida Sans Unicode" pitchFamily="32" charset="0"/>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Times New Roman" pitchFamily="16" charset="0"/>
        <a:defRPr sz="2000">
          <a:solidFill>
            <a:srgbClr val="000000"/>
          </a:solidFill>
          <a:latin typeface="+mn-lt"/>
          <a:ea typeface="Lucida Sans Unicode" pitchFamily="32" charset="0"/>
          <a:cs typeface="+mn-cs"/>
        </a:defRPr>
      </a:lvl5pPr>
      <a:lvl6pPr marL="2514600" indent="-228600" algn="l" defTabSz="449263" rtl="0" fontAlgn="base">
        <a:lnSpc>
          <a:spcPct val="93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a:lnSpc>
          <a:spcPct val="93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a:lnSpc>
          <a:spcPct val="93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a:lnSpc>
          <a:spcPct val="93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2" name="Text Box 3"/>
          <p:cNvSpPr txBox="1">
            <a:spLocks noChangeArrowheads="1"/>
          </p:cNvSpPr>
          <p:nvPr/>
        </p:nvSpPr>
        <p:spPr bwMode="auto">
          <a:xfrm>
            <a:off x="112713" y="1303338"/>
            <a:ext cx="8899525"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326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a:solidFill>
                  <a:srgbClr val="000000"/>
                </a:solidFill>
              </a:rPr>
              <a:t>Система мониторинга FLAME - текущее состояние и </a:t>
            </a:r>
            <a:r>
              <a:rPr lang="ru-RU" sz="3200" dirty="0" smtClean="0">
                <a:solidFill>
                  <a:srgbClr val="000000"/>
                </a:solidFill>
              </a:rPr>
              <a:t>перспективы</a:t>
            </a:r>
            <a:endParaRPr lang="ru-RU" sz="3200" dirty="0">
              <a:solidFill>
                <a:srgbClr val="000000"/>
              </a:solidFill>
            </a:endParaRPr>
          </a:p>
          <a:p>
            <a:pPr algn="ctr" eaLnBrk="1" hangingPunct="1"/>
            <a:r>
              <a:rPr lang="ru-RU" sz="3200" dirty="0">
                <a:solidFill>
                  <a:srgbClr val="000000"/>
                </a:solidFill>
              </a:rPr>
              <a:t>развития</a:t>
            </a:r>
            <a:endParaRPr lang="en-US" sz="3000" b="1" dirty="0">
              <a:solidFill>
                <a:srgbClr val="000000"/>
              </a:solidFill>
            </a:endParaRPr>
          </a:p>
        </p:txBody>
      </p:sp>
      <p:sp>
        <p:nvSpPr>
          <p:cNvPr id="2053" name="Text Box 4"/>
          <p:cNvSpPr txBox="1">
            <a:spLocks noChangeArrowheads="1"/>
          </p:cNvSpPr>
          <p:nvPr/>
        </p:nvSpPr>
        <p:spPr bwMode="auto">
          <a:xfrm>
            <a:off x="1255713" y="4502150"/>
            <a:ext cx="6400800" cy="118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1495" rIns="90000" bIns="46800"/>
          <a:lstStyle>
            <a:lvl1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Lucida Sans Unicode" pitchFamily="32" charset="0"/>
                <a:cs typeface="Lucida Sans Unicode" pitchFamily="32" charset="0"/>
              </a:defRPr>
            </a:lvl1pPr>
            <a:lvl2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Lucida Sans Unicode" pitchFamily="32" charset="0"/>
                <a:cs typeface="Lucida Sans Unicode" pitchFamily="32" charset="0"/>
              </a:defRPr>
            </a:lvl2pPr>
            <a:lvl3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Lucida Sans Unicode" pitchFamily="32" charset="0"/>
                <a:cs typeface="Lucida Sans Unicode" pitchFamily="32" charset="0"/>
              </a:defRPr>
            </a:lvl3pPr>
            <a:lvl4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Lucida Sans Unicode" pitchFamily="32" charset="0"/>
                <a:cs typeface="Lucida Sans Unicode" pitchFamily="32" charset="0"/>
              </a:defRPr>
            </a:lvl4pPr>
            <a:lvl5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Lucida Sans Unicode" pitchFamily="32" charset="0"/>
                <a:cs typeface="Lucida Sans Unicode" pitchFamily="32" charset="0"/>
              </a:defRPr>
            </a:lvl9pPr>
          </a:lstStyle>
          <a:p>
            <a:pPr algn="ctr" eaLnBrk="1" hangingPunct="1">
              <a:buFont typeface="Arial" charset="0"/>
              <a:buNone/>
            </a:pPr>
            <a:r>
              <a:rPr lang="ru-RU" dirty="0" smtClean="0">
                <a:solidFill>
                  <a:srgbClr val="000000"/>
                </a:solidFill>
              </a:rPr>
              <a:t>Коршунов А.А., </a:t>
            </a:r>
            <a:r>
              <a:rPr lang="en-US" dirty="0" err="1" smtClean="0">
                <a:solidFill>
                  <a:srgbClr val="000000"/>
                </a:solidFill>
              </a:rPr>
              <a:t>Занчурин</a:t>
            </a:r>
            <a:r>
              <a:rPr lang="en-US" dirty="0" smtClean="0">
                <a:solidFill>
                  <a:srgbClr val="000000"/>
                </a:solidFill>
              </a:rPr>
              <a:t> </a:t>
            </a:r>
            <a:r>
              <a:rPr lang="en-US" dirty="0">
                <a:solidFill>
                  <a:srgbClr val="000000"/>
                </a:solidFill>
              </a:rPr>
              <a:t>М.А</a:t>
            </a:r>
            <a:r>
              <a:rPr lang="en-US" dirty="0" smtClean="0">
                <a:solidFill>
                  <a:srgbClr val="000000"/>
                </a:solidFill>
              </a:rPr>
              <a:t>.</a:t>
            </a:r>
            <a:endParaRPr lang="en-US" dirty="0">
              <a:solidFill>
                <a:srgbClr val="000000"/>
              </a:solidFill>
            </a:endParaRPr>
          </a:p>
          <a:p>
            <a:pPr algn="ctr" eaLnBrk="1" hangingPunct="1">
              <a:buFont typeface="Arial" charset="0"/>
              <a:buNone/>
            </a:pPr>
            <a:r>
              <a:rPr lang="en-US" dirty="0" smtClean="0">
                <a:solidFill>
                  <a:srgbClr val="000000"/>
                </a:solidFill>
              </a:rPr>
              <a:t>20 </a:t>
            </a:r>
            <a:r>
              <a:rPr lang="ru-RU" dirty="0" err="1" smtClean="0">
                <a:solidFill>
                  <a:srgbClr val="000000"/>
                </a:solidFill>
              </a:rPr>
              <a:t>ма</a:t>
            </a:r>
            <a:r>
              <a:rPr lang="en-US" dirty="0" smtClean="0">
                <a:solidFill>
                  <a:srgbClr val="000000"/>
                </a:solidFill>
              </a:rPr>
              <a:t>я 2014 </a:t>
            </a:r>
            <a:r>
              <a:rPr lang="en-US" dirty="0" err="1">
                <a:solidFill>
                  <a:srgbClr val="000000"/>
                </a:solidFill>
              </a:rPr>
              <a:t>года</a:t>
            </a:r>
            <a:endParaRPr lang="ru-RU"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196"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200">
                <a:solidFill>
                  <a:srgbClr val="000080"/>
                </a:solidFill>
              </a:rPr>
              <a:t>Архитектура серверной части</a:t>
            </a:r>
          </a:p>
        </p:txBody>
      </p:sp>
      <p:grpSp>
        <p:nvGrpSpPr>
          <p:cNvPr id="8197" name="Group 4"/>
          <p:cNvGrpSpPr>
            <a:grpSpLocks/>
          </p:cNvGrpSpPr>
          <p:nvPr/>
        </p:nvGrpSpPr>
        <p:grpSpPr bwMode="auto">
          <a:xfrm>
            <a:off x="817563" y="1296988"/>
            <a:ext cx="1782762" cy="871537"/>
            <a:chOff x="515" y="817"/>
            <a:chExt cx="1123" cy="549"/>
          </a:xfrm>
        </p:grpSpPr>
        <p:sp>
          <p:nvSpPr>
            <p:cNvPr id="8247" name="AutoShape 5"/>
            <p:cNvSpPr>
              <a:spLocks noChangeArrowheads="1"/>
            </p:cNvSpPr>
            <p:nvPr/>
          </p:nvSpPr>
          <p:spPr bwMode="auto">
            <a:xfrm>
              <a:off x="515" y="817"/>
              <a:ext cx="1124" cy="550"/>
            </a:xfrm>
            <a:prstGeom prst="roundRect">
              <a:avLst>
                <a:gd name="adj" fmla="val 181"/>
              </a:avLst>
            </a:pr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8248" name="Text Box 6"/>
            <p:cNvSpPr txBox="1">
              <a:spLocks noChangeArrowheads="1"/>
            </p:cNvSpPr>
            <p:nvPr/>
          </p:nvSpPr>
          <p:spPr bwMode="auto">
            <a:xfrm>
              <a:off x="515" y="817"/>
              <a:ext cx="1124" cy="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dirty="0" err="1">
                  <a:solidFill>
                    <a:srgbClr val="000000"/>
                  </a:solidFill>
                </a:rPr>
                <a:t>Модуль</a:t>
              </a:r>
              <a:r>
                <a:rPr lang="en-US" dirty="0">
                  <a:solidFill>
                    <a:srgbClr val="000000"/>
                  </a:solidFill>
                </a:rPr>
                <a:t> </a:t>
              </a:r>
              <a:r>
                <a:rPr lang="en-US" dirty="0" err="1" smtClean="0">
                  <a:solidFill>
                    <a:srgbClr val="000000"/>
                  </a:solidFill>
                </a:rPr>
                <a:t>управления</a:t>
              </a:r>
              <a:endParaRPr lang="en-US" dirty="0">
                <a:solidFill>
                  <a:srgbClr val="000000"/>
                </a:solidFill>
              </a:endParaRPr>
            </a:p>
          </p:txBody>
        </p:sp>
      </p:grpSp>
      <p:sp>
        <p:nvSpPr>
          <p:cNvPr id="8198" name="AutoShape 7"/>
          <p:cNvSpPr>
            <a:spLocks noChangeArrowheads="1"/>
          </p:cNvSpPr>
          <p:nvPr/>
        </p:nvSpPr>
        <p:spPr bwMode="auto">
          <a:xfrm>
            <a:off x="3717925" y="1547813"/>
            <a:ext cx="2355850" cy="1150937"/>
          </a:xfrm>
          <a:prstGeom prst="roundRect">
            <a:avLst>
              <a:gd name="adj" fmla="val 134"/>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nvGrpSpPr>
          <p:cNvPr id="8199" name="Group 8"/>
          <p:cNvGrpSpPr>
            <a:grpSpLocks/>
          </p:cNvGrpSpPr>
          <p:nvPr/>
        </p:nvGrpSpPr>
        <p:grpSpPr bwMode="auto">
          <a:xfrm>
            <a:off x="3300413" y="3254375"/>
            <a:ext cx="1546225" cy="871538"/>
            <a:chOff x="2079" y="2050"/>
            <a:chExt cx="974" cy="549"/>
          </a:xfrm>
        </p:grpSpPr>
        <p:sp>
          <p:nvSpPr>
            <p:cNvPr id="8245" name="AutoShape 9"/>
            <p:cNvSpPr>
              <a:spLocks noChangeArrowheads="1"/>
            </p:cNvSpPr>
            <p:nvPr/>
          </p:nvSpPr>
          <p:spPr bwMode="auto">
            <a:xfrm>
              <a:off x="2079" y="2050"/>
              <a:ext cx="975" cy="550"/>
            </a:xfrm>
            <a:prstGeom prst="roundRect">
              <a:avLst>
                <a:gd name="adj" fmla="val 181"/>
              </a:avLst>
            </a:pr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8246" name="Text Box 10"/>
            <p:cNvSpPr txBox="1">
              <a:spLocks noChangeArrowheads="1"/>
            </p:cNvSpPr>
            <p:nvPr/>
          </p:nvSpPr>
          <p:spPr bwMode="auto">
            <a:xfrm>
              <a:off x="2079" y="2050"/>
              <a:ext cx="975" cy="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dirty="0">
                  <a:solidFill>
                    <a:srgbClr val="000000"/>
                  </a:solidFill>
                </a:rPr>
                <a:t>Модуль оповещения</a:t>
              </a:r>
              <a:endParaRPr lang="en-US" dirty="0">
                <a:solidFill>
                  <a:srgbClr val="000000"/>
                </a:solidFill>
              </a:endParaRPr>
            </a:p>
          </p:txBody>
        </p:sp>
      </p:grpSp>
      <p:grpSp>
        <p:nvGrpSpPr>
          <p:cNvPr id="8201" name="Group 14"/>
          <p:cNvGrpSpPr>
            <a:grpSpLocks/>
          </p:cNvGrpSpPr>
          <p:nvPr/>
        </p:nvGrpSpPr>
        <p:grpSpPr bwMode="auto">
          <a:xfrm>
            <a:off x="3289300" y="2289175"/>
            <a:ext cx="1558925" cy="871538"/>
            <a:chOff x="2072" y="1442"/>
            <a:chExt cx="982" cy="549"/>
          </a:xfrm>
        </p:grpSpPr>
        <p:sp>
          <p:nvSpPr>
            <p:cNvPr id="8241" name="AutoShape 15"/>
            <p:cNvSpPr>
              <a:spLocks noChangeArrowheads="1"/>
            </p:cNvSpPr>
            <p:nvPr/>
          </p:nvSpPr>
          <p:spPr bwMode="auto">
            <a:xfrm>
              <a:off x="2072" y="1442"/>
              <a:ext cx="983" cy="550"/>
            </a:xfrm>
            <a:prstGeom prst="roundRect">
              <a:avLst>
                <a:gd name="adj" fmla="val 181"/>
              </a:avLst>
            </a:pr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8242" name="Text Box 16"/>
            <p:cNvSpPr txBox="1">
              <a:spLocks noChangeArrowheads="1"/>
            </p:cNvSpPr>
            <p:nvPr/>
          </p:nvSpPr>
          <p:spPr bwMode="auto">
            <a:xfrm>
              <a:off x="2072" y="1442"/>
              <a:ext cx="983" cy="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dirty="0" err="1">
                  <a:solidFill>
                    <a:srgbClr val="000000"/>
                  </a:solidFill>
                </a:rPr>
                <a:t>Коррелятор</a:t>
              </a:r>
              <a:endParaRPr lang="en-US" dirty="0">
                <a:solidFill>
                  <a:srgbClr val="000000"/>
                </a:solidFill>
              </a:endParaRPr>
            </a:p>
          </p:txBody>
        </p:sp>
      </p:grpSp>
      <p:sp>
        <p:nvSpPr>
          <p:cNvPr id="8202" name="Line 17"/>
          <p:cNvSpPr>
            <a:spLocks noChangeShapeType="1"/>
          </p:cNvSpPr>
          <p:nvPr/>
        </p:nvSpPr>
        <p:spPr bwMode="auto">
          <a:xfrm flipH="1">
            <a:off x="4852988" y="2187575"/>
            <a:ext cx="930275" cy="34448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203" name="Line 18"/>
          <p:cNvSpPr>
            <a:spLocks noChangeShapeType="1"/>
          </p:cNvSpPr>
          <p:nvPr/>
        </p:nvSpPr>
        <p:spPr bwMode="auto">
          <a:xfrm>
            <a:off x="4883150" y="2840038"/>
            <a:ext cx="871538" cy="25082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nvGrpSpPr>
          <p:cNvPr id="8204" name="Group 19"/>
          <p:cNvGrpSpPr>
            <a:grpSpLocks/>
          </p:cNvGrpSpPr>
          <p:nvPr/>
        </p:nvGrpSpPr>
        <p:grpSpPr bwMode="auto">
          <a:xfrm>
            <a:off x="5776913" y="1322388"/>
            <a:ext cx="2347912" cy="647700"/>
            <a:chOff x="3639" y="833"/>
            <a:chExt cx="1479" cy="408"/>
          </a:xfrm>
        </p:grpSpPr>
        <p:sp>
          <p:nvSpPr>
            <p:cNvPr id="8239" name="AutoShape 20"/>
            <p:cNvSpPr>
              <a:spLocks noChangeArrowheads="1"/>
            </p:cNvSpPr>
            <p:nvPr/>
          </p:nvSpPr>
          <p:spPr bwMode="auto">
            <a:xfrm>
              <a:off x="3639" y="833"/>
              <a:ext cx="1480" cy="409"/>
            </a:xfrm>
            <a:prstGeom prst="roundRect">
              <a:avLst>
                <a:gd name="adj" fmla="val 241"/>
              </a:avLst>
            </a:prstGeom>
            <a:solidFill>
              <a:srgbClr val="CC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8240" name="Text Box 21"/>
            <p:cNvSpPr txBox="1">
              <a:spLocks noChangeArrowheads="1"/>
            </p:cNvSpPr>
            <p:nvPr/>
          </p:nvSpPr>
          <p:spPr bwMode="auto">
            <a:xfrm>
              <a:off x="3640" y="834"/>
              <a:ext cx="1479"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b="1" u="sng">
                  <a:solidFill>
                    <a:srgbClr val="000000"/>
                  </a:solidFill>
                </a:rPr>
                <a:t>Сервер баз данных</a:t>
              </a:r>
            </a:p>
            <a:p>
              <a:pPr algn="ctr" eaLnBrk="1" hangingPunct="1"/>
              <a:r>
                <a:rPr lang="en-US" b="1" u="sng">
                  <a:solidFill>
                    <a:srgbClr val="000000"/>
                  </a:solidFill>
                </a:rPr>
                <a:t>(MySQL)</a:t>
              </a:r>
            </a:p>
          </p:txBody>
        </p:sp>
      </p:grpSp>
      <p:sp>
        <p:nvSpPr>
          <p:cNvPr id="8207" name="Text Box 26"/>
          <p:cNvSpPr txBox="1">
            <a:spLocks noChangeArrowheads="1"/>
          </p:cNvSpPr>
          <p:nvPr/>
        </p:nvSpPr>
        <p:spPr bwMode="auto">
          <a:xfrm>
            <a:off x="469900" y="5559425"/>
            <a:ext cx="8426450"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2932"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600" dirty="0" err="1">
                <a:solidFill>
                  <a:srgbClr val="000000"/>
                </a:solidFill>
              </a:rPr>
              <a:t>Структура</a:t>
            </a:r>
            <a:r>
              <a:rPr lang="en-US" sz="2600" dirty="0">
                <a:solidFill>
                  <a:srgbClr val="000000"/>
                </a:solidFill>
              </a:rPr>
              <a:t> </a:t>
            </a:r>
            <a:r>
              <a:rPr lang="en-US" sz="2600" dirty="0" err="1">
                <a:solidFill>
                  <a:srgbClr val="000000"/>
                </a:solidFill>
              </a:rPr>
              <a:t>серверной</a:t>
            </a:r>
            <a:r>
              <a:rPr lang="en-US" sz="2600" dirty="0">
                <a:solidFill>
                  <a:srgbClr val="000000"/>
                </a:solidFill>
              </a:rPr>
              <a:t> </a:t>
            </a:r>
            <a:r>
              <a:rPr lang="en-US" sz="2600" dirty="0" err="1">
                <a:solidFill>
                  <a:srgbClr val="000000"/>
                </a:solidFill>
              </a:rPr>
              <a:t>части</a:t>
            </a:r>
            <a:r>
              <a:rPr lang="en-US" sz="2600" dirty="0">
                <a:solidFill>
                  <a:srgbClr val="000000"/>
                </a:solidFill>
              </a:rPr>
              <a:t>: </a:t>
            </a:r>
            <a:r>
              <a:rPr lang="en-US" sz="2600" dirty="0" err="1">
                <a:solidFill>
                  <a:srgbClr val="000000"/>
                </a:solidFill>
              </a:rPr>
              <a:t>набор</a:t>
            </a:r>
            <a:r>
              <a:rPr lang="en-US" sz="2600" dirty="0">
                <a:solidFill>
                  <a:srgbClr val="000000"/>
                </a:solidFill>
              </a:rPr>
              <a:t> </a:t>
            </a:r>
            <a:r>
              <a:rPr lang="en-US" sz="2600" dirty="0" err="1">
                <a:solidFill>
                  <a:srgbClr val="000000"/>
                </a:solidFill>
              </a:rPr>
              <a:t>модулей</a:t>
            </a:r>
            <a:r>
              <a:rPr lang="en-US" sz="2600" dirty="0">
                <a:solidFill>
                  <a:srgbClr val="000000"/>
                </a:solidFill>
              </a:rPr>
              <a:t>, </a:t>
            </a:r>
            <a:r>
              <a:rPr lang="en-US" sz="2600" dirty="0" err="1">
                <a:solidFill>
                  <a:srgbClr val="000000"/>
                </a:solidFill>
              </a:rPr>
              <a:t>реализованных</a:t>
            </a:r>
            <a:r>
              <a:rPr lang="en-US" sz="2600" dirty="0">
                <a:solidFill>
                  <a:srgbClr val="000000"/>
                </a:solidFill>
              </a:rPr>
              <a:t> в </a:t>
            </a:r>
            <a:r>
              <a:rPr lang="en-US" sz="2600" dirty="0" err="1">
                <a:solidFill>
                  <a:srgbClr val="000000"/>
                </a:solidFill>
              </a:rPr>
              <a:t>виде</a:t>
            </a:r>
            <a:r>
              <a:rPr lang="en-US" sz="2600" dirty="0">
                <a:solidFill>
                  <a:srgbClr val="000000"/>
                </a:solidFill>
              </a:rPr>
              <a:t> </a:t>
            </a:r>
            <a:r>
              <a:rPr lang="en-US" sz="2600" dirty="0" err="1">
                <a:solidFill>
                  <a:srgbClr val="000000"/>
                </a:solidFill>
              </a:rPr>
              <a:t>отдельных</a:t>
            </a:r>
            <a:r>
              <a:rPr lang="en-US" sz="2600" dirty="0">
                <a:solidFill>
                  <a:srgbClr val="000000"/>
                </a:solidFill>
              </a:rPr>
              <a:t> </a:t>
            </a:r>
            <a:r>
              <a:rPr lang="en-US" sz="2600" dirty="0" err="1">
                <a:solidFill>
                  <a:srgbClr val="000000"/>
                </a:solidFill>
              </a:rPr>
              <a:t>процессов</a:t>
            </a:r>
            <a:r>
              <a:rPr lang="en-US" sz="2600" dirty="0">
                <a:solidFill>
                  <a:srgbClr val="000000"/>
                </a:solidFill>
              </a:rPr>
              <a:t> и </a:t>
            </a:r>
            <a:r>
              <a:rPr lang="en-US" sz="2600" dirty="0" err="1">
                <a:solidFill>
                  <a:srgbClr val="000000"/>
                </a:solidFill>
              </a:rPr>
              <a:t>взаимодействующих</a:t>
            </a:r>
            <a:r>
              <a:rPr lang="en-US" sz="2600" dirty="0">
                <a:solidFill>
                  <a:srgbClr val="000000"/>
                </a:solidFill>
              </a:rPr>
              <a:t> с </a:t>
            </a:r>
            <a:r>
              <a:rPr lang="en-US" sz="2600" dirty="0" err="1">
                <a:solidFill>
                  <a:srgbClr val="000000"/>
                </a:solidFill>
              </a:rPr>
              <a:t>помощью</a:t>
            </a:r>
            <a:r>
              <a:rPr lang="en-US" sz="2600" dirty="0">
                <a:solidFill>
                  <a:srgbClr val="000000"/>
                </a:solidFill>
              </a:rPr>
              <a:t> </a:t>
            </a:r>
            <a:r>
              <a:rPr lang="en-US" sz="2600" dirty="0" err="1">
                <a:solidFill>
                  <a:srgbClr val="000000"/>
                </a:solidFill>
              </a:rPr>
              <a:t>механизма</a:t>
            </a:r>
            <a:r>
              <a:rPr lang="en-US" sz="2600" dirty="0">
                <a:solidFill>
                  <a:srgbClr val="000000"/>
                </a:solidFill>
              </a:rPr>
              <a:t> IPC pipe.</a:t>
            </a:r>
          </a:p>
        </p:txBody>
      </p:sp>
      <p:grpSp>
        <p:nvGrpSpPr>
          <p:cNvPr id="8208" name="Group 27"/>
          <p:cNvGrpSpPr>
            <a:grpSpLocks/>
          </p:cNvGrpSpPr>
          <p:nvPr/>
        </p:nvGrpSpPr>
        <p:grpSpPr bwMode="auto">
          <a:xfrm>
            <a:off x="5776913" y="2043113"/>
            <a:ext cx="2347912" cy="647700"/>
            <a:chOff x="3639" y="1287"/>
            <a:chExt cx="1479" cy="408"/>
          </a:xfrm>
        </p:grpSpPr>
        <p:sp>
          <p:nvSpPr>
            <p:cNvPr id="8235" name="AutoShape 28"/>
            <p:cNvSpPr>
              <a:spLocks noChangeArrowheads="1"/>
            </p:cNvSpPr>
            <p:nvPr/>
          </p:nvSpPr>
          <p:spPr bwMode="auto">
            <a:xfrm>
              <a:off x="3639" y="1287"/>
              <a:ext cx="1480" cy="409"/>
            </a:xfrm>
            <a:prstGeom prst="roundRect">
              <a:avLst>
                <a:gd name="adj" fmla="val 241"/>
              </a:avLst>
            </a:prstGeom>
            <a:solidFill>
              <a:srgbClr val="CC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8236" name="Text Box 29"/>
            <p:cNvSpPr txBox="1">
              <a:spLocks noChangeArrowheads="1"/>
            </p:cNvSpPr>
            <p:nvPr/>
          </p:nvSpPr>
          <p:spPr bwMode="auto">
            <a:xfrm>
              <a:off x="3640" y="1287"/>
              <a:ext cx="1479"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dirty="0" err="1">
                  <a:solidFill>
                    <a:srgbClr val="000000"/>
                  </a:solidFill>
                </a:rPr>
                <a:t>конфигурационная</a:t>
              </a:r>
              <a:r>
                <a:rPr lang="en-US" dirty="0">
                  <a:solidFill>
                    <a:srgbClr val="000000"/>
                  </a:solidFill>
                </a:rPr>
                <a:t> </a:t>
              </a:r>
              <a:r>
                <a:rPr lang="en-US" dirty="0" err="1">
                  <a:solidFill>
                    <a:srgbClr val="000000"/>
                  </a:solidFill>
                </a:rPr>
                <a:t>информация</a:t>
              </a:r>
              <a:endParaRPr lang="en-US" dirty="0">
                <a:solidFill>
                  <a:srgbClr val="000000"/>
                </a:solidFill>
              </a:endParaRPr>
            </a:p>
          </p:txBody>
        </p:sp>
      </p:grpSp>
      <p:grpSp>
        <p:nvGrpSpPr>
          <p:cNvPr id="8209" name="Group 30"/>
          <p:cNvGrpSpPr>
            <a:grpSpLocks/>
          </p:cNvGrpSpPr>
          <p:nvPr/>
        </p:nvGrpSpPr>
        <p:grpSpPr bwMode="auto">
          <a:xfrm>
            <a:off x="5764213" y="4286250"/>
            <a:ext cx="2347912" cy="827088"/>
            <a:chOff x="3631" y="2700"/>
            <a:chExt cx="1479" cy="521"/>
          </a:xfrm>
        </p:grpSpPr>
        <p:sp>
          <p:nvSpPr>
            <p:cNvPr id="8233" name="AutoShape 31"/>
            <p:cNvSpPr>
              <a:spLocks noChangeArrowheads="1"/>
            </p:cNvSpPr>
            <p:nvPr/>
          </p:nvSpPr>
          <p:spPr bwMode="auto">
            <a:xfrm>
              <a:off x="3631" y="2741"/>
              <a:ext cx="1480" cy="441"/>
            </a:xfrm>
            <a:prstGeom prst="roundRect">
              <a:avLst>
                <a:gd name="adj" fmla="val 227"/>
              </a:avLst>
            </a:prstGeom>
            <a:solidFill>
              <a:srgbClr val="CC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8234" name="Text Box 32"/>
            <p:cNvSpPr txBox="1">
              <a:spLocks noChangeArrowheads="1"/>
            </p:cNvSpPr>
            <p:nvPr/>
          </p:nvSpPr>
          <p:spPr bwMode="auto">
            <a:xfrm>
              <a:off x="3632" y="2700"/>
              <a:ext cx="1479" cy="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a:solidFill>
                    <a:srgbClr val="000000"/>
                  </a:solidFill>
                </a:rPr>
                <a:t>значения опрашиваемых параметров</a:t>
              </a:r>
            </a:p>
          </p:txBody>
        </p:sp>
      </p:grpSp>
      <p:grpSp>
        <p:nvGrpSpPr>
          <p:cNvPr id="8210" name="Group 33"/>
          <p:cNvGrpSpPr>
            <a:grpSpLocks/>
          </p:cNvGrpSpPr>
          <p:nvPr/>
        </p:nvGrpSpPr>
        <p:grpSpPr bwMode="auto">
          <a:xfrm>
            <a:off x="5764213" y="2736850"/>
            <a:ext cx="2347912" cy="647700"/>
            <a:chOff x="3631" y="1724"/>
            <a:chExt cx="1479" cy="408"/>
          </a:xfrm>
        </p:grpSpPr>
        <p:sp>
          <p:nvSpPr>
            <p:cNvPr id="8231" name="AutoShape 34"/>
            <p:cNvSpPr>
              <a:spLocks noChangeArrowheads="1"/>
            </p:cNvSpPr>
            <p:nvPr/>
          </p:nvSpPr>
          <p:spPr bwMode="auto">
            <a:xfrm>
              <a:off x="3631" y="1724"/>
              <a:ext cx="1480" cy="409"/>
            </a:xfrm>
            <a:prstGeom prst="roundRect">
              <a:avLst>
                <a:gd name="adj" fmla="val 241"/>
              </a:avLst>
            </a:prstGeom>
            <a:solidFill>
              <a:srgbClr val="CC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8232" name="Text Box 35"/>
            <p:cNvSpPr txBox="1">
              <a:spLocks noChangeArrowheads="1"/>
            </p:cNvSpPr>
            <p:nvPr/>
          </p:nvSpPr>
          <p:spPr bwMode="auto">
            <a:xfrm>
              <a:off x="3632" y="1724"/>
              <a:ext cx="1479"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a:solidFill>
                    <a:srgbClr val="000000"/>
                  </a:solidFill>
                </a:rPr>
                <a:t>список событий</a:t>
              </a:r>
            </a:p>
          </p:txBody>
        </p:sp>
      </p:grpSp>
      <p:sp>
        <p:nvSpPr>
          <p:cNvPr id="8211" name="Line 36"/>
          <p:cNvSpPr>
            <a:spLocks noChangeShapeType="1"/>
          </p:cNvSpPr>
          <p:nvPr/>
        </p:nvSpPr>
        <p:spPr bwMode="auto">
          <a:xfrm flipH="1">
            <a:off x="4852988" y="2187575"/>
            <a:ext cx="930275" cy="13446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212" name="Line 37"/>
          <p:cNvSpPr>
            <a:spLocks noChangeShapeType="1"/>
          </p:cNvSpPr>
          <p:nvPr/>
        </p:nvSpPr>
        <p:spPr bwMode="auto">
          <a:xfrm>
            <a:off x="4841875" y="4922838"/>
            <a:ext cx="912813" cy="158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213" name="Line 38"/>
          <p:cNvSpPr>
            <a:spLocks noChangeShapeType="1"/>
          </p:cNvSpPr>
          <p:nvPr/>
        </p:nvSpPr>
        <p:spPr bwMode="auto">
          <a:xfrm flipH="1" flipV="1">
            <a:off x="4852988" y="2681288"/>
            <a:ext cx="903287" cy="25241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216" name="Line 41"/>
          <p:cNvSpPr>
            <a:spLocks noChangeShapeType="1"/>
          </p:cNvSpPr>
          <p:nvPr/>
        </p:nvSpPr>
        <p:spPr bwMode="auto">
          <a:xfrm>
            <a:off x="2341563" y="2170113"/>
            <a:ext cx="952500" cy="5032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217" name="Line 42"/>
          <p:cNvSpPr>
            <a:spLocks noChangeShapeType="1"/>
          </p:cNvSpPr>
          <p:nvPr/>
        </p:nvSpPr>
        <p:spPr bwMode="auto">
          <a:xfrm>
            <a:off x="1690688" y="2179638"/>
            <a:ext cx="1616075" cy="15113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218" name="Line 43"/>
          <p:cNvSpPr>
            <a:spLocks noChangeShapeType="1"/>
          </p:cNvSpPr>
          <p:nvPr/>
        </p:nvSpPr>
        <p:spPr bwMode="auto">
          <a:xfrm flipH="1" flipV="1">
            <a:off x="1828800" y="2178050"/>
            <a:ext cx="1479550" cy="135731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219" name="Line 44"/>
          <p:cNvSpPr>
            <a:spLocks noChangeShapeType="1"/>
          </p:cNvSpPr>
          <p:nvPr/>
        </p:nvSpPr>
        <p:spPr bwMode="auto">
          <a:xfrm flipH="1" flipV="1">
            <a:off x="2178050" y="2163763"/>
            <a:ext cx="1106488" cy="6175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nvGrpSpPr>
          <p:cNvPr id="8220" name="Group 45"/>
          <p:cNvGrpSpPr>
            <a:grpSpLocks/>
          </p:cNvGrpSpPr>
          <p:nvPr/>
        </p:nvGrpSpPr>
        <p:grpSpPr bwMode="auto">
          <a:xfrm>
            <a:off x="3321050" y="4217988"/>
            <a:ext cx="1546225" cy="871537"/>
            <a:chOff x="2092" y="2657"/>
            <a:chExt cx="974" cy="549"/>
          </a:xfrm>
        </p:grpSpPr>
        <p:sp>
          <p:nvSpPr>
            <p:cNvPr id="8229" name="AutoShape 46"/>
            <p:cNvSpPr>
              <a:spLocks noChangeArrowheads="1"/>
            </p:cNvSpPr>
            <p:nvPr/>
          </p:nvSpPr>
          <p:spPr bwMode="auto">
            <a:xfrm>
              <a:off x="2092" y="2657"/>
              <a:ext cx="975" cy="550"/>
            </a:xfrm>
            <a:prstGeom prst="roundRect">
              <a:avLst>
                <a:gd name="adj" fmla="val 181"/>
              </a:avLst>
            </a:pr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8230" name="Text Box 47"/>
            <p:cNvSpPr txBox="1">
              <a:spLocks noChangeArrowheads="1"/>
            </p:cNvSpPr>
            <p:nvPr/>
          </p:nvSpPr>
          <p:spPr bwMode="auto">
            <a:xfrm>
              <a:off x="2092" y="2658"/>
              <a:ext cx="975" cy="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a:solidFill>
                    <a:srgbClr val="000000"/>
                  </a:solidFill>
                </a:rPr>
                <a:t>Ядро</a:t>
              </a:r>
            </a:p>
          </p:txBody>
        </p:sp>
      </p:grpSp>
      <p:sp>
        <p:nvSpPr>
          <p:cNvPr id="8221" name="Line 48"/>
          <p:cNvSpPr>
            <a:spLocks noChangeShapeType="1"/>
          </p:cNvSpPr>
          <p:nvPr/>
        </p:nvSpPr>
        <p:spPr bwMode="auto">
          <a:xfrm>
            <a:off x="949325" y="2165350"/>
            <a:ext cx="2374900" cy="245903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222" name="Line 49"/>
          <p:cNvSpPr>
            <a:spLocks noChangeShapeType="1"/>
          </p:cNvSpPr>
          <p:nvPr/>
        </p:nvSpPr>
        <p:spPr bwMode="auto">
          <a:xfrm flipH="1" flipV="1">
            <a:off x="1130300" y="2149475"/>
            <a:ext cx="2179638" cy="22494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223" name="Line 50"/>
          <p:cNvSpPr>
            <a:spLocks noChangeShapeType="1"/>
          </p:cNvSpPr>
          <p:nvPr/>
        </p:nvSpPr>
        <p:spPr bwMode="auto">
          <a:xfrm flipH="1">
            <a:off x="4860925" y="2187575"/>
            <a:ext cx="922338" cy="228282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Tree>
    <p:extLst>
      <p:ext uri="{BB962C8B-B14F-4D97-AF65-F5344CB8AC3E}">
        <p14:creationId xmlns:p14="http://schemas.microsoft.com/office/powerpoint/2010/main" val="17690640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124" name="Text Box 3"/>
          <p:cNvSpPr txBox="1">
            <a:spLocks noChangeArrowheads="1"/>
          </p:cNvSpPr>
          <p:nvPr/>
        </p:nvSpPr>
        <p:spPr bwMode="auto">
          <a:xfrm>
            <a:off x="285750" y="-3175"/>
            <a:ext cx="6527800"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5024"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smtClean="0">
                <a:solidFill>
                  <a:srgbClr val="000080"/>
                </a:solidFill>
              </a:rPr>
              <a:t>Реализация модели</a:t>
            </a:r>
            <a:endParaRPr lang="en-US" sz="3200" dirty="0">
              <a:solidFill>
                <a:srgbClr val="000080"/>
              </a:solidFill>
            </a:endParaRPr>
          </a:p>
        </p:txBody>
      </p:sp>
      <p:sp>
        <p:nvSpPr>
          <p:cNvPr id="5125" name="Text Box 4"/>
          <p:cNvSpPr txBox="1">
            <a:spLocks noChangeArrowheads="1"/>
          </p:cNvSpPr>
          <p:nvPr/>
        </p:nvSpPr>
        <p:spPr bwMode="auto">
          <a:xfrm>
            <a:off x="457200" y="1119188"/>
            <a:ext cx="8229600" cy="560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440" rIns="90000" bIns="46800" numCol="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spcBef>
                <a:spcPts val="800"/>
              </a:spcBef>
            </a:pPr>
            <a:endParaRPr lang="en-US" sz="2000" dirty="0" smtClean="0">
              <a:solidFill>
                <a:srgbClr val="000000"/>
              </a:solidFill>
            </a:endParaRPr>
          </a:p>
          <a:p>
            <a:pPr eaLnBrk="1" hangingPunct="1">
              <a:spcBef>
                <a:spcPts val="800"/>
              </a:spcBef>
            </a:pPr>
            <a:r>
              <a:rPr lang="ru-RU" sz="2000" dirty="0" smtClean="0">
                <a:solidFill>
                  <a:srgbClr val="000000"/>
                </a:solidFill>
              </a:rPr>
              <a:t>ЗАЧЕМ</a:t>
            </a:r>
            <a:r>
              <a:rPr lang="ru-RU" sz="2000" dirty="0">
                <a:solidFill>
                  <a:srgbClr val="000000"/>
                </a:solidFill>
              </a:rPr>
              <a:t>? </a:t>
            </a:r>
          </a:p>
          <a:p>
            <a:pPr eaLnBrk="1" hangingPunct="1">
              <a:spcBef>
                <a:spcPts val="800"/>
              </a:spcBef>
            </a:pPr>
            <a:r>
              <a:rPr lang="ru-RU" sz="2000" dirty="0" smtClean="0">
                <a:solidFill>
                  <a:srgbClr val="000000"/>
                </a:solidFill>
              </a:rPr>
              <a:t>		Модуль коррелятора</a:t>
            </a:r>
            <a:endParaRPr lang="en-US" sz="2000" dirty="0" smtClean="0">
              <a:solidFill>
                <a:srgbClr val="000000"/>
              </a:solidFill>
            </a:endParaRPr>
          </a:p>
          <a:p>
            <a:pPr eaLnBrk="1" hangingPunct="1">
              <a:spcBef>
                <a:spcPts val="800"/>
              </a:spcBef>
            </a:pPr>
            <a:r>
              <a:rPr lang="ru-RU" sz="2000" dirty="0">
                <a:solidFill>
                  <a:srgbClr val="000000"/>
                </a:solidFill>
              </a:rPr>
              <a:t>	</a:t>
            </a:r>
            <a:r>
              <a:rPr lang="ru-RU" sz="2000" dirty="0" smtClean="0">
                <a:solidFill>
                  <a:srgbClr val="000000"/>
                </a:solidFill>
              </a:rPr>
              <a:t>	Модуль оповещения </a:t>
            </a:r>
            <a:r>
              <a:rPr lang="ru-RU" sz="2000" dirty="0">
                <a:solidFill>
                  <a:srgbClr val="000000"/>
                </a:solidFill>
              </a:rPr>
              <a:t>	</a:t>
            </a:r>
            <a:r>
              <a:rPr lang="ru-RU" sz="2000" dirty="0" smtClean="0">
                <a:solidFill>
                  <a:srgbClr val="000000"/>
                </a:solidFill>
              </a:rPr>
              <a:t>	</a:t>
            </a:r>
            <a:endParaRPr lang="en-US" sz="2000" dirty="0" smtClean="0">
              <a:solidFill>
                <a:srgbClr val="000000"/>
              </a:solidFill>
            </a:endParaRPr>
          </a:p>
          <a:p>
            <a:pPr eaLnBrk="1" hangingPunct="1">
              <a:spcBef>
                <a:spcPts val="800"/>
              </a:spcBef>
            </a:pPr>
            <a:endParaRPr lang="ru-RU" sz="2000" dirty="0" smtClean="0">
              <a:solidFill>
                <a:srgbClr val="000000"/>
              </a:solidFill>
            </a:endParaRPr>
          </a:p>
          <a:p>
            <a:pPr eaLnBrk="1" hangingPunct="1">
              <a:spcBef>
                <a:spcPts val="800"/>
              </a:spcBef>
            </a:pPr>
            <a:r>
              <a:rPr lang="ru-RU" sz="2000" dirty="0" smtClean="0">
                <a:solidFill>
                  <a:srgbClr val="000000"/>
                </a:solidFill>
              </a:rPr>
              <a:t>ЧТО?</a:t>
            </a:r>
          </a:p>
          <a:p>
            <a:pPr eaLnBrk="1" hangingPunct="1">
              <a:spcBef>
                <a:spcPts val="800"/>
              </a:spcBef>
            </a:pPr>
            <a:r>
              <a:rPr lang="ru-RU" sz="2000" dirty="0" smtClean="0">
                <a:solidFill>
                  <a:srgbClr val="000000"/>
                </a:solidFill>
              </a:rPr>
              <a:t>		Модуль </a:t>
            </a:r>
            <a:r>
              <a:rPr lang="ru-RU" sz="2000" dirty="0" err="1" smtClean="0">
                <a:solidFill>
                  <a:srgbClr val="000000"/>
                </a:solidFill>
              </a:rPr>
              <a:t>автоконфигурации</a:t>
            </a:r>
            <a:endParaRPr lang="ru-RU" sz="2000" dirty="0" smtClean="0">
              <a:solidFill>
                <a:srgbClr val="000000"/>
              </a:solidFill>
            </a:endParaRPr>
          </a:p>
          <a:p>
            <a:pPr eaLnBrk="1" hangingPunct="1">
              <a:spcBef>
                <a:spcPts val="800"/>
              </a:spcBef>
            </a:pPr>
            <a:endParaRPr lang="ru-RU" sz="2000" dirty="0" smtClean="0">
              <a:solidFill>
                <a:srgbClr val="000000"/>
              </a:solidFill>
            </a:endParaRPr>
          </a:p>
          <a:p>
            <a:pPr eaLnBrk="1" hangingPunct="1">
              <a:spcBef>
                <a:spcPts val="800"/>
              </a:spcBef>
            </a:pPr>
            <a:r>
              <a:rPr lang="ru-RU" sz="2000" dirty="0" smtClean="0">
                <a:solidFill>
                  <a:srgbClr val="000000"/>
                </a:solidFill>
              </a:rPr>
              <a:t>КАК?</a:t>
            </a:r>
          </a:p>
          <a:p>
            <a:pPr eaLnBrk="1" hangingPunct="1">
              <a:lnSpc>
                <a:spcPct val="100000"/>
              </a:lnSpc>
              <a:spcBef>
                <a:spcPts val="800"/>
              </a:spcBef>
            </a:pPr>
            <a:r>
              <a:rPr lang="ru-RU" sz="2000" dirty="0" smtClean="0">
                <a:solidFill>
                  <a:srgbClr val="000000"/>
                </a:solidFill>
              </a:rPr>
              <a:t>		Опрос осуществляется с помощью модуля ядра	</a:t>
            </a:r>
          </a:p>
          <a:p>
            <a:pPr marL="1085850" lvl="1" indent="-342900" eaLnBrk="1" hangingPunct="1">
              <a:lnSpc>
                <a:spcPct val="100000"/>
              </a:lnSpc>
              <a:spcBef>
                <a:spcPts val="800"/>
              </a:spcBef>
              <a:buFont typeface="Arial" panose="020B0604020202020204" pitchFamily="34" charset="0"/>
              <a:buChar char="•"/>
            </a:pPr>
            <a:r>
              <a:rPr lang="en-US" sz="2000" dirty="0" smtClean="0">
                <a:solidFill>
                  <a:srgbClr val="000000"/>
                </a:solidFill>
              </a:rPr>
              <a:t>SNMP</a:t>
            </a:r>
          </a:p>
          <a:p>
            <a:pPr marL="1085850" lvl="1" indent="-342900" eaLnBrk="1" hangingPunct="1">
              <a:lnSpc>
                <a:spcPct val="100000"/>
              </a:lnSpc>
              <a:spcBef>
                <a:spcPts val="800"/>
              </a:spcBef>
              <a:buFont typeface="Arial" panose="020B0604020202020204" pitchFamily="34" charset="0"/>
              <a:buChar char="•"/>
            </a:pPr>
            <a:r>
              <a:rPr lang="ru-RU" sz="2000" dirty="0" smtClean="0">
                <a:solidFill>
                  <a:srgbClr val="000000"/>
                </a:solidFill>
              </a:rPr>
              <a:t>Опрос программных сервисов</a:t>
            </a:r>
          </a:p>
          <a:p>
            <a:pPr marL="1085850" lvl="1" indent="-342900" eaLnBrk="1" hangingPunct="1">
              <a:lnSpc>
                <a:spcPct val="100000"/>
              </a:lnSpc>
              <a:spcBef>
                <a:spcPts val="800"/>
              </a:spcBef>
              <a:buFont typeface="Arial" panose="020B0604020202020204" pitchFamily="34" charset="0"/>
              <a:buChar char="•"/>
            </a:pPr>
            <a:r>
              <a:rPr lang="ru-RU" sz="2000" dirty="0" smtClean="0">
                <a:solidFill>
                  <a:srgbClr val="000000"/>
                </a:solidFill>
              </a:rPr>
              <a:t>Опрос с помощью утилиты </a:t>
            </a:r>
            <a:r>
              <a:rPr lang="en-US" sz="2000" dirty="0" err="1" smtClean="0">
                <a:solidFill>
                  <a:srgbClr val="000000"/>
                </a:solidFill>
              </a:rPr>
              <a:t>FlameGate</a:t>
            </a:r>
            <a:r>
              <a:rPr lang="en-US" sz="2000" dirty="0" smtClean="0">
                <a:solidFill>
                  <a:srgbClr val="000000"/>
                </a:solidFill>
              </a:rPr>
              <a:t> </a:t>
            </a:r>
            <a:endParaRPr lang="ru-RU" sz="2000" dirty="0" smtClean="0">
              <a:solidFill>
                <a:srgbClr val="000000"/>
              </a:solidFill>
            </a:endParaRPr>
          </a:p>
          <a:p>
            <a:pPr eaLnBrk="1" hangingPunct="1">
              <a:lnSpc>
                <a:spcPct val="150000"/>
              </a:lnSpc>
              <a:spcBef>
                <a:spcPts val="800"/>
              </a:spcBef>
            </a:pPr>
            <a:r>
              <a:rPr lang="ru-RU" sz="2000" dirty="0">
                <a:solidFill>
                  <a:srgbClr val="000000"/>
                </a:solidFill>
              </a:rPr>
              <a:t>	</a:t>
            </a:r>
            <a:r>
              <a:rPr lang="ru-RU" sz="2000" dirty="0" smtClean="0">
                <a:solidFill>
                  <a:srgbClr val="000000"/>
                </a:solidFill>
              </a:rPr>
              <a:t>		</a:t>
            </a:r>
          </a:p>
          <a:p>
            <a:pPr eaLnBrk="1" hangingPunct="1">
              <a:lnSpc>
                <a:spcPct val="150000"/>
              </a:lnSpc>
              <a:spcBef>
                <a:spcPts val="800"/>
              </a:spcBef>
            </a:pPr>
            <a:endParaRPr lang="ru-RU" sz="2000" dirty="0" smtClean="0">
              <a:solidFill>
                <a:srgbClr val="000000"/>
              </a:solidFill>
            </a:endParaRPr>
          </a:p>
          <a:p>
            <a:pPr eaLnBrk="1" hangingPunct="1">
              <a:spcBef>
                <a:spcPts val="800"/>
              </a:spcBef>
            </a:pPr>
            <a:r>
              <a:rPr lang="ru-RU" sz="2000" dirty="0">
                <a:solidFill>
                  <a:srgbClr val="000000"/>
                </a:solidFill>
              </a:rPr>
              <a:t>	</a:t>
            </a:r>
            <a:r>
              <a:rPr lang="ru-RU" sz="2000" dirty="0" smtClean="0">
                <a:solidFill>
                  <a:srgbClr val="000000"/>
                </a:solidFill>
              </a:rPr>
              <a:t>	</a:t>
            </a:r>
          </a:p>
        </p:txBody>
      </p:sp>
    </p:spTree>
    <p:extLst>
      <p:ext uri="{BB962C8B-B14F-4D97-AF65-F5344CB8AC3E}">
        <p14:creationId xmlns:p14="http://schemas.microsoft.com/office/powerpoint/2010/main" val="34719977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8436" name="Text Box 3"/>
          <p:cNvSpPr txBox="1">
            <a:spLocks noChangeArrowheads="1"/>
          </p:cNvSpPr>
          <p:nvPr/>
        </p:nvSpPr>
        <p:spPr bwMode="auto">
          <a:xfrm>
            <a:off x="188913" y="317500"/>
            <a:ext cx="6611937"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695"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2800">
                <a:solidFill>
                  <a:srgbClr val="000080"/>
                </a:solidFill>
              </a:rPr>
              <a:t>Конфигурация подконтрольной среды</a:t>
            </a:r>
          </a:p>
        </p:txBody>
      </p:sp>
      <p:sp>
        <p:nvSpPr>
          <p:cNvPr id="18437" name="Text Box 4"/>
          <p:cNvSpPr txBox="1">
            <a:spLocks noChangeArrowheads="1"/>
          </p:cNvSpPr>
          <p:nvPr/>
        </p:nvSpPr>
        <p:spPr bwMode="auto">
          <a:xfrm>
            <a:off x="276225" y="1260475"/>
            <a:ext cx="8535988"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403"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200" b="1" dirty="0" err="1">
                <a:solidFill>
                  <a:srgbClr val="000000"/>
                </a:solidFill>
              </a:rPr>
              <a:t>Конфигурация</a:t>
            </a:r>
            <a:r>
              <a:rPr lang="en-US" sz="2200" b="1" dirty="0">
                <a:solidFill>
                  <a:srgbClr val="000000"/>
                </a:solidFill>
              </a:rPr>
              <a:t> </a:t>
            </a:r>
            <a:r>
              <a:rPr lang="en-US" sz="2200" b="1" dirty="0" err="1">
                <a:solidFill>
                  <a:srgbClr val="000000"/>
                </a:solidFill>
              </a:rPr>
              <a:t>подконтрольной</a:t>
            </a:r>
            <a:r>
              <a:rPr lang="en-US" sz="2200" b="1" dirty="0">
                <a:solidFill>
                  <a:srgbClr val="000000"/>
                </a:solidFill>
              </a:rPr>
              <a:t> </a:t>
            </a:r>
            <a:r>
              <a:rPr lang="en-US" sz="2200" b="1" dirty="0" err="1">
                <a:solidFill>
                  <a:srgbClr val="000000"/>
                </a:solidFill>
              </a:rPr>
              <a:t>среды</a:t>
            </a:r>
            <a:r>
              <a:rPr lang="en-US" sz="2200" dirty="0">
                <a:solidFill>
                  <a:srgbClr val="000000"/>
                </a:solidFill>
              </a:rPr>
              <a:t> </a:t>
            </a:r>
            <a:r>
              <a:rPr lang="en-US" sz="2200" dirty="0" err="1">
                <a:solidFill>
                  <a:srgbClr val="000000"/>
                </a:solidFill>
              </a:rPr>
              <a:t>представляется</a:t>
            </a:r>
            <a:r>
              <a:rPr lang="en-US" sz="2200" dirty="0">
                <a:solidFill>
                  <a:srgbClr val="000000"/>
                </a:solidFill>
              </a:rPr>
              <a:t> в </a:t>
            </a:r>
            <a:r>
              <a:rPr lang="en-US" sz="2200" dirty="0" err="1">
                <a:solidFill>
                  <a:srgbClr val="000000"/>
                </a:solidFill>
              </a:rPr>
              <a:t>системе</a:t>
            </a:r>
            <a:r>
              <a:rPr lang="en-US" sz="2200" dirty="0">
                <a:solidFill>
                  <a:srgbClr val="000000"/>
                </a:solidFill>
              </a:rPr>
              <a:t> в </a:t>
            </a:r>
            <a:r>
              <a:rPr lang="en-US" sz="2200" dirty="0" err="1">
                <a:solidFill>
                  <a:srgbClr val="000000"/>
                </a:solidFill>
              </a:rPr>
              <a:t>виде</a:t>
            </a:r>
            <a:r>
              <a:rPr lang="en-US" sz="2200" dirty="0">
                <a:solidFill>
                  <a:srgbClr val="000000"/>
                </a:solidFill>
              </a:rPr>
              <a:t> </a:t>
            </a:r>
            <a:r>
              <a:rPr lang="en-US" sz="2200" dirty="0" err="1">
                <a:solidFill>
                  <a:srgbClr val="000000"/>
                </a:solidFill>
              </a:rPr>
              <a:t>набора</a:t>
            </a:r>
            <a:r>
              <a:rPr lang="en-US" sz="2200" dirty="0">
                <a:solidFill>
                  <a:srgbClr val="000000"/>
                </a:solidFill>
              </a:rPr>
              <a:t> </a:t>
            </a:r>
            <a:r>
              <a:rPr lang="en-US" sz="2200" dirty="0" err="1">
                <a:solidFill>
                  <a:srgbClr val="000000"/>
                </a:solidFill>
              </a:rPr>
              <a:t>компонентов</a:t>
            </a:r>
            <a:r>
              <a:rPr lang="en-US" sz="2200" dirty="0">
                <a:solidFill>
                  <a:srgbClr val="000000"/>
                </a:solidFill>
              </a:rPr>
              <a:t> (</a:t>
            </a:r>
            <a:r>
              <a:rPr lang="en-US" sz="2200" dirty="0" err="1">
                <a:solidFill>
                  <a:srgbClr val="000000"/>
                </a:solidFill>
              </a:rPr>
              <a:t>объектов</a:t>
            </a:r>
            <a:r>
              <a:rPr lang="en-US" sz="2200" dirty="0">
                <a:solidFill>
                  <a:srgbClr val="000000"/>
                </a:solidFill>
              </a:rPr>
              <a:t>) </a:t>
            </a:r>
            <a:r>
              <a:rPr lang="en-US" sz="2200" dirty="0" err="1">
                <a:solidFill>
                  <a:srgbClr val="000000"/>
                </a:solidFill>
              </a:rPr>
              <a:t>различного</a:t>
            </a:r>
            <a:r>
              <a:rPr lang="en-US" sz="2200" dirty="0">
                <a:solidFill>
                  <a:srgbClr val="000000"/>
                </a:solidFill>
              </a:rPr>
              <a:t> </a:t>
            </a:r>
            <a:r>
              <a:rPr lang="en-US" sz="2200" dirty="0" err="1">
                <a:solidFill>
                  <a:srgbClr val="000000"/>
                </a:solidFill>
              </a:rPr>
              <a:t>типа</a:t>
            </a:r>
            <a:r>
              <a:rPr lang="en-US" sz="2200" dirty="0">
                <a:solidFill>
                  <a:srgbClr val="000000"/>
                </a:solidFill>
              </a:rPr>
              <a:t>, </a:t>
            </a:r>
            <a:r>
              <a:rPr lang="en-US" sz="2200" dirty="0" err="1">
                <a:solidFill>
                  <a:srgbClr val="000000"/>
                </a:solidFill>
              </a:rPr>
              <a:t>соединенных</a:t>
            </a:r>
            <a:r>
              <a:rPr lang="en-US" sz="2200" dirty="0">
                <a:solidFill>
                  <a:srgbClr val="000000"/>
                </a:solidFill>
              </a:rPr>
              <a:t> </a:t>
            </a:r>
            <a:r>
              <a:rPr lang="en-US" sz="2200" dirty="0" err="1">
                <a:solidFill>
                  <a:srgbClr val="000000"/>
                </a:solidFill>
              </a:rPr>
              <a:t>друг</a:t>
            </a:r>
            <a:r>
              <a:rPr lang="en-US" sz="2200" dirty="0">
                <a:solidFill>
                  <a:srgbClr val="000000"/>
                </a:solidFill>
              </a:rPr>
              <a:t> с </a:t>
            </a:r>
            <a:r>
              <a:rPr lang="en-US" sz="2200" dirty="0" err="1">
                <a:solidFill>
                  <a:srgbClr val="000000"/>
                </a:solidFill>
              </a:rPr>
              <a:t>другом</a:t>
            </a:r>
            <a:r>
              <a:rPr lang="en-US" sz="2200" dirty="0">
                <a:solidFill>
                  <a:srgbClr val="000000"/>
                </a:solidFill>
              </a:rPr>
              <a:t> </a:t>
            </a:r>
            <a:r>
              <a:rPr lang="en-US" sz="2200" dirty="0" err="1">
                <a:solidFill>
                  <a:srgbClr val="000000"/>
                </a:solidFill>
              </a:rPr>
              <a:t>различного</a:t>
            </a:r>
            <a:r>
              <a:rPr lang="en-US" sz="2200" dirty="0">
                <a:solidFill>
                  <a:srgbClr val="000000"/>
                </a:solidFill>
              </a:rPr>
              <a:t> </a:t>
            </a:r>
            <a:r>
              <a:rPr lang="en-US" sz="2200" dirty="0" err="1">
                <a:solidFill>
                  <a:srgbClr val="000000"/>
                </a:solidFill>
              </a:rPr>
              <a:t>типа</a:t>
            </a:r>
            <a:r>
              <a:rPr lang="en-US" sz="2200" dirty="0">
                <a:solidFill>
                  <a:srgbClr val="000000"/>
                </a:solidFill>
              </a:rPr>
              <a:t> </a:t>
            </a:r>
            <a:r>
              <a:rPr lang="en-US" sz="2200" dirty="0" err="1">
                <a:solidFill>
                  <a:srgbClr val="000000"/>
                </a:solidFill>
              </a:rPr>
              <a:t>связями</a:t>
            </a:r>
            <a:r>
              <a:rPr lang="en-US" sz="2200" dirty="0">
                <a:solidFill>
                  <a:srgbClr val="000000"/>
                </a:solidFill>
              </a:rPr>
              <a:t>.</a:t>
            </a:r>
          </a:p>
          <a:p>
            <a:pPr eaLnBrk="1" hangingPunct="1"/>
            <a:endParaRPr lang="en-US" sz="2200" dirty="0">
              <a:solidFill>
                <a:srgbClr val="000000"/>
              </a:solidFill>
            </a:endParaRPr>
          </a:p>
          <a:p>
            <a:pPr eaLnBrk="1" hangingPunct="1"/>
            <a:r>
              <a:rPr lang="en-US" sz="2200" dirty="0">
                <a:solidFill>
                  <a:srgbClr val="000000"/>
                </a:solidFill>
              </a:rPr>
              <a:t>В </a:t>
            </a:r>
            <a:r>
              <a:rPr lang="en-US" sz="2200" dirty="0" err="1">
                <a:solidFill>
                  <a:srgbClr val="000000"/>
                </a:solidFill>
              </a:rPr>
              <a:t>системе</a:t>
            </a:r>
            <a:r>
              <a:rPr lang="en-US" sz="2200" dirty="0">
                <a:solidFill>
                  <a:srgbClr val="000000"/>
                </a:solidFill>
              </a:rPr>
              <a:t> </a:t>
            </a:r>
            <a:r>
              <a:rPr lang="en-US" sz="2200" dirty="0" err="1">
                <a:solidFill>
                  <a:srgbClr val="000000"/>
                </a:solidFill>
              </a:rPr>
              <a:t>существуют</a:t>
            </a:r>
            <a:r>
              <a:rPr lang="en-US" sz="2200" dirty="0">
                <a:solidFill>
                  <a:srgbClr val="000000"/>
                </a:solidFill>
              </a:rPr>
              <a:t> </a:t>
            </a:r>
            <a:r>
              <a:rPr lang="en-US" sz="2200" dirty="0" err="1">
                <a:solidFill>
                  <a:srgbClr val="000000"/>
                </a:solidFill>
              </a:rPr>
              <a:t>следующие</a:t>
            </a:r>
            <a:r>
              <a:rPr lang="en-US" sz="2200" dirty="0">
                <a:solidFill>
                  <a:srgbClr val="000000"/>
                </a:solidFill>
              </a:rPr>
              <a:t> </a:t>
            </a:r>
            <a:r>
              <a:rPr lang="en-US" sz="2200" dirty="0" err="1">
                <a:solidFill>
                  <a:srgbClr val="000000"/>
                </a:solidFill>
              </a:rPr>
              <a:t>предопределенные</a:t>
            </a:r>
            <a:r>
              <a:rPr lang="en-US" sz="2200" dirty="0">
                <a:solidFill>
                  <a:srgbClr val="000000"/>
                </a:solidFill>
              </a:rPr>
              <a:t> </a:t>
            </a:r>
            <a:r>
              <a:rPr lang="en-US" sz="2200" dirty="0" err="1">
                <a:solidFill>
                  <a:srgbClr val="000000"/>
                </a:solidFill>
              </a:rPr>
              <a:t>типы</a:t>
            </a:r>
            <a:r>
              <a:rPr lang="en-US" sz="2200" dirty="0">
                <a:solidFill>
                  <a:srgbClr val="000000"/>
                </a:solidFill>
              </a:rPr>
              <a:t> </a:t>
            </a:r>
            <a:r>
              <a:rPr lang="en-US" sz="2200" dirty="0" err="1">
                <a:solidFill>
                  <a:srgbClr val="000000"/>
                </a:solidFill>
              </a:rPr>
              <a:t>объектов</a:t>
            </a:r>
            <a:r>
              <a:rPr lang="en-US" sz="2200" dirty="0">
                <a:solidFill>
                  <a:srgbClr val="000000"/>
                </a:solidFill>
              </a:rPr>
              <a:t>: router, switch, hub, host, </a:t>
            </a:r>
            <a:r>
              <a:rPr lang="en-US" sz="2200" dirty="0" err="1">
                <a:solidFill>
                  <a:srgbClr val="000000"/>
                </a:solidFill>
              </a:rPr>
              <a:t>host_only</a:t>
            </a:r>
            <a:r>
              <a:rPr lang="en-US" sz="2200" dirty="0">
                <a:solidFill>
                  <a:srgbClr val="000000"/>
                </a:solidFill>
              </a:rPr>
              <a:t>, service, interface, port, subnet, </a:t>
            </a:r>
            <a:r>
              <a:rPr lang="en-US" sz="2200" dirty="0" err="1">
                <a:solidFill>
                  <a:srgbClr val="000000"/>
                </a:solidFill>
              </a:rPr>
              <a:t>shared_segment</a:t>
            </a:r>
            <a:r>
              <a:rPr lang="en-US" sz="2200" dirty="0">
                <a:solidFill>
                  <a:srgbClr val="000000"/>
                </a:solidFill>
              </a:rPr>
              <a:t>, </a:t>
            </a:r>
            <a:r>
              <a:rPr lang="en-US" sz="2200" dirty="0" err="1">
                <a:solidFill>
                  <a:srgbClr val="000000"/>
                </a:solidFill>
              </a:rPr>
              <a:t>unmanaged_switch</a:t>
            </a:r>
            <a:r>
              <a:rPr lang="en-US" sz="2200" dirty="0">
                <a:solidFill>
                  <a:srgbClr val="000000"/>
                </a:solidFill>
              </a:rPr>
              <a:t>, </a:t>
            </a:r>
            <a:r>
              <a:rPr lang="en-US" sz="2200" dirty="0" err="1">
                <a:solidFill>
                  <a:srgbClr val="000000"/>
                </a:solidFill>
              </a:rPr>
              <a:t>unknown_entity</a:t>
            </a:r>
            <a:r>
              <a:rPr lang="en-US" sz="2200" dirty="0">
                <a:solidFill>
                  <a:srgbClr val="000000"/>
                </a:solidFill>
              </a:rPr>
              <a:t>, flame.</a:t>
            </a:r>
          </a:p>
          <a:p>
            <a:pPr eaLnBrk="1" hangingPunct="1"/>
            <a:endParaRPr lang="en-US" sz="2200" dirty="0">
              <a:solidFill>
                <a:srgbClr val="000000"/>
              </a:solidFill>
            </a:endParaRPr>
          </a:p>
          <a:p>
            <a:pPr eaLnBrk="1" hangingPunct="1"/>
            <a:r>
              <a:rPr lang="en-US" sz="2200" dirty="0" err="1">
                <a:solidFill>
                  <a:srgbClr val="000000"/>
                </a:solidFill>
              </a:rPr>
              <a:t>Конфигурационная</a:t>
            </a:r>
            <a:r>
              <a:rPr lang="en-US" sz="2200" dirty="0">
                <a:solidFill>
                  <a:srgbClr val="000000"/>
                </a:solidFill>
              </a:rPr>
              <a:t> </a:t>
            </a:r>
            <a:r>
              <a:rPr lang="en-US" sz="2200" dirty="0" err="1">
                <a:solidFill>
                  <a:srgbClr val="000000"/>
                </a:solidFill>
              </a:rPr>
              <a:t>информация</a:t>
            </a:r>
            <a:r>
              <a:rPr lang="en-US" sz="2200" dirty="0">
                <a:solidFill>
                  <a:srgbClr val="000000"/>
                </a:solidFill>
              </a:rPr>
              <a:t> </a:t>
            </a:r>
            <a:r>
              <a:rPr lang="en-US" sz="2200" dirty="0" err="1">
                <a:solidFill>
                  <a:srgbClr val="000000"/>
                </a:solidFill>
              </a:rPr>
              <a:t>хранится</a:t>
            </a:r>
            <a:r>
              <a:rPr lang="en-US" sz="2200" dirty="0">
                <a:solidFill>
                  <a:srgbClr val="000000"/>
                </a:solidFill>
              </a:rPr>
              <a:t> в </a:t>
            </a:r>
            <a:r>
              <a:rPr lang="en-US" sz="2200" dirty="0" err="1">
                <a:solidFill>
                  <a:srgbClr val="000000"/>
                </a:solidFill>
              </a:rPr>
              <a:t>базе</a:t>
            </a:r>
            <a:r>
              <a:rPr lang="en-US" sz="2200" dirty="0">
                <a:solidFill>
                  <a:srgbClr val="000000"/>
                </a:solidFill>
              </a:rPr>
              <a:t> </a:t>
            </a:r>
            <a:r>
              <a:rPr lang="en-US" sz="2200" dirty="0" err="1">
                <a:solidFill>
                  <a:srgbClr val="000000"/>
                </a:solidFill>
              </a:rPr>
              <a:t>данных</a:t>
            </a:r>
            <a:r>
              <a:rPr lang="en-US" sz="2200" dirty="0">
                <a:solidFill>
                  <a:srgbClr val="000000"/>
                </a:solidFill>
              </a:rPr>
              <a:t> в </a:t>
            </a:r>
            <a:r>
              <a:rPr lang="en-US" sz="2200" dirty="0" err="1">
                <a:solidFill>
                  <a:srgbClr val="000000"/>
                </a:solidFill>
              </a:rPr>
              <a:t>виде</a:t>
            </a:r>
            <a:r>
              <a:rPr lang="en-US" sz="2200" dirty="0">
                <a:solidFill>
                  <a:srgbClr val="000000"/>
                </a:solidFill>
              </a:rPr>
              <a:t> </a:t>
            </a:r>
            <a:r>
              <a:rPr lang="en-US" sz="2200" dirty="0" err="1">
                <a:solidFill>
                  <a:srgbClr val="000000"/>
                </a:solidFill>
              </a:rPr>
              <a:t>двух</a:t>
            </a:r>
            <a:r>
              <a:rPr lang="en-US" sz="2200" dirty="0">
                <a:solidFill>
                  <a:srgbClr val="000000"/>
                </a:solidFill>
              </a:rPr>
              <a:t> </a:t>
            </a:r>
            <a:r>
              <a:rPr lang="en-US" sz="2200" dirty="0" err="1">
                <a:solidFill>
                  <a:srgbClr val="000000"/>
                </a:solidFill>
              </a:rPr>
              <a:t>таблиц</a:t>
            </a:r>
            <a:r>
              <a:rPr lang="en-US" sz="2200" dirty="0">
                <a:solidFill>
                  <a:srgbClr val="000000"/>
                </a:solidFill>
              </a:rPr>
              <a:t>: </a:t>
            </a:r>
            <a:r>
              <a:rPr lang="en-US" sz="2200" dirty="0" err="1">
                <a:solidFill>
                  <a:srgbClr val="000000"/>
                </a:solidFill>
              </a:rPr>
              <a:t>таблицы</a:t>
            </a:r>
            <a:r>
              <a:rPr lang="en-US" sz="2200" dirty="0">
                <a:solidFill>
                  <a:srgbClr val="000000"/>
                </a:solidFill>
              </a:rPr>
              <a:t> </a:t>
            </a:r>
            <a:r>
              <a:rPr lang="en-US" sz="2200" dirty="0" err="1">
                <a:solidFill>
                  <a:srgbClr val="000000"/>
                </a:solidFill>
              </a:rPr>
              <a:t>узлов</a:t>
            </a:r>
            <a:r>
              <a:rPr lang="en-US" sz="2200" dirty="0">
                <a:solidFill>
                  <a:srgbClr val="000000"/>
                </a:solidFill>
              </a:rPr>
              <a:t> и </a:t>
            </a:r>
            <a:r>
              <a:rPr lang="en-US" sz="2200" dirty="0" err="1">
                <a:solidFill>
                  <a:srgbClr val="000000"/>
                </a:solidFill>
              </a:rPr>
              <a:t>таблицы</a:t>
            </a:r>
            <a:r>
              <a:rPr lang="en-US" sz="2200" dirty="0">
                <a:solidFill>
                  <a:srgbClr val="000000"/>
                </a:solidFill>
              </a:rPr>
              <a:t> </a:t>
            </a:r>
            <a:r>
              <a:rPr lang="en-US" sz="2200" dirty="0" err="1">
                <a:solidFill>
                  <a:srgbClr val="000000"/>
                </a:solidFill>
              </a:rPr>
              <a:t>связей</a:t>
            </a:r>
            <a:r>
              <a:rPr lang="en-US" sz="2200" dirty="0">
                <a:solidFill>
                  <a:srgbClr val="000000"/>
                </a:solidFill>
              </a:rPr>
              <a:t>.</a:t>
            </a:r>
          </a:p>
          <a:p>
            <a:pPr eaLnBrk="1" hangingPunct="1"/>
            <a:endParaRPr lang="en-US" sz="22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solidFill>
                <a:srgbClr val="FFFFFF"/>
              </a:solidFill>
            </a:endParaRPr>
          </a:p>
        </p:txBody>
      </p:sp>
      <p:sp>
        <p:nvSpPr>
          <p:cNvPr id="23556"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smtClean="0">
                <a:solidFill>
                  <a:srgbClr val="000080"/>
                </a:solidFill>
              </a:rPr>
              <a:t>Модуль</a:t>
            </a:r>
            <a:r>
              <a:rPr lang="en-US" sz="3200" dirty="0" smtClean="0">
                <a:solidFill>
                  <a:srgbClr val="000080"/>
                </a:solidFill>
              </a:rPr>
              <a:t> </a:t>
            </a:r>
            <a:r>
              <a:rPr lang="en-US" sz="3200" dirty="0" err="1">
                <a:solidFill>
                  <a:srgbClr val="000080"/>
                </a:solidFill>
              </a:rPr>
              <a:t>автоконфигурации</a:t>
            </a:r>
            <a:endParaRPr lang="en-US" sz="3200" dirty="0">
              <a:solidFill>
                <a:srgbClr val="000080"/>
              </a:solidFill>
            </a:endParaRPr>
          </a:p>
        </p:txBody>
      </p:sp>
      <p:sp>
        <p:nvSpPr>
          <p:cNvPr id="23557" name="Text Box 4"/>
          <p:cNvSpPr txBox="1">
            <a:spLocks noChangeArrowheads="1"/>
          </p:cNvSpPr>
          <p:nvPr/>
        </p:nvSpPr>
        <p:spPr bwMode="auto">
          <a:xfrm>
            <a:off x="503238" y="1403350"/>
            <a:ext cx="681355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695"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800" u="sng">
                <a:solidFill>
                  <a:srgbClr val="000000"/>
                </a:solidFill>
              </a:rPr>
              <a:t>Функции подсистемы автоконфигурации:</a:t>
            </a:r>
          </a:p>
        </p:txBody>
      </p:sp>
      <p:sp>
        <p:nvSpPr>
          <p:cNvPr id="23558" name="Text Box 5"/>
          <p:cNvSpPr txBox="1">
            <a:spLocks noChangeArrowheads="1"/>
          </p:cNvSpPr>
          <p:nvPr/>
        </p:nvSpPr>
        <p:spPr bwMode="auto">
          <a:xfrm>
            <a:off x="463550" y="2024063"/>
            <a:ext cx="7632700" cy="441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2932"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spcBef>
                <a:spcPts val="1138"/>
              </a:spcBef>
              <a:spcAft>
                <a:spcPts val="1138"/>
              </a:spcAft>
              <a:buFont typeface="Arial" charset="0"/>
              <a:buChar char="•"/>
            </a:pPr>
            <a:r>
              <a:rPr lang="en-US" sz="2600" dirty="0">
                <a:solidFill>
                  <a:srgbClr val="000000"/>
                </a:solidFill>
              </a:rPr>
              <a:t> </a:t>
            </a:r>
            <a:r>
              <a:rPr lang="en-US" sz="2600" dirty="0" err="1">
                <a:solidFill>
                  <a:srgbClr val="000000"/>
                </a:solidFill>
              </a:rPr>
              <a:t>определение</a:t>
            </a:r>
            <a:r>
              <a:rPr lang="en-US" sz="2600" dirty="0">
                <a:solidFill>
                  <a:srgbClr val="000000"/>
                </a:solidFill>
              </a:rPr>
              <a:t> </a:t>
            </a:r>
            <a:r>
              <a:rPr lang="en-US" sz="2600" dirty="0" err="1">
                <a:solidFill>
                  <a:srgbClr val="000000"/>
                </a:solidFill>
              </a:rPr>
              <a:t>топологии</a:t>
            </a:r>
            <a:r>
              <a:rPr lang="en-US" sz="2600" dirty="0">
                <a:solidFill>
                  <a:srgbClr val="000000"/>
                </a:solidFill>
              </a:rPr>
              <a:t> </a:t>
            </a:r>
            <a:r>
              <a:rPr lang="en-US" sz="2600" dirty="0" err="1">
                <a:solidFill>
                  <a:srgbClr val="000000"/>
                </a:solidFill>
              </a:rPr>
              <a:t>сетевых</a:t>
            </a:r>
            <a:r>
              <a:rPr lang="en-US" sz="2600" dirty="0">
                <a:solidFill>
                  <a:srgbClr val="000000"/>
                </a:solidFill>
              </a:rPr>
              <a:t> </a:t>
            </a:r>
            <a:r>
              <a:rPr lang="en-US" sz="2600" dirty="0" err="1">
                <a:solidFill>
                  <a:srgbClr val="000000"/>
                </a:solidFill>
              </a:rPr>
              <a:t>объектов</a:t>
            </a:r>
            <a:r>
              <a:rPr lang="en-US" sz="2600" dirty="0">
                <a:solidFill>
                  <a:srgbClr val="000000"/>
                </a:solidFill>
              </a:rPr>
              <a:t> </a:t>
            </a:r>
            <a:r>
              <a:rPr lang="en-US" sz="2600" dirty="0" err="1">
                <a:solidFill>
                  <a:srgbClr val="000000"/>
                </a:solidFill>
              </a:rPr>
              <a:t>подконтрольной</a:t>
            </a:r>
            <a:r>
              <a:rPr lang="en-US" sz="2600" dirty="0">
                <a:solidFill>
                  <a:srgbClr val="000000"/>
                </a:solidFill>
              </a:rPr>
              <a:t> </a:t>
            </a:r>
            <a:r>
              <a:rPr lang="en-US" sz="2600" dirty="0" err="1" smtClean="0">
                <a:solidFill>
                  <a:srgbClr val="000000"/>
                </a:solidFill>
              </a:rPr>
              <a:t>среды</a:t>
            </a:r>
            <a:r>
              <a:rPr lang="en-US" sz="2600" dirty="0" smtClean="0">
                <a:solidFill>
                  <a:srgbClr val="000000"/>
                </a:solidFill>
              </a:rPr>
              <a:t>;</a:t>
            </a:r>
            <a:endParaRPr lang="en-US" sz="2600" dirty="0">
              <a:solidFill>
                <a:srgbClr val="000000"/>
              </a:solidFill>
            </a:endParaRPr>
          </a:p>
          <a:p>
            <a:pPr eaLnBrk="1" hangingPunct="1">
              <a:spcBef>
                <a:spcPts val="1138"/>
              </a:spcBef>
              <a:spcAft>
                <a:spcPts val="1138"/>
              </a:spcAft>
              <a:buFont typeface="Arial" charset="0"/>
              <a:buChar char="•"/>
            </a:pPr>
            <a:r>
              <a:rPr lang="en-US" sz="2600" dirty="0">
                <a:solidFill>
                  <a:srgbClr val="000000"/>
                </a:solidFill>
              </a:rPr>
              <a:t> </a:t>
            </a:r>
            <a:r>
              <a:rPr lang="en-US" sz="2600" dirty="0" err="1">
                <a:solidFill>
                  <a:srgbClr val="000000"/>
                </a:solidFill>
              </a:rPr>
              <a:t>сохранение</a:t>
            </a:r>
            <a:r>
              <a:rPr lang="en-US" sz="2600" dirty="0">
                <a:solidFill>
                  <a:srgbClr val="000000"/>
                </a:solidFill>
              </a:rPr>
              <a:t> </a:t>
            </a:r>
            <a:r>
              <a:rPr lang="en-US" sz="2600" dirty="0" err="1">
                <a:solidFill>
                  <a:srgbClr val="000000"/>
                </a:solidFill>
              </a:rPr>
              <a:t>полученной</a:t>
            </a:r>
            <a:r>
              <a:rPr lang="en-US" sz="2600" dirty="0">
                <a:solidFill>
                  <a:srgbClr val="000000"/>
                </a:solidFill>
              </a:rPr>
              <a:t> </a:t>
            </a:r>
            <a:r>
              <a:rPr lang="en-US" sz="2600" dirty="0" err="1">
                <a:solidFill>
                  <a:srgbClr val="000000"/>
                </a:solidFill>
              </a:rPr>
              <a:t>информации</a:t>
            </a:r>
            <a:r>
              <a:rPr lang="en-US" sz="2600" dirty="0">
                <a:solidFill>
                  <a:srgbClr val="000000"/>
                </a:solidFill>
              </a:rPr>
              <a:t> в </a:t>
            </a:r>
            <a:r>
              <a:rPr lang="en-US" sz="2600" dirty="0" err="1">
                <a:solidFill>
                  <a:srgbClr val="000000"/>
                </a:solidFill>
              </a:rPr>
              <a:t>базе</a:t>
            </a:r>
            <a:r>
              <a:rPr lang="en-US" sz="2600" dirty="0">
                <a:solidFill>
                  <a:srgbClr val="000000"/>
                </a:solidFill>
              </a:rPr>
              <a:t> </a:t>
            </a:r>
            <a:r>
              <a:rPr lang="en-US" sz="2600" dirty="0" err="1">
                <a:solidFill>
                  <a:srgbClr val="000000"/>
                </a:solidFill>
              </a:rPr>
              <a:t>данных</a:t>
            </a:r>
            <a:r>
              <a:rPr lang="en-US" sz="2600" dirty="0">
                <a:solidFill>
                  <a:srgbClr val="000000"/>
                </a:solidFill>
              </a:rPr>
              <a:t> </a:t>
            </a:r>
            <a:r>
              <a:rPr lang="en-US" sz="2600" dirty="0" err="1">
                <a:solidFill>
                  <a:srgbClr val="000000"/>
                </a:solidFill>
              </a:rPr>
              <a:t>системы</a:t>
            </a:r>
            <a:r>
              <a:rPr lang="en-US" sz="2600" dirty="0">
                <a:solidFill>
                  <a:srgbClr val="000000"/>
                </a:solidFill>
              </a:rPr>
              <a:t> </a:t>
            </a:r>
            <a:r>
              <a:rPr lang="en-US" sz="2600" dirty="0" err="1">
                <a:solidFill>
                  <a:srgbClr val="000000"/>
                </a:solidFill>
              </a:rPr>
              <a:t>мониторинга</a:t>
            </a:r>
            <a:r>
              <a:rPr lang="en-US" sz="2600" dirty="0">
                <a:solidFill>
                  <a:srgbClr val="000000"/>
                </a:solidFill>
              </a:rPr>
              <a:t>;</a:t>
            </a:r>
          </a:p>
          <a:p>
            <a:pPr eaLnBrk="1" hangingPunct="1">
              <a:spcBef>
                <a:spcPts val="1138"/>
              </a:spcBef>
              <a:spcAft>
                <a:spcPts val="1138"/>
              </a:spcAft>
              <a:buFont typeface="Arial" charset="0"/>
              <a:buChar char="•"/>
            </a:pPr>
            <a:r>
              <a:rPr lang="en-US" sz="2600" dirty="0">
                <a:solidFill>
                  <a:srgbClr val="000000"/>
                </a:solidFill>
              </a:rPr>
              <a:t> </a:t>
            </a:r>
            <a:r>
              <a:rPr lang="en-US" sz="2600" dirty="0" err="1">
                <a:solidFill>
                  <a:srgbClr val="000000"/>
                </a:solidFill>
              </a:rPr>
              <a:t>создание</a:t>
            </a:r>
            <a:r>
              <a:rPr lang="en-US" sz="2600" dirty="0">
                <a:solidFill>
                  <a:srgbClr val="000000"/>
                </a:solidFill>
              </a:rPr>
              <a:t> </a:t>
            </a:r>
            <a:r>
              <a:rPr lang="en-US" sz="2600" dirty="0" err="1">
                <a:solidFill>
                  <a:srgbClr val="000000"/>
                </a:solidFill>
              </a:rPr>
              <a:t>файла</a:t>
            </a:r>
            <a:r>
              <a:rPr lang="en-US" sz="2600" dirty="0">
                <a:solidFill>
                  <a:srgbClr val="000000"/>
                </a:solidFill>
              </a:rPr>
              <a:t> </a:t>
            </a:r>
            <a:r>
              <a:rPr lang="en-US" sz="2600" dirty="0" err="1">
                <a:solidFill>
                  <a:srgbClr val="000000"/>
                </a:solidFill>
              </a:rPr>
              <a:t>конфигурации</a:t>
            </a:r>
            <a:r>
              <a:rPr lang="en-US" sz="2600" dirty="0">
                <a:solidFill>
                  <a:srgbClr val="000000"/>
                </a:solidFill>
              </a:rPr>
              <a:t> </a:t>
            </a:r>
            <a:r>
              <a:rPr lang="en-US" sz="2600" dirty="0" err="1">
                <a:solidFill>
                  <a:srgbClr val="000000"/>
                </a:solidFill>
              </a:rPr>
              <a:t>для</a:t>
            </a:r>
            <a:r>
              <a:rPr lang="en-US" sz="2600" dirty="0">
                <a:solidFill>
                  <a:srgbClr val="000000"/>
                </a:solidFill>
              </a:rPr>
              <a:t> </a:t>
            </a:r>
            <a:r>
              <a:rPr lang="en-US" sz="2600" dirty="0" err="1">
                <a:solidFill>
                  <a:srgbClr val="000000"/>
                </a:solidFill>
              </a:rPr>
              <a:t>модуля</a:t>
            </a:r>
            <a:r>
              <a:rPr lang="en-US" sz="2600" dirty="0">
                <a:solidFill>
                  <a:srgbClr val="000000"/>
                </a:solidFill>
              </a:rPr>
              <a:t> </a:t>
            </a:r>
            <a:r>
              <a:rPr lang="en-US" sz="2600" dirty="0" err="1">
                <a:solidFill>
                  <a:srgbClr val="000000"/>
                </a:solidFill>
              </a:rPr>
              <a:t>ядра</a:t>
            </a:r>
            <a:r>
              <a:rPr lang="en-US" sz="2600" dirty="0">
                <a:solidFill>
                  <a:srgbClr val="000000"/>
                </a:solidFill>
              </a:rPr>
              <a:t>; </a:t>
            </a:r>
          </a:p>
          <a:p>
            <a:pPr eaLnBrk="1" hangingPunct="1">
              <a:spcBef>
                <a:spcPts val="1138"/>
              </a:spcBef>
              <a:spcAft>
                <a:spcPts val="1138"/>
              </a:spcAft>
              <a:buFont typeface="Arial" charset="0"/>
              <a:buChar char="•"/>
            </a:pPr>
            <a:r>
              <a:rPr lang="en-US" sz="2600" dirty="0">
                <a:solidFill>
                  <a:srgbClr val="000000"/>
                </a:solidFill>
              </a:rPr>
              <a:t> </a:t>
            </a:r>
            <a:r>
              <a:rPr lang="en-US" sz="2600" dirty="0" err="1">
                <a:solidFill>
                  <a:srgbClr val="000000"/>
                </a:solidFill>
              </a:rPr>
              <a:t>определение</a:t>
            </a:r>
            <a:r>
              <a:rPr lang="en-US" sz="2600" dirty="0">
                <a:solidFill>
                  <a:srgbClr val="000000"/>
                </a:solidFill>
              </a:rPr>
              <a:t> </a:t>
            </a:r>
            <a:r>
              <a:rPr lang="en-US" sz="2600" dirty="0" err="1">
                <a:solidFill>
                  <a:srgbClr val="000000"/>
                </a:solidFill>
              </a:rPr>
              <a:t>новых</a:t>
            </a:r>
            <a:r>
              <a:rPr lang="en-US" sz="2600" dirty="0">
                <a:solidFill>
                  <a:srgbClr val="000000"/>
                </a:solidFill>
              </a:rPr>
              <a:t> </a:t>
            </a:r>
            <a:r>
              <a:rPr lang="en-US" sz="2600" dirty="0" err="1">
                <a:solidFill>
                  <a:srgbClr val="000000"/>
                </a:solidFill>
              </a:rPr>
              <a:t>подключенных</a:t>
            </a:r>
            <a:r>
              <a:rPr lang="en-US" sz="2600" dirty="0">
                <a:solidFill>
                  <a:srgbClr val="000000"/>
                </a:solidFill>
              </a:rPr>
              <a:t> </a:t>
            </a:r>
            <a:r>
              <a:rPr lang="en-US" sz="2600" dirty="0" err="1">
                <a:solidFill>
                  <a:srgbClr val="000000"/>
                </a:solidFill>
              </a:rPr>
              <a:t>узлов</a:t>
            </a:r>
            <a:r>
              <a:rPr lang="en-US" sz="2600" dirty="0">
                <a:solidFill>
                  <a:srgbClr val="000000"/>
                </a:solidFill>
              </a:rPr>
              <a:t>.</a:t>
            </a:r>
          </a:p>
        </p:txBody>
      </p:sp>
    </p:spTree>
    <p:extLst>
      <p:ext uri="{BB962C8B-B14F-4D97-AF65-F5344CB8AC3E}">
        <p14:creationId xmlns:p14="http://schemas.microsoft.com/office/powerpoint/2010/main" val="4650136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9"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solidFill>
                <a:srgbClr val="FFFFFF"/>
              </a:solidFill>
            </a:endParaRPr>
          </a:p>
        </p:txBody>
      </p:sp>
      <p:sp>
        <p:nvSpPr>
          <p:cNvPr id="24580"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a:solidFill>
                  <a:srgbClr val="000080"/>
                </a:solidFill>
              </a:rPr>
              <a:t>Модуль</a:t>
            </a:r>
            <a:r>
              <a:rPr lang="en-US" sz="3200" dirty="0">
                <a:solidFill>
                  <a:srgbClr val="000080"/>
                </a:solidFill>
              </a:rPr>
              <a:t> </a:t>
            </a:r>
            <a:r>
              <a:rPr lang="en-US" sz="3200" dirty="0" err="1">
                <a:solidFill>
                  <a:srgbClr val="000080"/>
                </a:solidFill>
              </a:rPr>
              <a:t>автоконфигурации</a:t>
            </a:r>
            <a:endParaRPr lang="en-US" sz="3200" dirty="0">
              <a:solidFill>
                <a:srgbClr val="000080"/>
              </a:solidFill>
            </a:endParaRPr>
          </a:p>
        </p:txBody>
      </p:sp>
      <p:sp>
        <p:nvSpPr>
          <p:cNvPr id="24581" name="Text Box 4"/>
          <p:cNvSpPr txBox="1">
            <a:spLocks noChangeArrowheads="1"/>
          </p:cNvSpPr>
          <p:nvPr/>
        </p:nvSpPr>
        <p:spPr bwMode="auto">
          <a:xfrm>
            <a:off x="503238" y="1403350"/>
            <a:ext cx="681355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695"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800" u="sng">
                <a:solidFill>
                  <a:srgbClr val="000000"/>
                </a:solidFill>
              </a:rPr>
              <a:t>Определение топологии сети:</a:t>
            </a:r>
          </a:p>
        </p:txBody>
      </p:sp>
      <p:sp>
        <p:nvSpPr>
          <p:cNvPr id="24582" name="Text Box 5"/>
          <p:cNvSpPr txBox="1">
            <a:spLocks noChangeArrowheads="1"/>
          </p:cNvSpPr>
          <p:nvPr/>
        </p:nvSpPr>
        <p:spPr bwMode="auto">
          <a:xfrm>
            <a:off x="488950" y="2209800"/>
            <a:ext cx="8269288" cy="312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403"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200">
                <a:solidFill>
                  <a:srgbClr val="000000"/>
                </a:solidFill>
              </a:rPr>
              <a:t>Разработана программа snmpniffer.</a:t>
            </a:r>
          </a:p>
          <a:p>
            <a:pPr eaLnBrk="1" hangingPunct="1"/>
            <a:endParaRPr lang="en-US" sz="2200">
              <a:solidFill>
                <a:srgbClr val="000000"/>
              </a:solidFill>
            </a:endParaRPr>
          </a:p>
          <a:p>
            <a:pPr eaLnBrk="1" hangingPunct="1"/>
            <a:r>
              <a:rPr lang="en-US" sz="2200">
                <a:solidFill>
                  <a:srgbClr val="000000"/>
                </a:solidFill>
              </a:rPr>
              <a:t>Алгоритм определения топологии основан на использовании протокола SNMP. В качестве вспомогательных средств используются алгоритмы на основе broadcast ping и перебора IP адресов.</a:t>
            </a:r>
          </a:p>
          <a:p>
            <a:pPr eaLnBrk="1" hangingPunct="1"/>
            <a:endParaRPr lang="en-US" sz="2200">
              <a:solidFill>
                <a:srgbClr val="000000"/>
              </a:solidFill>
            </a:endParaRPr>
          </a:p>
          <a:p>
            <a:pPr eaLnBrk="1" hangingPunct="1"/>
            <a:r>
              <a:rPr lang="en-US" sz="2200">
                <a:solidFill>
                  <a:srgbClr val="000000"/>
                </a:solidFill>
              </a:rPr>
              <a:t>Для работы алгоритма необходим доступ к SNMP-агентам на маршрутизаторах или шлюзах подконтрольной среды.</a:t>
            </a:r>
          </a:p>
          <a:p>
            <a:pPr eaLnBrk="1" hangingPunct="1"/>
            <a:endParaRPr lang="en-US" sz="2200">
              <a:solidFill>
                <a:srgbClr val="000000"/>
              </a:solidFill>
            </a:endParaRPr>
          </a:p>
        </p:txBody>
      </p:sp>
    </p:spTree>
    <p:extLst>
      <p:ext uri="{BB962C8B-B14F-4D97-AF65-F5344CB8AC3E}">
        <p14:creationId xmlns:p14="http://schemas.microsoft.com/office/powerpoint/2010/main" val="4551991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solidFill>
                <a:srgbClr val="FFFFFF"/>
              </a:solidFill>
            </a:endParaRPr>
          </a:p>
        </p:txBody>
      </p:sp>
      <p:sp>
        <p:nvSpPr>
          <p:cNvPr id="25604"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a:solidFill>
                  <a:srgbClr val="000080"/>
                </a:solidFill>
              </a:rPr>
              <a:t>Модуль</a:t>
            </a:r>
            <a:r>
              <a:rPr lang="en-US" sz="3200" dirty="0">
                <a:solidFill>
                  <a:srgbClr val="000080"/>
                </a:solidFill>
              </a:rPr>
              <a:t> </a:t>
            </a:r>
            <a:r>
              <a:rPr lang="en-US" sz="3200" dirty="0" err="1">
                <a:solidFill>
                  <a:srgbClr val="000080"/>
                </a:solidFill>
              </a:rPr>
              <a:t>автоконфигурации</a:t>
            </a:r>
            <a:endParaRPr lang="en-US" sz="3200" dirty="0">
              <a:solidFill>
                <a:srgbClr val="000080"/>
              </a:solidFill>
            </a:endParaRPr>
          </a:p>
        </p:txBody>
      </p:sp>
      <p:sp>
        <p:nvSpPr>
          <p:cNvPr id="25605" name="AutoShape 4"/>
          <p:cNvSpPr>
            <a:spLocks noChangeArrowheads="1"/>
          </p:cNvSpPr>
          <p:nvPr/>
        </p:nvSpPr>
        <p:spPr bwMode="auto">
          <a:xfrm>
            <a:off x="1495425" y="3683000"/>
            <a:ext cx="277813" cy="277813"/>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5606" name="AutoShape 5"/>
          <p:cNvSpPr>
            <a:spLocks noChangeArrowheads="1"/>
          </p:cNvSpPr>
          <p:nvPr/>
        </p:nvSpPr>
        <p:spPr bwMode="auto">
          <a:xfrm>
            <a:off x="2454275" y="3082925"/>
            <a:ext cx="277813" cy="277813"/>
          </a:xfrm>
          <a:prstGeom prst="roundRect">
            <a:avLst>
              <a:gd name="adj" fmla="val 574"/>
            </a:avLst>
          </a:prstGeom>
          <a:solidFill>
            <a:srgbClr val="198A8A"/>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5607" name="AutoShape 6"/>
          <p:cNvSpPr>
            <a:spLocks noChangeArrowheads="1"/>
          </p:cNvSpPr>
          <p:nvPr/>
        </p:nvSpPr>
        <p:spPr bwMode="auto">
          <a:xfrm>
            <a:off x="1535113" y="2452688"/>
            <a:ext cx="277812" cy="277812"/>
          </a:xfrm>
          <a:prstGeom prst="roundRect">
            <a:avLst>
              <a:gd name="adj" fmla="val 574"/>
            </a:avLst>
          </a:prstGeom>
          <a:solidFill>
            <a:srgbClr val="198A8A"/>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grpSp>
        <p:nvGrpSpPr>
          <p:cNvPr id="25608" name="Group 7"/>
          <p:cNvGrpSpPr>
            <a:grpSpLocks/>
          </p:cNvGrpSpPr>
          <p:nvPr/>
        </p:nvGrpSpPr>
        <p:grpSpPr bwMode="auto">
          <a:xfrm>
            <a:off x="436563" y="1270000"/>
            <a:ext cx="2525712" cy="1522413"/>
            <a:chOff x="275" y="800"/>
            <a:chExt cx="1591" cy="959"/>
          </a:xfrm>
        </p:grpSpPr>
        <p:sp>
          <p:nvSpPr>
            <p:cNvPr id="25636" name="Oval 8"/>
            <p:cNvSpPr>
              <a:spLocks noChangeArrowheads="1"/>
            </p:cNvSpPr>
            <p:nvPr/>
          </p:nvSpPr>
          <p:spPr bwMode="auto">
            <a:xfrm>
              <a:off x="275" y="800"/>
              <a:ext cx="1592" cy="960"/>
            </a:xfrm>
            <a:prstGeom prst="ellipse">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5637" name="Text Box 9"/>
            <p:cNvSpPr txBox="1">
              <a:spLocks noChangeArrowheads="1"/>
            </p:cNvSpPr>
            <p:nvPr/>
          </p:nvSpPr>
          <p:spPr bwMode="auto">
            <a:xfrm>
              <a:off x="511" y="942"/>
              <a:ext cx="1120" cy="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0000"/>
                  </a:solidFill>
                </a:rPr>
                <a:t>subnet 1</a:t>
              </a:r>
            </a:p>
          </p:txBody>
        </p:sp>
      </p:grpSp>
      <p:grpSp>
        <p:nvGrpSpPr>
          <p:cNvPr id="25609" name="Group 10"/>
          <p:cNvGrpSpPr>
            <a:grpSpLocks/>
          </p:cNvGrpSpPr>
          <p:nvPr/>
        </p:nvGrpSpPr>
        <p:grpSpPr bwMode="auto">
          <a:xfrm>
            <a:off x="211138" y="3619500"/>
            <a:ext cx="2895600" cy="2452688"/>
            <a:chOff x="133" y="2280"/>
            <a:chExt cx="1824" cy="1545"/>
          </a:xfrm>
        </p:grpSpPr>
        <p:sp>
          <p:nvSpPr>
            <p:cNvPr id="25634" name="Oval 11"/>
            <p:cNvSpPr>
              <a:spLocks noChangeArrowheads="1"/>
            </p:cNvSpPr>
            <p:nvPr/>
          </p:nvSpPr>
          <p:spPr bwMode="auto">
            <a:xfrm>
              <a:off x="133" y="2280"/>
              <a:ext cx="1825" cy="1546"/>
            </a:xfrm>
            <a:prstGeom prst="ellipse">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5635" name="Text Box 12"/>
            <p:cNvSpPr txBox="1">
              <a:spLocks noChangeArrowheads="1"/>
            </p:cNvSpPr>
            <p:nvPr/>
          </p:nvSpPr>
          <p:spPr bwMode="auto">
            <a:xfrm>
              <a:off x="403" y="2509"/>
              <a:ext cx="1284" cy="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0000"/>
                  </a:solidFill>
                </a:rPr>
                <a:t>subnet 2</a:t>
              </a:r>
            </a:p>
          </p:txBody>
        </p:sp>
      </p:grpSp>
      <p:grpSp>
        <p:nvGrpSpPr>
          <p:cNvPr id="25610" name="Group 13"/>
          <p:cNvGrpSpPr>
            <a:grpSpLocks/>
          </p:cNvGrpSpPr>
          <p:nvPr/>
        </p:nvGrpSpPr>
        <p:grpSpPr bwMode="auto">
          <a:xfrm>
            <a:off x="2347913" y="2263775"/>
            <a:ext cx="3016250" cy="1857375"/>
            <a:chOff x="1479" y="1426"/>
            <a:chExt cx="1900" cy="1170"/>
          </a:xfrm>
        </p:grpSpPr>
        <p:sp>
          <p:nvSpPr>
            <p:cNvPr id="25632" name="Oval 14"/>
            <p:cNvSpPr>
              <a:spLocks noChangeArrowheads="1"/>
            </p:cNvSpPr>
            <p:nvPr/>
          </p:nvSpPr>
          <p:spPr bwMode="auto">
            <a:xfrm>
              <a:off x="1479" y="1426"/>
              <a:ext cx="1901" cy="1171"/>
            </a:xfrm>
            <a:prstGeom prst="ellipse">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5633" name="Text Box 15"/>
            <p:cNvSpPr txBox="1">
              <a:spLocks noChangeArrowheads="1"/>
            </p:cNvSpPr>
            <p:nvPr/>
          </p:nvSpPr>
          <p:spPr bwMode="auto">
            <a:xfrm>
              <a:off x="1760" y="1599"/>
              <a:ext cx="1337"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0000"/>
                  </a:solidFill>
                </a:rPr>
                <a:t>subnet 3</a:t>
              </a:r>
            </a:p>
          </p:txBody>
        </p:sp>
      </p:grpSp>
      <p:sp>
        <p:nvSpPr>
          <p:cNvPr id="25611" name="AutoShape 16"/>
          <p:cNvSpPr>
            <a:spLocks noChangeArrowheads="1"/>
          </p:cNvSpPr>
          <p:nvPr/>
        </p:nvSpPr>
        <p:spPr bwMode="auto">
          <a:xfrm>
            <a:off x="5019675" y="3068638"/>
            <a:ext cx="277813" cy="277812"/>
          </a:xfrm>
          <a:prstGeom prst="roundRect">
            <a:avLst>
              <a:gd name="adj" fmla="val 574"/>
            </a:avLst>
          </a:prstGeom>
          <a:solidFill>
            <a:srgbClr val="198A8A"/>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5612" name="AutoShape 17"/>
          <p:cNvSpPr>
            <a:spLocks noChangeArrowheads="1"/>
          </p:cNvSpPr>
          <p:nvPr/>
        </p:nvSpPr>
        <p:spPr bwMode="auto">
          <a:xfrm>
            <a:off x="5848350" y="3665538"/>
            <a:ext cx="277813" cy="277812"/>
          </a:xfrm>
          <a:prstGeom prst="roundRect">
            <a:avLst>
              <a:gd name="adj" fmla="val 574"/>
            </a:avLst>
          </a:prstGeom>
          <a:solidFill>
            <a:srgbClr val="198A8A"/>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5613" name="AutoShape 18"/>
          <p:cNvSpPr>
            <a:spLocks noChangeArrowheads="1"/>
          </p:cNvSpPr>
          <p:nvPr/>
        </p:nvSpPr>
        <p:spPr bwMode="auto">
          <a:xfrm>
            <a:off x="5861050" y="4564063"/>
            <a:ext cx="277813" cy="277812"/>
          </a:xfrm>
          <a:prstGeom prst="roundRect">
            <a:avLst>
              <a:gd name="adj" fmla="val 574"/>
            </a:avLst>
          </a:prstGeom>
          <a:solidFill>
            <a:srgbClr val="198A8A"/>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grpSp>
        <p:nvGrpSpPr>
          <p:cNvPr id="25614" name="Group 19"/>
          <p:cNvGrpSpPr>
            <a:grpSpLocks/>
          </p:cNvGrpSpPr>
          <p:nvPr/>
        </p:nvGrpSpPr>
        <p:grpSpPr bwMode="auto">
          <a:xfrm>
            <a:off x="4722813" y="3598863"/>
            <a:ext cx="2525712" cy="1368425"/>
            <a:chOff x="2975" y="2267"/>
            <a:chExt cx="1591" cy="862"/>
          </a:xfrm>
        </p:grpSpPr>
        <p:sp>
          <p:nvSpPr>
            <p:cNvPr id="25630" name="Oval 20"/>
            <p:cNvSpPr>
              <a:spLocks noChangeArrowheads="1"/>
            </p:cNvSpPr>
            <p:nvPr/>
          </p:nvSpPr>
          <p:spPr bwMode="auto">
            <a:xfrm>
              <a:off x="2975" y="2267"/>
              <a:ext cx="1592" cy="863"/>
            </a:xfrm>
            <a:prstGeom prst="ellipse">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5631" name="Text Box 21"/>
            <p:cNvSpPr txBox="1">
              <a:spLocks noChangeArrowheads="1"/>
            </p:cNvSpPr>
            <p:nvPr/>
          </p:nvSpPr>
          <p:spPr bwMode="auto">
            <a:xfrm>
              <a:off x="3211" y="2395"/>
              <a:ext cx="1120" cy="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0000"/>
                  </a:solidFill>
                </a:rPr>
                <a:t>subnet 4</a:t>
              </a:r>
            </a:p>
          </p:txBody>
        </p:sp>
      </p:grpSp>
      <p:sp>
        <p:nvSpPr>
          <p:cNvPr id="25615" name="Text Box 22"/>
          <p:cNvSpPr txBox="1">
            <a:spLocks noChangeArrowheads="1"/>
          </p:cNvSpPr>
          <p:nvPr/>
        </p:nvSpPr>
        <p:spPr bwMode="auto">
          <a:xfrm>
            <a:off x="3492500" y="1123950"/>
            <a:ext cx="5518150" cy="66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000">
                <a:solidFill>
                  <a:srgbClr val="000000"/>
                </a:solidFill>
              </a:rPr>
              <a:t>Обращение по SNMP к известному интерфейсу маршрутизатора по умолчанию.</a:t>
            </a:r>
          </a:p>
        </p:txBody>
      </p:sp>
      <p:pic>
        <p:nvPicPr>
          <p:cNvPr id="25616"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025" y="2808288"/>
            <a:ext cx="825500" cy="573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17"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925" y="1298575"/>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18"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116013"/>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19"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1130300"/>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20"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513" y="1185863"/>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21"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8888" y="1423988"/>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22"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913" y="5253038"/>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23"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725" y="2767013"/>
            <a:ext cx="825500" cy="573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24"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138" y="4987925"/>
            <a:ext cx="825500" cy="573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25" name="Text Box 32"/>
          <p:cNvSpPr txBox="1">
            <a:spLocks noChangeArrowheads="1"/>
          </p:cNvSpPr>
          <p:nvPr/>
        </p:nvSpPr>
        <p:spPr bwMode="auto">
          <a:xfrm>
            <a:off x="1285875" y="3322638"/>
            <a:ext cx="787400"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5876"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0000"/>
                </a:solidFill>
              </a:rPr>
              <a:t>router1</a:t>
            </a:r>
          </a:p>
        </p:txBody>
      </p:sp>
      <p:sp>
        <p:nvSpPr>
          <p:cNvPr id="25626" name="Text Box 33"/>
          <p:cNvSpPr txBox="1">
            <a:spLocks noChangeArrowheads="1"/>
          </p:cNvSpPr>
          <p:nvPr/>
        </p:nvSpPr>
        <p:spPr bwMode="auto">
          <a:xfrm>
            <a:off x="5630863" y="3281363"/>
            <a:ext cx="787400"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5876"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0000"/>
                </a:solidFill>
              </a:rPr>
              <a:t>router2</a:t>
            </a:r>
          </a:p>
        </p:txBody>
      </p:sp>
      <p:sp>
        <p:nvSpPr>
          <p:cNvPr id="25627" name="Text Box 34"/>
          <p:cNvSpPr txBox="1">
            <a:spLocks noChangeArrowheads="1"/>
          </p:cNvSpPr>
          <p:nvPr/>
        </p:nvSpPr>
        <p:spPr bwMode="auto">
          <a:xfrm>
            <a:off x="5735638" y="5514975"/>
            <a:ext cx="787400"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5876"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0000"/>
                </a:solidFill>
              </a:rPr>
              <a:t>router3</a:t>
            </a:r>
          </a:p>
        </p:txBody>
      </p:sp>
      <p:sp>
        <p:nvSpPr>
          <p:cNvPr id="25628" name="Text Box 35"/>
          <p:cNvSpPr txBox="1">
            <a:spLocks noChangeArrowheads="1"/>
          </p:cNvSpPr>
          <p:nvPr/>
        </p:nvSpPr>
        <p:spPr bwMode="auto">
          <a:xfrm>
            <a:off x="1382713" y="5476875"/>
            <a:ext cx="1271587"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0000"/>
                </a:solidFill>
              </a:rPr>
              <a:t>snmpniffer</a:t>
            </a:r>
          </a:p>
        </p:txBody>
      </p:sp>
      <p:sp>
        <p:nvSpPr>
          <p:cNvPr id="25629" name="Line 36"/>
          <p:cNvSpPr>
            <a:spLocks noChangeShapeType="1"/>
          </p:cNvSpPr>
          <p:nvPr/>
        </p:nvSpPr>
        <p:spPr bwMode="auto">
          <a:xfrm flipV="1">
            <a:off x="1327150" y="3971925"/>
            <a:ext cx="322263" cy="12969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solidFill>
                <a:srgbClr val="FFFFFF"/>
              </a:solidFill>
            </a:endParaRPr>
          </a:p>
        </p:txBody>
      </p:sp>
    </p:spTree>
    <p:extLst>
      <p:ext uri="{BB962C8B-B14F-4D97-AF65-F5344CB8AC3E}">
        <p14:creationId xmlns:p14="http://schemas.microsoft.com/office/powerpoint/2010/main" val="23270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solidFill>
                <a:srgbClr val="FFFFFF"/>
              </a:solidFill>
            </a:endParaRPr>
          </a:p>
        </p:txBody>
      </p:sp>
      <p:sp>
        <p:nvSpPr>
          <p:cNvPr id="26628"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a:solidFill>
                  <a:srgbClr val="000080"/>
                </a:solidFill>
              </a:rPr>
              <a:t>Модуль</a:t>
            </a:r>
            <a:r>
              <a:rPr lang="en-US" sz="3200" dirty="0">
                <a:solidFill>
                  <a:srgbClr val="000080"/>
                </a:solidFill>
              </a:rPr>
              <a:t> </a:t>
            </a:r>
            <a:r>
              <a:rPr lang="en-US" sz="3200" dirty="0" err="1">
                <a:solidFill>
                  <a:srgbClr val="000080"/>
                </a:solidFill>
              </a:rPr>
              <a:t>автоконфигурации</a:t>
            </a:r>
            <a:endParaRPr lang="en-US" sz="3200" dirty="0">
              <a:solidFill>
                <a:srgbClr val="000080"/>
              </a:solidFill>
            </a:endParaRPr>
          </a:p>
        </p:txBody>
      </p:sp>
      <p:sp>
        <p:nvSpPr>
          <p:cNvPr id="26629" name="AutoShape 4"/>
          <p:cNvSpPr>
            <a:spLocks noChangeArrowheads="1"/>
          </p:cNvSpPr>
          <p:nvPr/>
        </p:nvSpPr>
        <p:spPr bwMode="auto">
          <a:xfrm>
            <a:off x="1495425" y="3683000"/>
            <a:ext cx="277813" cy="277813"/>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6630" name="AutoShape 5"/>
          <p:cNvSpPr>
            <a:spLocks noChangeArrowheads="1"/>
          </p:cNvSpPr>
          <p:nvPr/>
        </p:nvSpPr>
        <p:spPr bwMode="auto">
          <a:xfrm>
            <a:off x="2454275" y="3082925"/>
            <a:ext cx="277813" cy="277813"/>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6631" name="AutoShape 6"/>
          <p:cNvSpPr>
            <a:spLocks noChangeArrowheads="1"/>
          </p:cNvSpPr>
          <p:nvPr/>
        </p:nvSpPr>
        <p:spPr bwMode="auto">
          <a:xfrm>
            <a:off x="1535113" y="2452688"/>
            <a:ext cx="277812" cy="277812"/>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grpSp>
        <p:nvGrpSpPr>
          <p:cNvPr id="26632" name="Group 7"/>
          <p:cNvGrpSpPr>
            <a:grpSpLocks/>
          </p:cNvGrpSpPr>
          <p:nvPr/>
        </p:nvGrpSpPr>
        <p:grpSpPr bwMode="auto">
          <a:xfrm>
            <a:off x="436563" y="1270000"/>
            <a:ext cx="2525712" cy="1522413"/>
            <a:chOff x="275" y="800"/>
            <a:chExt cx="1591" cy="959"/>
          </a:xfrm>
        </p:grpSpPr>
        <p:sp>
          <p:nvSpPr>
            <p:cNvPr id="26660" name="Oval 8"/>
            <p:cNvSpPr>
              <a:spLocks noChangeArrowheads="1"/>
            </p:cNvSpPr>
            <p:nvPr/>
          </p:nvSpPr>
          <p:spPr bwMode="auto">
            <a:xfrm>
              <a:off x="275" y="800"/>
              <a:ext cx="1592" cy="960"/>
            </a:xfrm>
            <a:prstGeom prst="ellipse">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6661" name="Text Box 9"/>
            <p:cNvSpPr txBox="1">
              <a:spLocks noChangeArrowheads="1"/>
            </p:cNvSpPr>
            <p:nvPr/>
          </p:nvSpPr>
          <p:spPr bwMode="auto">
            <a:xfrm>
              <a:off x="511" y="942"/>
              <a:ext cx="1120" cy="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subnet 1</a:t>
              </a:r>
            </a:p>
          </p:txBody>
        </p:sp>
      </p:grpSp>
      <p:grpSp>
        <p:nvGrpSpPr>
          <p:cNvPr id="26633" name="Group 10"/>
          <p:cNvGrpSpPr>
            <a:grpSpLocks/>
          </p:cNvGrpSpPr>
          <p:nvPr/>
        </p:nvGrpSpPr>
        <p:grpSpPr bwMode="auto">
          <a:xfrm>
            <a:off x="211138" y="3619500"/>
            <a:ext cx="2895600" cy="2452688"/>
            <a:chOff x="133" y="2280"/>
            <a:chExt cx="1824" cy="1545"/>
          </a:xfrm>
        </p:grpSpPr>
        <p:sp>
          <p:nvSpPr>
            <p:cNvPr id="26658" name="Oval 11"/>
            <p:cNvSpPr>
              <a:spLocks noChangeArrowheads="1"/>
            </p:cNvSpPr>
            <p:nvPr/>
          </p:nvSpPr>
          <p:spPr bwMode="auto">
            <a:xfrm>
              <a:off x="133" y="2280"/>
              <a:ext cx="1825" cy="1546"/>
            </a:xfrm>
            <a:prstGeom prst="ellipse">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6659" name="Text Box 12"/>
            <p:cNvSpPr txBox="1">
              <a:spLocks noChangeArrowheads="1"/>
            </p:cNvSpPr>
            <p:nvPr/>
          </p:nvSpPr>
          <p:spPr bwMode="auto">
            <a:xfrm>
              <a:off x="403" y="2509"/>
              <a:ext cx="1284" cy="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subnet 2</a:t>
              </a:r>
            </a:p>
          </p:txBody>
        </p:sp>
      </p:grpSp>
      <p:grpSp>
        <p:nvGrpSpPr>
          <p:cNvPr id="26634" name="Group 13"/>
          <p:cNvGrpSpPr>
            <a:grpSpLocks/>
          </p:cNvGrpSpPr>
          <p:nvPr/>
        </p:nvGrpSpPr>
        <p:grpSpPr bwMode="auto">
          <a:xfrm>
            <a:off x="2347913" y="2263775"/>
            <a:ext cx="3016250" cy="1857375"/>
            <a:chOff x="1479" y="1426"/>
            <a:chExt cx="1900" cy="1170"/>
          </a:xfrm>
        </p:grpSpPr>
        <p:sp>
          <p:nvSpPr>
            <p:cNvPr id="26656" name="Oval 14"/>
            <p:cNvSpPr>
              <a:spLocks noChangeArrowheads="1"/>
            </p:cNvSpPr>
            <p:nvPr/>
          </p:nvSpPr>
          <p:spPr bwMode="auto">
            <a:xfrm>
              <a:off x="1479" y="1426"/>
              <a:ext cx="1901" cy="1171"/>
            </a:xfrm>
            <a:prstGeom prst="ellipse">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6657" name="Text Box 15"/>
            <p:cNvSpPr txBox="1">
              <a:spLocks noChangeArrowheads="1"/>
            </p:cNvSpPr>
            <p:nvPr/>
          </p:nvSpPr>
          <p:spPr bwMode="auto">
            <a:xfrm>
              <a:off x="1760" y="1614"/>
              <a:ext cx="1337" cy="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subnet 3</a:t>
              </a:r>
            </a:p>
          </p:txBody>
        </p:sp>
      </p:grpSp>
      <p:sp>
        <p:nvSpPr>
          <p:cNvPr id="26635" name="AutoShape 16"/>
          <p:cNvSpPr>
            <a:spLocks noChangeArrowheads="1"/>
          </p:cNvSpPr>
          <p:nvPr/>
        </p:nvSpPr>
        <p:spPr bwMode="auto">
          <a:xfrm>
            <a:off x="5019675" y="3068638"/>
            <a:ext cx="277813" cy="277812"/>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6636" name="AutoShape 17"/>
          <p:cNvSpPr>
            <a:spLocks noChangeArrowheads="1"/>
          </p:cNvSpPr>
          <p:nvPr/>
        </p:nvSpPr>
        <p:spPr bwMode="auto">
          <a:xfrm>
            <a:off x="5848350" y="3665538"/>
            <a:ext cx="277813" cy="277812"/>
          </a:xfrm>
          <a:prstGeom prst="roundRect">
            <a:avLst>
              <a:gd name="adj" fmla="val 574"/>
            </a:avLst>
          </a:prstGeom>
          <a:solidFill>
            <a:srgbClr val="198A8A"/>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6637" name="AutoShape 18"/>
          <p:cNvSpPr>
            <a:spLocks noChangeArrowheads="1"/>
          </p:cNvSpPr>
          <p:nvPr/>
        </p:nvSpPr>
        <p:spPr bwMode="auto">
          <a:xfrm>
            <a:off x="5861050" y="4564063"/>
            <a:ext cx="277813" cy="277812"/>
          </a:xfrm>
          <a:prstGeom prst="roundRect">
            <a:avLst>
              <a:gd name="adj" fmla="val 574"/>
            </a:avLst>
          </a:prstGeom>
          <a:solidFill>
            <a:srgbClr val="198A8A"/>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grpSp>
        <p:nvGrpSpPr>
          <p:cNvPr id="26638" name="Group 19"/>
          <p:cNvGrpSpPr>
            <a:grpSpLocks/>
          </p:cNvGrpSpPr>
          <p:nvPr/>
        </p:nvGrpSpPr>
        <p:grpSpPr bwMode="auto">
          <a:xfrm>
            <a:off x="4722813" y="3598863"/>
            <a:ext cx="2525712" cy="1368425"/>
            <a:chOff x="2975" y="2267"/>
            <a:chExt cx="1591" cy="862"/>
          </a:xfrm>
        </p:grpSpPr>
        <p:sp>
          <p:nvSpPr>
            <p:cNvPr id="26654" name="Oval 20"/>
            <p:cNvSpPr>
              <a:spLocks noChangeArrowheads="1"/>
            </p:cNvSpPr>
            <p:nvPr/>
          </p:nvSpPr>
          <p:spPr bwMode="auto">
            <a:xfrm>
              <a:off x="2975" y="2267"/>
              <a:ext cx="1592" cy="863"/>
            </a:xfrm>
            <a:prstGeom prst="ellipse">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6655" name="Text Box 21"/>
            <p:cNvSpPr txBox="1">
              <a:spLocks noChangeArrowheads="1"/>
            </p:cNvSpPr>
            <p:nvPr/>
          </p:nvSpPr>
          <p:spPr bwMode="auto">
            <a:xfrm>
              <a:off x="3211" y="2395"/>
              <a:ext cx="1120" cy="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0000"/>
                  </a:solidFill>
                </a:rPr>
                <a:t>subnet 4</a:t>
              </a:r>
            </a:p>
          </p:txBody>
        </p:sp>
      </p:grpSp>
      <p:sp>
        <p:nvSpPr>
          <p:cNvPr id="26639" name="Text Box 22"/>
          <p:cNvSpPr txBox="1">
            <a:spLocks noChangeArrowheads="1"/>
          </p:cNvSpPr>
          <p:nvPr/>
        </p:nvSpPr>
        <p:spPr bwMode="auto">
          <a:xfrm>
            <a:off x="3101975" y="1089025"/>
            <a:ext cx="5910263" cy="160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000">
                <a:solidFill>
                  <a:srgbClr val="000000"/>
                </a:solidFill>
              </a:rPr>
              <a:t>Получение информации о других интерфейсах маршрутизатора, примыкающих к нему подсетях, IP и MAC адресах узлов в этих подсетях и интерфейсах соседних маршрутизаторов.</a:t>
            </a:r>
          </a:p>
        </p:txBody>
      </p:sp>
      <p:pic>
        <p:nvPicPr>
          <p:cNvPr id="2664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025" y="2808288"/>
            <a:ext cx="825500" cy="573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1"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925" y="1298575"/>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2"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116013"/>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3"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1130300"/>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4"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513" y="1185863"/>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5"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8888" y="1423988"/>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6"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913" y="5253038"/>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7"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725" y="2767013"/>
            <a:ext cx="825500" cy="573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8"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138" y="4987925"/>
            <a:ext cx="825500" cy="573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49" name="Text Box 32"/>
          <p:cNvSpPr txBox="1">
            <a:spLocks noChangeArrowheads="1"/>
          </p:cNvSpPr>
          <p:nvPr/>
        </p:nvSpPr>
        <p:spPr bwMode="auto">
          <a:xfrm>
            <a:off x="1285875" y="3322638"/>
            <a:ext cx="787400"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5876"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router1</a:t>
            </a:r>
          </a:p>
        </p:txBody>
      </p:sp>
      <p:sp>
        <p:nvSpPr>
          <p:cNvPr id="26650" name="Text Box 33"/>
          <p:cNvSpPr txBox="1">
            <a:spLocks noChangeArrowheads="1"/>
          </p:cNvSpPr>
          <p:nvPr/>
        </p:nvSpPr>
        <p:spPr bwMode="auto">
          <a:xfrm>
            <a:off x="5630863" y="3281363"/>
            <a:ext cx="787400"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5876"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0000"/>
                </a:solidFill>
              </a:rPr>
              <a:t>router2</a:t>
            </a:r>
          </a:p>
        </p:txBody>
      </p:sp>
      <p:sp>
        <p:nvSpPr>
          <p:cNvPr id="26651" name="Text Box 34"/>
          <p:cNvSpPr txBox="1">
            <a:spLocks noChangeArrowheads="1"/>
          </p:cNvSpPr>
          <p:nvPr/>
        </p:nvSpPr>
        <p:spPr bwMode="auto">
          <a:xfrm>
            <a:off x="5735638" y="5514975"/>
            <a:ext cx="787400"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5876"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0000"/>
                </a:solidFill>
              </a:rPr>
              <a:t>router3</a:t>
            </a:r>
          </a:p>
        </p:txBody>
      </p:sp>
      <p:sp>
        <p:nvSpPr>
          <p:cNvPr id="26652" name="Text Box 35"/>
          <p:cNvSpPr txBox="1">
            <a:spLocks noChangeArrowheads="1"/>
          </p:cNvSpPr>
          <p:nvPr/>
        </p:nvSpPr>
        <p:spPr bwMode="auto">
          <a:xfrm>
            <a:off x="1382713" y="5476875"/>
            <a:ext cx="1271587"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0000"/>
                </a:solidFill>
              </a:rPr>
              <a:t>snmpniffer</a:t>
            </a:r>
          </a:p>
        </p:txBody>
      </p:sp>
      <p:sp>
        <p:nvSpPr>
          <p:cNvPr id="26653" name="Line 36"/>
          <p:cNvSpPr>
            <a:spLocks noChangeShapeType="1"/>
          </p:cNvSpPr>
          <p:nvPr/>
        </p:nvSpPr>
        <p:spPr bwMode="auto">
          <a:xfrm flipV="1">
            <a:off x="1327150" y="3971925"/>
            <a:ext cx="322263" cy="12969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solidFill>
                <a:srgbClr val="FFFFFF"/>
              </a:solidFill>
            </a:endParaRPr>
          </a:p>
        </p:txBody>
      </p:sp>
    </p:spTree>
    <p:extLst>
      <p:ext uri="{BB962C8B-B14F-4D97-AF65-F5344CB8AC3E}">
        <p14:creationId xmlns:p14="http://schemas.microsoft.com/office/powerpoint/2010/main" val="26989289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1"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solidFill>
                <a:srgbClr val="FFFFFF"/>
              </a:solidFill>
            </a:endParaRPr>
          </a:p>
        </p:txBody>
      </p:sp>
      <p:sp>
        <p:nvSpPr>
          <p:cNvPr id="27652"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a:solidFill>
                  <a:srgbClr val="000080"/>
                </a:solidFill>
              </a:rPr>
              <a:t>Модуль</a:t>
            </a:r>
            <a:r>
              <a:rPr lang="en-US" sz="3200" dirty="0">
                <a:solidFill>
                  <a:srgbClr val="000080"/>
                </a:solidFill>
              </a:rPr>
              <a:t> </a:t>
            </a:r>
            <a:r>
              <a:rPr lang="en-US" sz="3200" dirty="0" err="1">
                <a:solidFill>
                  <a:srgbClr val="000080"/>
                </a:solidFill>
              </a:rPr>
              <a:t>автоконфигурации</a:t>
            </a:r>
            <a:endParaRPr lang="en-US" sz="3200" dirty="0">
              <a:solidFill>
                <a:srgbClr val="000080"/>
              </a:solidFill>
            </a:endParaRPr>
          </a:p>
        </p:txBody>
      </p:sp>
      <p:sp>
        <p:nvSpPr>
          <p:cNvPr id="27653" name="AutoShape 4"/>
          <p:cNvSpPr>
            <a:spLocks noChangeArrowheads="1"/>
          </p:cNvSpPr>
          <p:nvPr/>
        </p:nvSpPr>
        <p:spPr bwMode="auto">
          <a:xfrm>
            <a:off x="1495425" y="3683000"/>
            <a:ext cx="277813" cy="277813"/>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7654" name="AutoShape 5"/>
          <p:cNvSpPr>
            <a:spLocks noChangeArrowheads="1"/>
          </p:cNvSpPr>
          <p:nvPr/>
        </p:nvSpPr>
        <p:spPr bwMode="auto">
          <a:xfrm>
            <a:off x="2454275" y="3082925"/>
            <a:ext cx="277813" cy="277813"/>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7655" name="AutoShape 6"/>
          <p:cNvSpPr>
            <a:spLocks noChangeArrowheads="1"/>
          </p:cNvSpPr>
          <p:nvPr/>
        </p:nvSpPr>
        <p:spPr bwMode="auto">
          <a:xfrm>
            <a:off x="1535113" y="2452688"/>
            <a:ext cx="277812" cy="277812"/>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grpSp>
        <p:nvGrpSpPr>
          <p:cNvPr id="27656" name="Group 7"/>
          <p:cNvGrpSpPr>
            <a:grpSpLocks/>
          </p:cNvGrpSpPr>
          <p:nvPr/>
        </p:nvGrpSpPr>
        <p:grpSpPr bwMode="auto">
          <a:xfrm>
            <a:off x="436563" y="1270000"/>
            <a:ext cx="2525712" cy="1522413"/>
            <a:chOff x="275" y="800"/>
            <a:chExt cx="1591" cy="959"/>
          </a:xfrm>
        </p:grpSpPr>
        <p:sp>
          <p:nvSpPr>
            <p:cNvPr id="27684" name="Oval 8"/>
            <p:cNvSpPr>
              <a:spLocks noChangeArrowheads="1"/>
            </p:cNvSpPr>
            <p:nvPr/>
          </p:nvSpPr>
          <p:spPr bwMode="auto">
            <a:xfrm>
              <a:off x="275" y="800"/>
              <a:ext cx="1592" cy="960"/>
            </a:xfrm>
            <a:prstGeom prst="ellipse">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7685" name="Text Box 9"/>
            <p:cNvSpPr txBox="1">
              <a:spLocks noChangeArrowheads="1"/>
            </p:cNvSpPr>
            <p:nvPr/>
          </p:nvSpPr>
          <p:spPr bwMode="auto">
            <a:xfrm>
              <a:off x="511" y="942"/>
              <a:ext cx="1120" cy="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subnet 1</a:t>
              </a:r>
            </a:p>
          </p:txBody>
        </p:sp>
      </p:grpSp>
      <p:grpSp>
        <p:nvGrpSpPr>
          <p:cNvPr id="27657" name="Group 10"/>
          <p:cNvGrpSpPr>
            <a:grpSpLocks/>
          </p:cNvGrpSpPr>
          <p:nvPr/>
        </p:nvGrpSpPr>
        <p:grpSpPr bwMode="auto">
          <a:xfrm>
            <a:off x="211138" y="3619500"/>
            <a:ext cx="2895600" cy="2452688"/>
            <a:chOff x="133" y="2280"/>
            <a:chExt cx="1824" cy="1545"/>
          </a:xfrm>
        </p:grpSpPr>
        <p:sp>
          <p:nvSpPr>
            <p:cNvPr id="27682" name="Oval 11"/>
            <p:cNvSpPr>
              <a:spLocks noChangeArrowheads="1"/>
            </p:cNvSpPr>
            <p:nvPr/>
          </p:nvSpPr>
          <p:spPr bwMode="auto">
            <a:xfrm>
              <a:off x="133" y="2280"/>
              <a:ext cx="1825" cy="1546"/>
            </a:xfrm>
            <a:prstGeom prst="ellipse">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7683" name="Text Box 12"/>
            <p:cNvSpPr txBox="1">
              <a:spLocks noChangeArrowheads="1"/>
            </p:cNvSpPr>
            <p:nvPr/>
          </p:nvSpPr>
          <p:spPr bwMode="auto">
            <a:xfrm>
              <a:off x="403" y="2509"/>
              <a:ext cx="1284" cy="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subnet 2</a:t>
              </a:r>
            </a:p>
          </p:txBody>
        </p:sp>
      </p:grpSp>
      <p:grpSp>
        <p:nvGrpSpPr>
          <p:cNvPr id="27658" name="Group 13"/>
          <p:cNvGrpSpPr>
            <a:grpSpLocks/>
          </p:cNvGrpSpPr>
          <p:nvPr/>
        </p:nvGrpSpPr>
        <p:grpSpPr bwMode="auto">
          <a:xfrm>
            <a:off x="2347913" y="2263775"/>
            <a:ext cx="3016250" cy="1857375"/>
            <a:chOff x="1479" y="1426"/>
            <a:chExt cx="1900" cy="1170"/>
          </a:xfrm>
        </p:grpSpPr>
        <p:sp>
          <p:nvSpPr>
            <p:cNvPr id="27680" name="Oval 14"/>
            <p:cNvSpPr>
              <a:spLocks noChangeArrowheads="1"/>
            </p:cNvSpPr>
            <p:nvPr/>
          </p:nvSpPr>
          <p:spPr bwMode="auto">
            <a:xfrm>
              <a:off x="1479" y="1426"/>
              <a:ext cx="1901" cy="1171"/>
            </a:xfrm>
            <a:prstGeom prst="ellipse">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7681" name="Text Box 15"/>
            <p:cNvSpPr txBox="1">
              <a:spLocks noChangeArrowheads="1"/>
            </p:cNvSpPr>
            <p:nvPr/>
          </p:nvSpPr>
          <p:spPr bwMode="auto">
            <a:xfrm>
              <a:off x="1760" y="1614"/>
              <a:ext cx="1337" cy="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subnet 3</a:t>
              </a:r>
            </a:p>
          </p:txBody>
        </p:sp>
      </p:grpSp>
      <p:sp>
        <p:nvSpPr>
          <p:cNvPr id="27659" name="AutoShape 16"/>
          <p:cNvSpPr>
            <a:spLocks noChangeArrowheads="1"/>
          </p:cNvSpPr>
          <p:nvPr/>
        </p:nvSpPr>
        <p:spPr bwMode="auto">
          <a:xfrm>
            <a:off x="5019675" y="3068638"/>
            <a:ext cx="277813" cy="277812"/>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7660" name="AutoShape 17"/>
          <p:cNvSpPr>
            <a:spLocks noChangeArrowheads="1"/>
          </p:cNvSpPr>
          <p:nvPr/>
        </p:nvSpPr>
        <p:spPr bwMode="auto">
          <a:xfrm>
            <a:off x="5848350" y="3665538"/>
            <a:ext cx="277813" cy="277812"/>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7661" name="AutoShape 18"/>
          <p:cNvSpPr>
            <a:spLocks noChangeArrowheads="1"/>
          </p:cNvSpPr>
          <p:nvPr/>
        </p:nvSpPr>
        <p:spPr bwMode="auto">
          <a:xfrm>
            <a:off x="5861050" y="4564063"/>
            <a:ext cx="277813" cy="277812"/>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grpSp>
        <p:nvGrpSpPr>
          <p:cNvPr id="27662" name="Group 19"/>
          <p:cNvGrpSpPr>
            <a:grpSpLocks/>
          </p:cNvGrpSpPr>
          <p:nvPr/>
        </p:nvGrpSpPr>
        <p:grpSpPr bwMode="auto">
          <a:xfrm>
            <a:off x="4722813" y="3598863"/>
            <a:ext cx="2525712" cy="1368425"/>
            <a:chOff x="2975" y="2267"/>
            <a:chExt cx="1591" cy="862"/>
          </a:xfrm>
        </p:grpSpPr>
        <p:sp>
          <p:nvSpPr>
            <p:cNvPr id="27678" name="Oval 20"/>
            <p:cNvSpPr>
              <a:spLocks noChangeArrowheads="1"/>
            </p:cNvSpPr>
            <p:nvPr/>
          </p:nvSpPr>
          <p:spPr bwMode="auto">
            <a:xfrm>
              <a:off x="2975" y="2267"/>
              <a:ext cx="1592" cy="863"/>
            </a:xfrm>
            <a:prstGeom prst="ellipse">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7679" name="Text Box 21"/>
            <p:cNvSpPr txBox="1">
              <a:spLocks noChangeArrowheads="1"/>
            </p:cNvSpPr>
            <p:nvPr/>
          </p:nvSpPr>
          <p:spPr bwMode="auto">
            <a:xfrm>
              <a:off x="3211" y="2395"/>
              <a:ext cx="1120" cy="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subnet 4</a:t>
              </a:r>
            </a:p>
          </p:txBody>
        </p:sp>
      </p:grpSp>
      <p:sp>
        <p:nvSpPr>
          <p:cNvPr id="27663" name="Text Box 22"/>
          <p:cNvSpPr txBox="1">
            <a:spLocks noChangeArrowheads="1"/>
          </p:cNvSpPr>
          <p:nvPr/>
        </p:nvSpPr>
        <p:spPr bwMode="auto">
          <a:xfrm>
            <a:off x="3101975" y="1089025"/>
            <a:ext cx="591026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000">
                <a:solidFill>
                  <a:srgbClr val="000000"/>
                </a:solidFill>
              </a:rPr>
              <a:t>Обращение к открытым на предыдущем шаге новым IP-интерфейсам других маршрутизаторов и получение аналогичной информации.</a:t>
            </a:r>
          </a:p>
        </p:txBody>
      </p:sp>
      <p:pic>
        <p:nvPicPr>
          <p:cNvPr id="27664"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025" y="2808288"/>
            <a:ext cx="825500" cy="573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65"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925" y="1298575"/>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66"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116013"/>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67"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1130300"/>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68"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513" y="1185863"/>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69"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8888" y="1423988"/>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7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913" y="5253038"/>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71"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725" y="2767013"/>
            <a:ext cx="825500" cy="573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72"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138" y="4987925"/>
            <a:ext cx="825500" cy="573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73" name="Text Box 32"/>
          <p:cNvSpPr txBox="1">
            <a:spLocks noChangeArrowheads="1"/>
          </p:cNvSpPr>
          <p:nvPr/>
        </p:nvSpPr>
        <p:spPr bwMode="auto">
          <a:xfrm>
            <a:off x="1285875" y="3322638"/>
            <a:ext cx="787400"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5876"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router1</a:t>
            </a:r>
          </a:p>
        </p:txBody>
      </p:sp>
      <p:sp>
        <p:nvSpPr>
          <p:cNvPr id="27674" name="Text Box 33"/>
          <p:cNvSpPr txBox="1">
            <a:spLocks noChangeArrowheads="1"/>
          </p:cNvSpPr>
          <p:nvPr/>
        </p:nvSpPr>
        <p:spPr bwMode="auto">
          <a:xfrm>
            <a:off x="5630863" y="3281363"/>
            <a:ext cx="787400"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5876"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router2</a:t>
            </a:r>
          </a:p>
        </p:txBody>
      </p:sp>
      <p:sp>
        <p:nvSpPr>
          <p:cNvPr id="27675" name="Text Box 34"/>
          <p:cNvSpPr txBox="1">
            <a:spLocks noChangeArrowheads="1"/>
          </p:cNvSpPr>
          <p:nvPr/>
        </p:nvSpPr>
        <p:spPr bwMode="auto">
          <a:xfrm>
            <a:off x="5735638" y="5514975"/>
            <a:ext cx="787400"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5876"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0000"/>
                </a:solidFill>
              </a:rPr>
              <a:t>router3</a:t>
            </a:r>
          </a:p>
        </p:txBody>
      </p:sp>
      <p:sp>
        <p:nvSpPr>
          <p:cNvPr id="27676" name="Text Box 35"/>
          <p:cNvSpPr txBox="1">
            <a:spLocks noChangeArrowheads="1"/>
          </p:cNvSpPr>
          <p:nvPr/>
        </p:nvSpPr>
        <p:spPr bwMode="auto">
          <a:xfrm>
            <a:off x="1382713" y="5476875"/>
            <a:ext cx="1271587"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0000"/>
                </a:solidFill>
              </a:rPr>
              <a:t>snmpniffer</a:t>
            </a:r>
          </a:p>
        </p:txBody>
      </p:sp>
      <p:sp>
        <p:nvSpPr>
          <p:cNvPr id="27677" name="Line 36"/>
          <p:cNvSpPr>
            <a:spLocks noChangeShapeType="1"/>
          </p:cNvSpPr>
          <p:nvPr/>
        </p:nvSpPr>
        <p:spPr bwMode="auto">
          <a:xfrm flipV="1">
            <a:off x="1327150" y="3225800"/>
            <a:ext cx="3646488" cy="204311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solidFill>
                <a:srgbClr val="FFFFFF"/>
              </a:solidFill>
            </a:endParaRPr>
          </a:p>
        </p:txBody>
      </p:sp>
    </p:spTree>
    <p:extLst>
      <p:ext uri="{BB962C8B-B14F-4D97-AF65-F5344CB8AC3E}">
        <p14:creationId xmlns:p14="http://schemas.microsoft.com/office/powerpoint/2010/main" val="3465659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solidFill>
                <a:srgbClr val="FFFFFF"/>
              </a:solidFill>
            </a:endParaRPr>
          </a:p>
        </p:txBody>
      </p:sp>
      <p:sp>
        <p:nvSpPr>
          <p:cNvPr id="28676"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a:solidFill>
                  <a:srgbClr val="000080"/>
                </a:solidFill>
              </a:rPr>
              <a:t>Модуль</a:t>
            </a:r>
            <a:r>
              <a:rPr lang="en-US" sz="3200" dirty="0">
                <a:solidFill>
                  <a:srgbClr val="000080"/>
                </a:solidFill>
              </a:rPr>
              <a:t> </a:t>
            </a:r>
            <a:r>
              <a:rPr lang="en-US" sz="3200" dirty="0" err="1">
                <a:solidFill>
                  <a:srgbClr val="000080"/>
                </a:solidFill>
              </a:rPr>
              <a:t>автоконфигурации</a:t>
            </a:r>
            <a:endParaRPr lang="en-US" sz="3200" dirty="0">
              <a:solidFill>
                <a:srgbClr val="000080"/>
              </a:solidFill>
            </a:endParaRPr>
          </a:p>
        </p:txBody>
      </p:sp>
      <p:sp>
        <p:nvSpPr>
          <p:cNvPr id="28677" name="AutoShape 4"/>
          <p:cNvSpPr>
            <a:spLocks noChangeArrowheads="1"/>
          </p:cNvSpPr>
          <p:nvPr/>
        </p:nvSpPr>
        <p:spPr bwMode="auto">
          <a:xfrm>
            <a:off x="1495425" y="3683000"/>
            <a:ext cx="277813" cy="277813"/>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8678" name="AutoShape 5"/>
          <p:cNvSpPr>
            <a:spLocks noChangeArrowheads="1"/>
          </p:cNvSpPr>
          <p:nvPr/>
        </p:nvSpPr>
        <p:spPr bwMode="auto">
          <a:xfrm>
            <a:off x="2454275" y="3082925"/>
            <a:ext cx="277813" cy="277813"/>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8679" name="AutoShape 6"/>
          <p:cNvSpPr>
            <a:spLocks noChangeArrowheads="1"/>
          </p:cNvSpPr>
          <p:nvPr/>
        </p:nvSpPr>
        <p:spPr bwMode="auto">
          <a:xfrm>
            <a:off x="1535113" y="2452688"/>
            <a:ext cx="277812" cy="277812"/>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grpSp>
        <p:nvGrpSpPr>
          <p:cNvPr id="28680" name="Group 7"/>
          <p:cNvGrpSpPr>
            <a:grpSpLocks/>
          </p:cNvGrpSpPr>
          <p:nvPr/>
        </p:nvGrpSpPr>
        <p:grpSpPr bwMode="auto">
          <a:xfrm>
            <a:off x="436563" y="1270000"/>
            <a:ext cx="2525712" cy="1522413"/>
            <a:chOff x="275" y="800"/>
            <a:chExt cx="1591" cy="959"/>
          </a:xfrm>
        </p:grpSpPr>
        <p:sp>
          <p:nvSpPr>
            <p:cNvPr id="28708" name="Oval 8"/>
            <p:cNvSpPr>
              <a:spLocks noChangeArrowheads="1"/>
            </p:cNvSpPr>
            <p:nvPr/>
          </p:nvSpPr>
          <p:spPr bwMode="auto">
            <a:xfrm>
              <a:off x="275" y="800"/>
              <a:ext cx="1592" cy="960"/>
            </a:xfrm>
            <a:prstGeom prst="ellipse">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8709" name="Text Box 9"/>
            <p:cNvSpPr txBox="1">
              <a:spLocks noChangeArrowheads="1"/>
            </p:cNvSpPr>
            <p:nvPr/>
          </p:nvSpPr>
          <p:spPr bwMode="auto">
            <a:xfrm>
              <a:off x="511" y="942"/>
              <a:ext cx="1120" cy="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subnet 1</a:t>
              </a:r>
            </a:p>
          </p:txBody>
        </p:sp>
      </p:grpSp>
      <p:grpSp>
        <p:nvGrpSpPr>
          <p:cNvPr id="28681" name="Group 10"/>
          <p:cNvGrpSpPr>
            <a:grpSpLocks/>
          </p:cNvGrpSpPr>
          <p:nvPr/>
        </p:nvGrpSpPr>
        <p:grpSpPr bwMode="auto">
          <a:xfrm>
            <a:off x="211138" y="3619500"/>
            <a:ext cx="2895600" cy="2452688"/>
            <a:chOff x="133" y="2280"/>
            <a:chExt cx="1824" cy="1545"/>
          </a:xfrm>
        </p:grpSpPr>
        <p:sp>
          <p:nvSpPr>
            <p:cNvPr id="28706" name="Oval 11"/>
            <p:cNvSpPr>
              <a:spLocks noChangeArrowheads="1"/>
            </p:cNvSpPr>
            <p:nvPr/>
          </p:nvSpPr>
          <p:spPr bwMode="auto">
            <a:xfrm>
              <a:off x="133" y="2280"/>
              <a:ext cx="1825" cy="1546"/>
            </a:xfrm>
            <a:prstGeom prst="ellipse">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8707" name="Text Box 12"/>
            <p:cNvSpPr txBox="1">
              <a:spLocks noChangeArrowheads="1"/>
            </p:cNvSpPr>
            <p:nvPr/>
          </p:nvSpPr>
          <p:spPr bwMode="auto">
            <a:xfrm>
              <a:off x="403" y="2509"/>
              <a:ext cx="1284" cy="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subnet 2</a:t>
              </a:r>
            </a:p>
          </p:txBody>
        </p:sp>
      </p:grpSp>
      <p:grpSp>
        <p:nvGrpSpPr>
          <p:cNvPr id="28682" name="Group 13"/>
          <p:cNvGrpSpPr>
            <a:grpSpLocks/>
          </p:cNvGrpSpPr>
          <p:nvPr/>
        </p:nvGrpSpPr>
        <p:grpSpPr bwMode="auto">
          <a:xfrm>
            <a:off x="2347913" y="2263775"/>
            <a:ext cx="3016250" cy="1857375"/>
            <a:chOff x="1479" y="1426"/>
            <a:chExt cx="1900" cy="1170"/>
          </a:xfrm>
        </p:grpSpPr>
        <p:sp>
          <p:nvSpPr>
            <p:cNvPr id="28704" name="Oval 14"/>
            <p:cNvSpPr>
              <a:spLocks noChangeArrowheads="1"/>
            </p:cNvSpPr>
            <p:nvPr/>
          </p:nvSpPr>
          <p:spPr bwMode="auto">
            <a:xfrm>
              <a:off x="1479" y="1426"/>
              <a:ext cx="1901" cy="1171"/>
            </a:xfrm>
            <a:prstGeom prst="ellipse">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8705" name="Text Box 15"/>
            <p:cNvSpPr txBox="1">
              <a:spLocks noChangeArrowheads="1"/>
            </p:cNvSpPr>
            <p:nvPr/>
          </p:nvSpPr>
          <p:spPr bwMode="auto">
            <a:xfrm>
              <a:off x="1760" y="1614"/>
              <a:ext cx="1337" cy="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subnet 3</a:t>
              </a:r>
            </a:p>
          </p:txBody>
        </p:sp>
      </p:grpSp>
      <p:sp>
        <p:nvSpPr>
          <p:cNvPr id="28683" name="AutoShape 16"/>
          <p:cNvSpPr>
            <a:spLocks noChangeArrowheads="1"/>
          </p:cNvSpPr>
          <p:nvPr/>
        </p:nvSpPr>
        <p:spPr bwMode="auto">
          <a:xfrm>
            <a:off x="5019675" y="3068638"/>
            <a:ext cx="277813" cy="277812"/>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8684" name="AutoShape 17"/>
          <p:cNvSpPr>
            <a:spLocks noChangeArrowheads="1"/>
          </p:cNvSpPr>
          <p:nvPr/>
        </p:nvSpPr>
        <p:spPr bwMode="auto">
          <a:xfrm>
            <a:off x="5848350" y="3665538"/>
            <a:ext cx="277813" cy="277812"/>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8685" name="AutoShape 18"/>
          <p:cNvSpPr>
            <a:spLocks noChangeArrowheads="1"/>
          </p:cNvSpPr>
          <p:nvPr/>
        </p:nvSpPr>
        <p:spPr bwMode="auto">
          <a:xfrm>
            <a:off x="5861050" y="4564063"/>
            <a:ext cx="277813" cy="277812"/>
          </a:xfrm>
          <a:prstGeom prst="roundRect">
            <a:avLst>
              <a:gd name="adj" fmla="val 574"/>
            </a:avLst>
          </a:prstGeom>
          <a:solidFill>
            <a:srgbClr val="00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grpSp>
        <p:nvGrpSpPr>
          <p:cNvPr id="28686" name="Group 19"/>
          <p:cNvGrpSpPr>
            <a:grpSpLocks/>
          </p:cNvGrpSpPr>
          <p:nvPr/>
        </p:nvGrpSpPr>
        <p:grpSpPr bwMode="auto">
          <a:xfrm>
            <a:off x="4722813" y="3598863"/>
            <a:ext cx="2525712" cy="1368425"/>
            <a:chOff x="2975" y="2267"/>
            <a:chExt cx="1591" cy="862"/>
          </a:xfrm>
        </p:grpSpPr>
        <p:sp>
          <p:nvSpPr>
            <p:cNvPr id="28702" name="Oval 20"/>
            <p:cNvSpPr>
              <a:spLocks noChangeArrowheads="1"/>
            </p:cNvSpPr>
            <p:nvPr/>
          </p:nvSpPr>
          <p:spPr bwMode="auto">
            <a:xfrm>
              <a:off x="2975" y="2267"/>
              <a:ext cx="1592" cy="863"/>
            </a:xfrm>
            <a:prstGeom prst="ellipse">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solidFill>
                  <a:srgbClr val="FFFFFF"/>
                </a:solidFill>
              </a:endParaRPr>
            </a:p>
          </p:txBody>
        </p:sp>
        <p:sp>
          <p:nvSpPr>
            <p:cNvPr id="28703" name="Text Box 21"/>
            <p:cNvSpPr txBox="1">
              <a:spLocks noChangeArrowheads="1"/>
            </p:cNvSpPr>
            <p:nvPr/>
          </p:nvSpPr>
          <p:spPr bwMode="auto">
            <a:xfrm>
              <a:off x="3211" y="2395"/>
              <a:ext cx="1120" cy="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subnet 4</a:t>
              </a:r>
            </a:p>
          </p:txBody>
        </p:sp>
      </p:grpSp>
      <p:sp>
        <p:nvSpPr>
          <p:cNvPr id="28687" name="Text Box 22"/>
          <p:cNvSpPr txBox="1">
            <a:spLocks noChangeArrowheads="1"/>
          </p:cNvSpPr>
          <p:nvPr/>
        </p:nvSpPr>
        <p:spPr bwMode="auto">
          <a:xfrm>
            <a:off x="3101975" y="1089025"/>
            <a:ext cx="591026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000">
                <a:solidFill>
                  <a:srgbClr val="000000"/>
                </a:solidFill>
              </a:rPr>
              <a:t>Обращение к открытым на предыдущем шаге новым IP-интерфейсам других маршрутизаторов и получение аналогичной информации.</a:t>
            </a:r>
          </a:p>
        </p:txBody>
      </p:sp>
      <p:pic>
        <p:nvPicPr>
          <p:cNvPr id="28688"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025" y="2808288"/>
            <a:ext cx="825500" cy="573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9"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925" y="1298575"/>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9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116013"/>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91"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1130300"/>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92"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513" y="1185863"/>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93"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8888" y="1423988"/>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94"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913" y="5253038"/>
            <a:ext cx="4191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95"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725" y="2767013"/>
            <a:ext cx="825500" cy="573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96"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138" y="4987925"/>
            <a:ext cx="825500" cy="573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97" name="Text Box 32"/>
          <p:cNvSpPr txBox="1">
            <a:spLocks noChangeArrowheads="1"/>
          </p:cNvSpPr>
          <p:nvPr/>
        </p:nvSpPr>
        <p:spPr bwMode="auto">
          <a:xfrm>
            <a:off x="1285875" y="3322638"/>
            <a:ext cx="787400"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5876"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router1</a:t>
            </a:r>
          </a:p>
        </p:txBody>
      </p:sp>
      <p:sp>
        <p:nvSpPr>
          <p:cNvPr id="28698" name="Text Box 33"/>
          <p:cNvSpPr txBox="1">
            <a:spLocks noChangeArrowheads="1"/>
          </p:cNvSpPr>
          <p:nvPr/>
        </p:nvSpPr>
        <p:spPr bwMode="auto">
          <a:xfrm>
            <a:off x="5630863" y="3281363"/>
            <a:ext cx="787400"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5876"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router2</a:t>
            </a:r>
          </a:p>
        </p:txBody>
      </p:sp>
      <p:sp>
        <p:nvSpPr>
          <p:cNvPr id="28699" name="Text Box 34"/>
          <p:cNvSpPr txBox="1">
            <a:spLocks noChangeArrowheads="1"/>
          </p:cNvSpPr>
          <p:nvPr/>
        </p:nvSpPr>
        <p:spPr bwMode="auto">
          <a:xfrm>
            <a:off x="5735638" y="5514975"/>
            <a:ext cx="787400"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5876"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99FF"/>
                </a:solidFill>
              </a:rPr>
              <a:t>router3</a:t>
            </a:r>
          </a:p>
        </p:txBody>
      </p:sp>
      <p:sp>
        <p:nvSpPr>
          <p:cNvPr id="28700" name="Text Box 35"/>
          <p:cNvSpPr txBox="1">
            <a:spLocks noChangeArrowheads="1"/>
          </p:cNvSpPr>
          <p:nvPr/>
        </p:nvSpPr>
        <p:spPr bwMode="auto">
          <a:xfrm>
            <a:off x="1382713" y="5476875"/>
            <a:ext cx="1271587"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b="1">
                <a:solidFill>
                  <a:srgbClr val="000000"/>
                </a:solidFill>
              </a:rPr>
              <a:t>snmpniffer</a:t>
            </a:r>
          </a:p>
        </p:txBody>
      </p:sp>
      <p:sp>
        <p:nvSpPr>
          <p:cNvPr id="28701" name="Line 36"/>
          <p:cNvSpPr>
            <a:spLocks noChangeShapeType="1"/>
          </p:cNvSpPr>
          <p:nvPr/>
        </p:nvSpPr>
        <p:spPr bwMode="auto">
          <a:xfrm flipV="1">
            <a:off x="1327150" y="4706938"/>
            <a:ext cx="4484688" cy="5619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solidFill>
                <a:srgbClr val="FFFFFF"/>
              </a:solidFill>
            </a:endParaRPr>
          </a:p>
        </p:txBody>
      </p:sp>
    </p:spTree>
    <p:extLst>
      <p:ext uri="{BB962C8B-B14F-4D97-AF65-F5344CB8AC3E}">
        <p14:creationId xmlns:p14="http://schemas.microsoft.com/office/powerpoint/2010/main" val="26388947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244"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200" dirty="0" err="1">
                <a:solidFill>
                  <a:srgbClr val="000080"/>
                </a:solidFill>
              </a:rPr>
              <a:t>Ядро</a:t>
            </a:r>
            <a:endParaRPr lang="en-US" sz="3200" dirty="0">
              <a:solidFill>
                <a:srgbClr val="000080"/>
              </a:solidFill>
            </a:endParaRPr>
          </a:p>
        </p:txBody>
      </p:sp>
      <p:sp>
        <p:nvSpPr>
          <p:cNvPr id="10245" name="Text Box 4"/>
          <p:cNvSpPr txBox="1">
            <a:spLocks noChangeArrowheads="1"/>
          </p:cNvSpPr>
          <p:nvPr/>
        </p:nvSpPr>
        <p:spPr bwMode="auto">
          <a:xfrm>
            <a:off x="503238" y="1403350"/>
            <a:ext cx="554355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695"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800" u="sng">
                <a:solidFill>
                  <a:srgbClr val="000000"/>
                </a:solidFill>
              </a:rPr>
              <a:t>Функции ядра:</a:t>
            </a:r>
          </a:p>
        </p:txBody>
      </p:sp>
      <p:sp>
        <p:nvSpPr>
          <p:cNvPr id="10246" name="Text Box 5"/>
          <p:cNvSpPr txBox="1">
            <a:spLocks noChangeArrowheads="1"/>
          </p:cNvSpPr>
          <p:nvPr/>
        </p:nvSpPr>
        <p:spPr bwMode="auto">
          <a:xfrm>
            <a:off x="463550" y="2024063"/>
            <a:ext cx="7852866" cy="441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2932"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marL="457200" indent="-457200" eaLnBrk="1" hangingPunct="1">
              <a:buFont typeface="Arial" panose="020B0604020202020204" pitchFamily="34" charset="0"/>
              <a:buChar char="•"/>
            </a:pPr>
            <a:r>
              <a:rPr lang="en-US" sz="2600" dirty="0">
                <a:solidFill>
                  <a:srgbClr val="000000"/>
                </a:solidFill>
              </a:rPr>
              <a:t> </a:t>
            </a:r>
            <a:r>
              <a:rPr lang="ru-RU" sz="2600" dirty="0" smtClean="0">
                <a:solidFill>
                  <a:srgbClr val="000000"/>
                </a:solidFill>
              </a:rPr>
              <a:t>Сбор значений параметров, характеризующих состояние работоспособности</a:t>
            </a:r>
          </a:p>
          <a:p>
            <a:pPr marL="1200150" lvl="1" indent="-457200" eaLnBrk="1" hangingPunct="1">
              <a:buFont typeface="Courier New" panose="02070309020205020404" pitchFamily="49" charset="0"/>
              <a:buChar char="o"/>
            </a:pPr>
            <a:r>
              <a:rPr lang="en-US" sz="2600" dirty="0" smtClean="0">
                <a:solidFill>
                  <a:srgbClr val="000000"/>
                </a:solidFill>
              </a:rPr>
              <a:t>SNMP</a:t>
            </a:r>
            <a:endParaRPr lang="ru-RU" sz="2600" dirty="0" smtClean="0">
              <a:solidFill>
                <a:srgbClr val="000000"/>
              </a:solidFill>
            </a:endParaRPr>
          </a:p>
          <a:p>
            <a:pPr marL="1200150" lvl="1" indent="-457200" eaLnBrk="1" hangingPunct="1">
              <a:buFont typeface="Courier New" panose="02070309020205020404" pitchFamily="49" charset="0"/>
              <a:buChar char="o"/>
            </a:pPr>
            <a:r>
              <a:rPr lang="ru-RU" sz="2600" dirty="0" smtClean="0">
                <a:solidFill>
                  <a:srgbClr val="000000"/>
                </a:solidFill>
              </a:rPr>
              <a:t>Утилита </a:t>
            </a:r>
            <a:r>
              <a:rPr lang="en-US" sz="2600" dirty="0" err="1" smtClean="0">
                <a:solidFill>
                  <a:srgbClr val="000000"/>
                </a:solidFill>
              </a:rPr>
              <a:t>FlameGate</a:t>
            </a:r>
            <a:endParaRPr lang="en-US" sz="2600" dirty="0">
              <a:solidFill>
                <a:srgbClr val="000000"/>
              </a:solidFill>
            </a:endParaRPr>
          </a:p>
          <a:p>
            <a:pPr marL="457200" indent="-457200" eaLnBrk="1" hangingPunct="1">
              <a:buFont typeface="Arial" panose="020B0604020202020204" pitchFamily="34" charset="0"/>
              <a:buChar char="•"/>
            </a:pPr>
            <a:r>
              <a:rPr lang="en-US" sz="2600" dirty="0">
                <a:solidFill>
                  <a:srgbClr val="000000"/>
                </a:solidFill>
              </a:rPr>
              <a:t> </a:t>
            </a:r>
            <a:r>
              <a:rPr lang="en-US" sz="2600" dirty="0" err="1">
                <a:solidFill>
                  <a:srgbClr val="000000"/>
                </a:solidFill>
              </a:rPr>
              <a:t>проверка</a:t>
            </a:r>
            <a:r>
              <a:rPr lang="en-US" sz="2600" dirty="0">
                <a:solidFill>
                  <a:srgbClr val="000000"/>
                </a:solidFill>
              </a:rPr>
              <a:t> </a:t>
            </a:r>
            <a:r>
              <a:rPr lang="en-US" sz="2600" dirty="0" err="1">
                <a:solidFill>
                  <a:srgbClr val="000000"/>
                </a:solidFill>
              </a:rPr>
              <a:t>значений</a:t>
            </a:r>
            <a:r>
              <a:rPr lang="en-US" sz="2600" dirty="0">
                <a:solidFill>
                  <a:srgbClr val="000000"/>
                </a:solidFill>
              </a:rPr>
              <a:t> </a:t>
            </a:r>
            <a:r>
              <a:rPr lang="en-US" sz="2600" dirty="0" err="1" smtClean="0">
                <a:solidFill>
                  <a:srgbClr val="000000"/>
                </a:solidFill>
              </a:rPr>
              <a:t>параметров</a:t>
            </a:r>
            <a:r>
              <a:rPr lang="en-US" sz="2600" dirty="0" smtClean="0">
                <a:solidFill>
                  <a:srgbClr val="000000"/>
                </a:solidFill>
              </a:rPr>
              <a:t> </a:t>
            </a:r>
            <a:r>
              <a:rPr lang="en-US" sz="2600" dirty="0" err="1">
                <a:solidFill>
                  <a:srgbClr val="000000"/>
                </a:solidFill>
              </a:rPr>
              <a:t>на</a:t>
            </a:r>
            <a:r>
              <a:rPr lang="en-US" sz="2600" dirty="0">
                <a:solidFill>
                  <a:srgbClr val="000000"/>
                </a:solidFill>
              </a:rPr>
              <a:t> </a:t>
            </a:r>
            <a:r>
              <a:rPr lang="en-US" sz="2600" dirty="0" err="1">
                <a:solidFill>
                  <a:srgbClr val="000000"/>
                </a:solidFill>
              </a:rPr>
              <a:t>удовлетворение</a:t>
            </a:r>
            <a:r>
              <a:rPr lang="en-US" sz="2600" dirty="0">
                <a:solidFill>
                  <a:srgbClr val="000000"/>
                </a:solidFill>
              </a:rPr>
              <a:t> </a:t>
            </a:r>
            <a:r>
              <a:rPr lang="en-US" sz="2600" dirty="0" err="1">
                <a:solidFill>
                  <a:srgbClr val="000000"/>
                </a:solidFill>
              </a:rPr>
              <a:t>предопределённым</a:t>
            </a:r>
            <a:r>
              <a:rPr lang="en-US" sz="2600" dirty="0">
                <a:solidFill>
                  <a:srgbClr val="000000"/>
                </a:solidFill>
              </a:rPr>
              <a:t> </a:t>
            </a:r>
            <a:r>
              <a:rPr lang="en-US" sz="2600" dirty="0" err="1">
                <a:solidFill>
                  <a:srgbClr val="000000"/>
                </a:solidFill>
              </a:rPr>
              <a:t>администратором</a:t>
            </a:r>
            <a:r>
              <a:rPr lang="en-US" sz="2600" dirty="0">
                <a:solidFill>
                  <a:srgbClr val="000000"/>
                </a:solidFill>
              </a:rPr>
              <a:t> </a:t>
            </a:r>
            <a:r>
              <a:rPr lang="en-US" sz="2600" dirty="0" err="1">
                <a:solidFill>
                  <a:srgbClr val="000000"/>
                </a:solidFill>
              </a:rPr>
              <a:t>ограничениям</a:t>
            </a:r>
            <a:r>
              <a:rPr lang="en-US" sz="2600" dirty="0">
                <a:solidFill>
                  <a:srgbClr val="000000"/>
                </a:solidFill>
              </a:rPr>
              <a:t>;</a:t>
            </a:r>
          </a:p>
          <a:p>
            <a:pPr marL="457200" indent="-457200" eaLnBrk="1" hangingPunct="1">
              <a:buFont typeface="Arial" panose="020B0604020202020204" pitchFamily="34" charset="0"/>
              <a:buChar char="•"/>
            </a:pPr>
            <a:r>
              <a:rPr lang="en-US" sz="2600" dirty="0">
                <a:solidFill>
                  <a:srgbClr val="000000"/>
                </a:solidFill>
              </a:rPr>
              <a:t> </a:t>
            </a:r>
            <a:r>
              <a:rPr lang="en-US" sz="2600" dirty="0" err="1">
                <a:solidFill>
                  <a:srgbClr val="000000"/>
                </a:solidFill>
              </a:rPr>
              <a:t>порождение</a:t>
            </a:r>
            <a:r>
              <a:rPr lang="en-US" sz="2600" dirty="0">
                <a:solidFill>
                  <a:srgbClr val="000000"/>
                </a:solidFill>
              </a:rPr>
              <a:t> </a:t>
            </a:r>
            <a:r>
              <a:rPr lang="en-US" sz="2600" dirty="0" err="1">
                <a:solidFill>
                  <a:srgbClr val="000000"/>
                </a:solidFill>
              </a:rPr>
              <a:t>событий</a:t>
            </a:r>
            <a:r>
              <a:rPr lang="en-US" sz="2600" dirty="0">
                <a:solidFill>
                  <a:srgbClr val="000000"/>
                </a:solidFill>
              </a:rPr>
              <a:t>, </a:t>
            </a:r>
            <a:r>
              <a:rPr lang="en-US" sz="2600" dirty="0" err="1">
                <a:solidFill>
                  <a:srgbClr val="000000"/>
                </a:solidFill>
              </a:rPr>
              <a:t>если</a:t>
            </a:r>
            <a:r>
              <a:rPr lang="en-US" sz="2600" dirty="0">
                <a:solidFill>
                  <a:srgbClr val="000000"/>
                </a:solidFill>
              </a:rPr>
              <a:t> </a:t>
            </a:r>
            <a:r>
              <a:rPr lang="en-US" sz="2600" dirty="0" err="1">
                <a:solidFill>
                  <a:srgbClr val="000000"/>
                </a:solidFill>
              </a:rPr>
              <a:t>это</a:t>
            </a:r>
            <a:r>
              <a:rPr lang="en-US" sz="2600" dirty="0">
                <a:solidFill>
                  <a:srgbClr val="000000"/>
                </a:solidFill>
              </a:rPr>
              <a:t> </a:t>
            </a:r>
            <a:r>
              <a:rPr lang="en-US" sz="2600" dirty="0" err="1">
                <a:solidFill>
                  <a:srgbClr val="000000"/>
                </a:solidFill>
              </a:rPr>
              <a:t>определено</a:t>
            </a:r>
            <a:r>
              <a:rPr lang="en-US" sz="2600" dirty="0">
                <a:solidFill>
                  <a:srgbClr val="000000"/>
                </a:solidFill>
              </a:rPr>
              <a:t> </a:t>
            </a:r>
            <a:r>
              <a:rPr lang="en-US" sz="2600" dirty="0" err="1" smtClean="0">
                <a:solidFill>
                  <a:srgbClr val="000000"/>
                </a:solidFill>
              </a:rPr>
              <a:t>администратором</a:t>
            </a:r>
            <a:r>
              <a:rPr lang="en-US" sz="2600" dirty="0">
                <a:solidFill>
                  <a:srgbClr val="000000"/>
                </a:solidFill>
              </a:rPr>
              <a:t>,</a:t>
            </a:r>
            <a:r>
              <a:rPr lang="en-US" sz="2600" dirty="0" smtClean="0">
                <a:solidFill>
                  <a:srgbClr val="000000"/>
                </a:solidFill>
              </a:rPr>
              <a:t> </a:t>
            </a:r>
            <a:r>
              <a:rPr lang="en-US" sz="2600" dirty="0">
                <a:solidFill>
                  <a:srgbClr val="000000"/>
                </a:solidFill>
              </a:rPr>
              <a:t>и </a:t>
            </a:r>
            <a:r>
              <a:rPr lang="en-US" sz="2600" dirty="0" err="1">
                <a:solidFill>
                  <a:srgbClr val="000000"/>
                </a:solidFill>
              </a:rPr>
              <a:t>отправка</a:t>
            </a:r>
            <a:r>
              <a:rPr lang="en-US" sz="2600" dirty="0">
                <a:solidFill>
                  <a:srgbClr val="000000"/>
                </a:solidFill>
              </a:rPr>
              <a:t> </a:t>
            </a:r>
            <a:r>
              <a:rPr lang="en-US" sz="2600" dirty="0" err="1">
                <a:solidFill>
                  <a:srgbClr val="000000"/>
                </a:solidFill>
              </a:rPr>
              <a:t>их</a:t>
            </a:r>
            <a:r>
              <a:rPr lang="en-US" sz="2600" dirty="0">
                <a:solidFill>
                  <a:srgbClr val="000000"/>
                </a:solidFill>
              </a:rPr>
              <a:t> </a:t>
            </a:r>
            <a:r>
              <a:rPr lang="en-US" sz="2600" dirty="0" err="1">
                <a:solidFill>
                  <a:srgbClr val="000000"/>
                </a:solidFill>
              </a:rPr>
              <a:t>модулю</a:t>
            </a:r>
            <a:r>
              <a:rPr lang="en-US" sz="2600" dirty="0">
                <a:solidFill>
                  <a:srgbClr val="000000"/>
                </a:solidFill>
              </a:rPr>
              <a:t> </a:t>
            </a:r>
            <a:r>
              <a:rPr lang="en-US" sz="2600" dirty="0" err="1">
                <a:solidFill>
                  <a:srgbClr val="000000"/>
                </a:solidFill>
              </a:rPr>
              <a:t>корреляции</a:t>
            </a:r>
            <a:r>
              <a:rPr lang="en-US" sz="2600" dirty="0">
                <a:solidFill>
                  <a:srgbClr val="00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 name="Заголовок 1"/>
          <p:cNvSpPr txBox="1">
            <a:spLocks/>
          </p:cNvSpPr>
          <p:nvPr/>
        </p:nvSpPr>
        <p:spPr>
          <a:xfrm>
            <a:off x="0" y="188913"/>
            <a:ext cx="6875463" cy="892175"/>
          </a:xfrm>
          <a:prstGeom prst="rect">
            <a:avLst/>
          </a:prstGeom>
        </p:spPr>
        <p:txBody>
          <a:bodyPr/>
          <a:lstStyle/>
          <a:p>
            <a:pPr algn="ctr"/>
            <a:r>
              <a:rPr lang="ru-RU" sz="4400" dirty="0" smtClean="0">
                <a:solidFill>
                  <a:srgbClr val="000080"/>
                </a:solidFill>
              </a:rPr>
              <a:t>План доклада</a:t>
            </a:r>
            <a:endParaRPr lang="ru-RU" sz="4400" dirty="0">
              <a:solidFill>
                <a:srgbClr val="D6D6F5"/>
              </a:solidFill>
            </a:endParaRPr>
          </a:p>
        </p:txBody>
      </p:sp>
      <p:sp>
        <p:nvSpPr>
          <p:cNvPr id="3077" name="Объект 2"/>
          <p:cNvSpPr txBox="1">
            <a:spLocks/>
          </p:cNvSpPr>
          <p:nvPr/>
        </p:nvSpPr>
        <p:spPr bwMode="auto">
          <a:xfrm>
            <a:off x="458788" y="1900238"/>
            <a:ext cx="822325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bg1"/>
                </a:solidFill>
                <a:latin typeface="Arial" charset="0"/>
                <a:ea typeface="Lucida Sans Unicode" pitchFamily="32" charset="0"/>
                <a:cs typeface="Lucida Sans Unicode" pitchFamily="32" charset="0"/>
              </a:defRPr>
            </a:lvl1pPr>
            <a:lvl2pPr marL="800100" indent="-342900" eaLnBrk="0" hangingPunct="0">
              <a:defRPr>
                <a:solidFill>
                  <a:schemeClr val="bg1"/>
                </a:solidFill>
                <a:latin typeface="Arial" charset="0"/>
                <a:ea typeface="Lucida Sans Unicode" pitchFamily="32" charset="0"/>
                <a:cs typeface="Lucida Sans Unicode" pitchFamily="32" charset="0"/>
              </a:defRPr>
            </a:lvl2pPr>
            <a:lvl3pPr eaLnBrk="0" hangingPunct="0">
              <a:defRPr>
                <a:solidFill>
                  <a:schemeClr val="bg1"/>
                </a:solidFill>
                <a:latin typeface="Arial" charset="0"/>
                <a:ea typeface="Lucida Sans Unicode" pitchFamily="32" charset="0"/>
                <a:cs typeface="Lucida Sans Unicode" pitchFamily="32" charset="0"/>
              </a:defRPr>
            </a:lvl3pPr>
            <a:lvl4pPr eaLnBrk="0" hangingPunct="0">
              <a:defRPr>
                <a:solidFill>
                  <a:schemeClr val="bg1"/>
                </a:solidFill>
                <a:latin typeface="Arial" charset="0"/>
                <a:ea typeface="Lucida Sans Unicode" pitchFamily="32" charset="0"/>
                <a:cs typeface="Lucida Sans Unicode" pitchFamily="32" charset="0"/>
              </a:defRPr>
            </a:lvl4pPr>
            <a:lvl5pPr eaLnBrk="0" hangingPunct="0">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pitchFamily="32" charset="0"/>
                <a:cs typeface="Lucida Sans Unicode" pitchFamily="32" charset="0"/>
              </a:defRPr>
            </a:lvl9pPr>
          </a:lstStyle>
          <a:p>
            <a:pPr eaLnBrk="1" hangingPunct="1">
              <a:spcBef>
                <a:spcPts val="800"/>
              </a:spcBef>
              <a:buFont typeface="Arial" charset="0"/>
              <a:buChar char="•"/>
            </a:pPr>
            <a:r>
              <a:rPr lang="ru-RU" sz="2000" dirty="0" smtClean="0">
                <a:solidFill>
                  <a:srgbClr val="000000"/>
                </a:solidFill>
              </a:rPr>
              <a:t>Цели </a:t>
            </a:r>
            <a:r>
              <a:rPr lang="ru-RU" sz="2000" dirty="0">
                <a:solidFill>
                  <a:srgbClr val="000000"/>
                </a:solidFill>
              </a:rPr>
              <a:t>и задачи мониторинга</a:t>
            </a:r>
            <a:endParaRPr lang="en-US" sz="2000" dirty="0">
              <a:solidFill>
                <a:srgbClr val="000000"/>
              </a:solidFill>
            </a:endParaRPr>
          </a:p>
          <a:p>
            <a:pPr eaLnBrk="1" hangingPunct="1">
              <a:spcBef>
                <a:spcPts val="800"/>
              </a:spcBef>
              <a:buFont typeface="Arial" charset="0"/>
              <a:buChar char="•"/>
            </a:pPr>
            <a:r>
              <a:rPr lang="en-US" sz="2000" dirty="0" err="1">
                <a:solidFill>
                  <a:srgbClr val="000000"/>
                </a:solidFill>
              </a:rPr>
              <a:t>Формальная</a:t>
            </a:r>
            <a:r>
              <a:rPr lang="en-US" sz="2000" dirty="0">
                <a:solidFill>
                  <a:srgbClr val="000000"/>
                </a:solidFill>
              </a:rPr>
              <a:t> </a:t>
            </a:r>
            <a:r>
              <a:rPr lang="en-US" sz="2000" dirty="0" err="1">
                <a:solidFill>
                  <a:srgbClr val="000000"/>
                </a:solidFill>
              </a:rPr>
              <a:t>модель</a:t>
            </a:r>
            <a:r>
              <a:rPr lang="en-US" sz="2000" dirty="0">
                <a:solidFill>
                  <a:srgbClr val="000000"/>
                </a:solidFill>
              </a:rPr>
              <a:t> </a:t>
            </a:r>
            <a:r>
              <a:rPr lang="ru-RU" sz="2000" dirty="0">
                <a:solidFill>
                  <a:srgbClr val="000000"/>
                </a:solidFill>
              </a:rPr>
              <a:t>предметной области</a:t>
            </a:r>
          </a:p>
          <a:p>
            <a:pPr eaLnBrk="1" hangingPunct="1">
              <a:spcBef>
                <a:spcPts val="800"/>
              </a:spcBef>
              <a:buFont typeface="Arial" charset="0"/>
              <a:buChar char="•"/>
            </a:pPr>
            <a:r>
              <a:rPr lang="ru-RU" sz="2000" dirty="0" smtClean="0">
                <a:solidFill>
                  <a:srgbClr val="000000"/>
                </a:solidFill>
              </a:rPr>
              <a:t>Архитектура системы мониторинга </a:t>
            </a:r>
            <a:r>
              <a:rPr lang="en-US" sz="2000" dirty="0" smtClean="0">
                <a:solidFill>
                  <a:srgbClr val="000000"/>
                </a:solidFill>
              </a:rPr>
              <a:t>FLAME</a:t>
            </a:r>
            <a:endParaRPr lang="ru-RU" sz="2000" dirty="0" smtClean="0">
              <a:solidFill>
                <a:srgbClr val="000000"/>
              </a:solidFill>
            </a:endParaRPr>
          </a:p>
          <a:p>
            <a:pPr marL="1257300" lvl="2" indent="-342900" eaLnBrk="1" hangingPunct="1">
              <a:spcBef>
                <a:spcPts val="800"/>
              </a:spcBef>
              <a:buFont typeface="Courier New" panose="02070309020205020404" pitchFamily="49" charset="0"/>
              <a:buChar char="o"/>
            </a:pPr>
            <a:r>
              <a:rPr lang="ru-RU" sz="2000" dirty="0">
                <a:solidFill>
                  <a:srgbClr val="000000"/>
                </a:solidFill>
              </a:rPr>
              <a:t>п</a:t>
            </a:r>
            <a:r>
              <a:rPr lang="ru-RU" sz="2000" dirty="0" smtClean="0">
                <a:solidFill>
                  <a:srgbClr val="000000"/>
                </a:solidFill>
              </a:rPr>
              <a:t>одсистема </a:t>
            </a:r>
            <a:r>
              <a:rPr lang="ru-RU" sz="2000" dirty="0" err="1" smtClean="0">
                <a:solidFill>
                  <a:srgbClr val="000000"/>
                </a:solidFill>
              </a:rPr>
              <a:t>автоконфигурации</a:t>
            </a:r>
            <a:endParaRPr lang="ru-RU" sz="2000" dirty="0" smtClean="0">
              <a:solidFill>
                <a:srgbClr val="000000"/>
              </a:solidFill>
            </a:endParaRPr>
          </a:p>
          <a:p>
            <a:pPr marL="1257300" lvl="2" indent="-342900" eaLnBrk="1" hangingPunct="1">
              <a:spcBef>
                <a:spcPts val="800"/>
              </a:spcBef>
              <a:buFont typeface="Courier New" panose="02070309020205020404" pitchFamily="49" charset="0"/>
              <a:buChar char="o"/>
            </a:pPr>
            <a:r>
              <a:rPr lang="ru-RU" sz="2000" dirty="0">
                <a:solidFill>
                  <a:srgbClr val="000000"/>
                </a:solidFill>
              </a:rPr>
              <a:t>я</a:t>
            </a:r>
            <a:r>
              <a:rPr lang="ru-RU" sz="2000" dirty="0" smtClean="0">
                <a:solidFill>
                  <a:srgbClr val="000000"/>
                </a:solidFill>
              </a:rPr>
              <a:t>дро</a:t>
            </a:r>
          </a:p>
          <a:p>
            <a:pPr marL="1257300" lvl="2" indent="-342900" eaLnBrk="1" hangingPunct="1">
              <a:spcBef>
                <a:spcPts val="800"/>
              </a:spcBef>
              <a:buFont typeface="Courier New" panose="02070309020205020404" pitchFamily="49" charset="0"/>
              <a:buChar char="o"/>
            </a:pPr>
            <a:r>
              <a:rPr lang="ru-RU" sz="2000" dirty="0" smtClean="0">
                <a:solidFill>
                  <a:srgbClr val="000000"/>
                </a:solidFill>
              </a:rPr>
              <a:t>коррелятор</a:t>
            </a:r>
          </a:p>
          <a:p>
            <a:pPr marL="1257300" lvl="2" indent="-342900" eaLnBrk="1" hangingPunct="1">
              <a:spcBef>
                <a:spcPts val="800"/>
              </a:spcBef>
              <a:buFont typeface="Courier New" panose="02070309020205020404" pitchFamily="49" charset="0"/>
              <a:buChar char="o"/>
            </a:pPr>
            <a:r>
              <a:rPr lang="ru-RU" sz="2000" dirty="0">
                <a:solidFill>
                  <a:srgbClr val="000000"/>
                </a:solidFill>
              </a:rPr>
              <a:t>м</a:t>
            </a:r>
            <a:r>
              <a:rPr lang="ru-RU" sz="2000" dirty="0" smtClean="0">
                <a:solidFill>
                  <a:srgbClr val="000000"/>
                </a:solidFill>
              </a:rPr>
              <a:t>одуль оповещения</a:t>
            </a:r>
          </a:p>
          <a:p>
            <a:pPr lvl="2" eaLnBrk="1" hangingPunct="1">
              <a:spcBef>
                <a:spcPts val="800"/>
              </a:spcBef>
              <a:buFont typeface="Arial" charset="0"/>
              <a:buChar char="•"/>
            </a:pPr>
            <a:endParaRPr lang="ru-RU" sz="2000" dirty="0" smtClean="0">
              <a:solidFill>
                <a:srgbClr val="000000"/>
              </a:solidFill>
            </a:endParaRPr>
          </a:p>
          <a:p>
            <a:pPr lvl="2" eaLnBrk="1" hangingPunct="1">
              <a:spcBef>
                <a:spcPts val="800"/>
              </a:spcBef>
              <a:buFont typeface="Arial" charset="0"/>
              <a:buChar char="•"/>
            </a:pPr>
            <a:endParaRPr lang="en-US" sz="2800" dirty="0">
              <a:solidFill>
                <a:srgbClr val="000000"/>
              </a:solidFill>
            </a:endParaRPr>
          </a:p>
          <a:p>
            <a:pPr marL="0" indent="0" eaLnBrk="1" hangingPunct="1">
              <a:spcBef>
                <a:spcPts val="800"/>
              </a:spcBef>
            </a:pPr>
            <a:endParaRPr lang="en-US" sz="2800" dirty="0">
              <a:solidFill>
                <a:srgbClr val="000000"/>
              </a:solidFill>
            </a:endParaRPr>
          </a:p>
          <a:p>
            <a:pPr eaLnBrk="1" hangingPunct="1">
              <a:spcBef>
                <a:spcPts val="800"/>
              </a:spcBef>
              <a:buFont typeface="Arial" charset="0"/>
              <a:buChar char="•"/>
            </a:pPr>
            <a:endParaRPr lang="en-US" sz="3200" dirty="0">
              <a:solidFill>
                <a:srgbClr val="000000"/>
              </a:solidFill>
            </a:endParaRPr>
          </a:p>
          <a:p>
            <a:pPr eaLnBrk="1" hangingPunct="1">
              <a:spcBef>
                <a:spcPts val="800"/>
              </a:spcBef>
              <a:buFont typeface="Arial" charset="0"/>
              <a:buChar char="•"/>
            </a:pPr>
            <a:endParaRPr lang="ru-RU" sz="32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1268" name="Text Box 3"/>
          <p:cNvSpPr txBox="1">
            <a:spLocks noChangeArrowheads="1"/>
          </p:cNvSpPr>
          <p:nvPr/>
        </p:nvSpPr>
        <p:spPr bwMode="auto">
          <a:xfrm>
            <a:off x="611560" y="329934"/>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smtClean="0">
                <a:solidFill>
                  <a:srgbClr val="000080"/>
                </a:solidFill>
              </a:rPr>
              <a:t>К</a:t>
            </a:r>
            <a:r>
              <a:rPr lang="en-US" sz="3200" dirty="0" err="1" smtClean="0">
                <a:solidFill>
                  <a:srgbClr val="000080"/>
                </a:solidFill>
              </a:rPr>
              <a:t>онфигураци</a:t>
            </a:r>
            <a:r>
              <a:rPr lang="ru-RU" sz="3200" dirty="0" smtClean="0">
                <a:solidFill>
                  <a:srgbClr val="000080"/>
                </a:solidFill>
              </a:rPr>
              <a:t>я</a:t>
            </a:r>
            <a:r>
              <a:rPr lang="en-US" sz="3200" dirty="0" smtClean="0">
                <a:solidFill>
                  <a:srgbClr val="000080"/>
                </a:solidFill>
              </a:rPr>
              <a:t> </a:t>
            </a:r>
            <a:r>
              <a:rPr lang="en-US" sz="3200" dirty="0" err="1">
                <a:solidFill>
                  <a:srgbClr val="000080"/>
                </a:solidFill>
              </a:rPr>
              <a:t>ядра</a:t>
            </a:r>
            <a:endParaRPr lang="en-US" sz="3200" dirty="0">
              <a:solidFill>
                <a:srgbClr val="000080"/>
              </a:solidFill>
            </a:endParaRPr>
          </a:p>
        </p:txBody>
      </p:sp>
      <p:sp>
        <p:nvSpPr>
          <p:cNvPr id="11270" name="Text Box 5"/>
          <p:cNvSpPr txBox="1">
            <a:spLocks noChangeArrowheads="1"/>
          </p:cNvSpPr>
          <p:nvPr/>
        </p:nvSpPr>
        <p:spPr bwMode="auto">
          <a:xfrm>
            <a:off x="247650" y="3789040"/>
            <a:ext cx="8629650" cy="280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000" dirty="0" smtClean="0">
                <a:solidFill>
                  <a:srgbClr val="000000"/>
                </a:solidFill>
              </a:rPr>
              <a:t>    </a:t>
            </a:r>
            <a:r>
              <a:rPr lang="ru-RU" sz="2000" dirty="0" smtClean="0">
                <a:solidFill>
                  <a:srgbClr val="000000"/>
                </a:solidFill>
              </a:rPr>
              <a:t>В таблице </a:t>
            </a:r>
            <a:r>
              <a:rPr lang="en-US" sz="2000" b="1" dirty="0" err="1" smtClean="0">
                <a:solidFill>
                  <a:srgbClr val="000000"/>
                </a:solidFill>
              </a:rPr>
              <a:t>req</a:t>
            </a:r>
            <a:r>
              <a:rPr lang="ru-RU" sz="2000" dirty="0" smtClean="0">
                <a:solidFill>
                  <a:srgbClr val="000000"/>
                </a:solidFill>
              </a:rPr>
              <a:t> хранится информация о запросах, </a:t>
            </a:r>
            <a:r>
              <a:rPr lang="en-US" sz="2000" dirty="0" err="1" smtClean="0">
                <a:solidFill>
                  <a:srgbClr val="000000"/>
                </a:solidFill>
              </a:rPr>
              <a:t>которые</a:t>
            </a:r>
            <a:r>
              <a:rPr lang="en-US" sz="2000" dirty="0" smtClean="0">
                <a:solidFill>
                  <a:srgbClr val="000000"/>
                </a:solidFill>
              </a:rPr>
              <a:t> </a:t>
            </a:r>
            <a:r>
              <a:rPr lang="en-US" sz="2000" dirty="0" err="1">
                <a:solidFill>
                  <a:srgbClr val="000000"/>
                </a:solidFill>
              </a:rPr>
              <a:t>необходимо</a:t>
            </a:r>
            <a:r>
              <a:rPr lang="en-US" sz="2000" dirty="0">
                <a:solidFill>
                  <a:srgbClr val="000000"/>
                </a:solidFill>
              </a:rPr>
              <a:t> </a:t>
            </a:r>
            <a:r>
              <a:rPr lang="en-US" sz="2000" dirty="0" err="1">
                <a:solidFill>
                  <a:srgbClr val="000000"/>
                </a:solidFill>
              </a:rPr>
              <a:t>вычислить</a:t>
            </a:r>
            <a:r>
              <a:rPr lang="en-US" sz="2000" dirty="0">
                <a:solidFill>
                  <a:srgbClr val="000000"/>
                </a:solidFill>
              </a:rPr>
              <a:t> </a:t>
            </a:r>
            <a:r>
              <a:rPr lang="en-US" sz="2000" dirty="0" err="1">
                <a:solidFill>
                  <a:srgbClr val="000000"/>
                </a:solidFill>
              </a:rPr>
              <a:t>ядру</a:t>
            </a:r>
            <a:r>
              <a:rPr lang="en-US" sz="2000" dirty="0">
                <a:solidFill>
                  <a:srgbClr val="000000"/>
                </a:solidFill>
              </a:rPr>
              <a:t> </a:t>
            </a:r>
            <a:r>
              <a:rPr lang="en-US" sz="2000" dirty="0" err="1">
                <a:solidFill>
                  <a:srgbClr val="000000"/>
                </a:solidFill>
              </a:rPr>
              <a:t>для</a:t>
            </a:r>
            <a:r>
              <a:rPr lang="en-US" sz="2000" dirty="0">
                <a:solidFill>
                  <a:srgbClr val="000000"/>
                </a:solidFill>
              </a:rPr>
              <a:t> </a:t>
            </a:r>
            <a:r>
              <a:rPr lang="en-US" sz="2000" dirty="0" err="1">
                <a:solidFill>
                  <a:srgbClr val="000000"/>
                </a:solidFill>
              </a:rPr>
              <a:t>получения</a:t>
            </a:r>
            <a:r>
              <a:rPr lang="en-US" sz="2000" dirty="0">
                <a:solidFill>
                  <a:srgbClr val="000000"/>
                </a:solidFill>
              </a:rPr>
              <a:t> </a:t>
            </a:r>
            <a:r>
              <a:rPr lang="en-US" sz="2000" dirty="0" err="1">
                <a:solidFill>
                  <a:srgbClr val="000000"/>
                </a:solidFill>
              </a:rPr>
              <a:t>значений</a:t>
            </a:r>
            <a:r>
              <a:rPr lang="en-US" sz="2000" dirty="0">
                <a:solidFill>
                  <a:srgbClr val="000000"/>
                </a:solidFill>
              </a:rPr>
              <a:t> </a:t>
            </a:r>
            <a:r>
              <a:rPr lang="en-US" sz="2000" dirty="0" err="1">
                <a:solidFill>
                  <a:srgbClr val="000000"/>
                </a:solidFill>
              </a:rPr>
              <a:t>параметров</a:t>
            </a:r>
            <a:r>
              <a:rPr lang="en-US" sz="2000" dirty="0">
                <a:solidFill>
                  <a:srgbClr val="000000"/>
                </a:solidFill>
              </a:rPr>
              <a:t> </a:t>
            </a:r>
            <a:r>
              <a:rPr lang="en-US" sz="2000" dirty="0" err="1">
                <a:solidFill>
                  <a:srgbClr val="000000"/>
                </a:solidFill>
              </a:rPr>
              <a:t>от</a:t>
            </a:r>
            <a:r>
              <a:rPr lang="en-US" sz="2000" dirty="0">
                <a:solidFill>
                  <a:srgbClr val="000000"/>
                </a:solidFill>
              </a:rPr>
              <a:t> </a:t>
            </a:r>
            <a:r>
              <a:rPr lang="en-US" sz="2000" dirty="0" err="1">
                <a:solidFill>
                  <a:srgbClr val="000000"/>
                </a:solidFill>
              </a:rPr>
              <a:t>подконтрольных</a:t>
            </a:r>
            <a:r>
              <a:rPr lang="en-US" sz="2000" dirty="0">
                <a:solidFill>
                  <a:srgbClr val="000000"/>
                </a:solidFill>
              </a:rPr>
              <a:t> </a:t>
            </a:r>
            <a:r>
              <a:rPr lang="en-US" sz="2000" dirty="0" err="1">
                <a:solidFill>
                  <a:srgbClr val="000000"/>
                </a:solidFill>
              </a:rPr>
              <a:t>устройств</a:t>
            </a:r>
            <a:r>
              <a:rPr lang="en-US" sz="2000" dirty="0" smtClean="0">
                <a:solidFill>
                  <a:srgbClr val="000000"/>
                </a:solidFill>
              </a:rPr>
              <a:t>.</a:t>
            </a:r>
            <a:r>
              <a:rPr lang="ru-RU" sz="2000" dirty="0" smtClean="0">
                <a:solidFill>
                  <a:srgbClr val="000000"/>
                </a:solidFill>
              </a:rPr>
              <a:t> </a:t>
            </a:r>
            <a:r>
              <a:rPr lang="en-US" sz="2000" dirty="0" err="1">
                <a:solidFill>
                  <a:srgbClr val="000000"/>
                </a:solidFill>
              </a:rPr>
              <a:t>Запрос</a:t>
            </a:r>
            <a:r>
              <a:rPr lang="en-US" sz="2000" dirty="0">
                <a:solidFill>
                  <a:srgbClr val="000000"/>
                </a:solidFill>
              </a:rPr>
              <a:t> </a:t>
            </a:r>
            <a:r>
              <a:rPr lang="en-US" sz="2000" dirty="0" err="1">
                <a:solidFill>
                  <a:srgbClr val="000000"/>
                </a:solidFill>
              </a:rPr>
              <a:t>содержит</a:t>
            </a:r>
            <a:r>
              <a:rPr lang="en-US" sz="2000" dirty="0">
                <a:solidFill>
                  <a:srgbClr val="000000"/>
                </a:solidFill>
              </a:rPr>
              <a:t> </a:t>
            </a:r>
            <a:r>
              <a:rPr lang="en-US" sz="2000" dirty="0" err="1">
                <a:solidFill>
                  <a:srgbClr val="000000"/>
                </a:solidFill>
              </a:rPr>
              <a:t>уникальный</a:t>
            </a:r>
            <a:r>
              <a:rPr lang="en-US" sz="2000" dirty="0">
                <a:solidFill>
                  <a:srgbClr val="000000"/>
                </a:solidFill>
              </a:rPr>
              <a:t> </a:t>
            </a:r>
            <a:r>
              <a:rPr lang="en-US" sz="2000" dirty="0" err="1">
                <a:solidFill>
                  <a:srgbClr val="000000"/>
                </a:solidFill>
              </a:rPr>
              <a:t>идентификатор</a:t>
            </a:r>
            <a:r>
              <a:rPr lang="en-US" sz="2000" dirty="0">
                <a:solidFill>
                  <a:srgbClr val="000000"/>
                </a:solidFill>
              </a:rPr>
              <a:t> </a:t>
            </a:r>
            <a:r>
              <a:rPr lang="en-US" sz="2000" b="1" dirty="0">
                <a:solidFill>
                  <a:srgbClr val="000000"/>
                </a:solidFill>
              </a:rPr>
              <a:t>id</a:t>
            </a:r>
            <a:r>
              <a:rPr lang="en-US" sz="2000" dirty="0">
                <a:solidFill>
                  <a:srgbClr val="000000"/>
                </a:solidFill>
              </a:rPr>
              <a:t>, </a:t>
            </a:r>
            <a:r>
              <a:rPr lang="en-US" sz="2000" dirty="0" err="1">
                <a:solidFill>
                  <a:srgbClr val="000000"/>
                </a:solidFill>
              </a:rPr>
              <a:t>идентификатор</a:t>
            </a:r>
            <a:r>
              <a:rPr lang="en-US" sz="2000" dirty="0">
                <a:solidFill>
                  <a:srgbClr val="000000"/>
                </a:solidFill>
              </a:rPr>
              <a:t> </a:t>
            </a:r>
            <a:r>
              <a:rPr lang="en-US" sz="2000" dirty="0" err="1">
                <a:solidFill>
                  <a:srgbClr val="000000"/>
                </a:solidFill>
              </a:rPr>
              <a:t>объекта</a:t>
            </a:r>
            <a:r>
              <a:rPr lang="en-US" sz="2000" dirty="0">
                <a:solidFill>
                  <a:srgbClr val="000000"/>
                </a:solidFill>
              </a:rPr>
              <a:t> в </a:t>
            </a:r>
            <a:r>
              <a:rPr lang="en-US" sz="2000" dirty="0" err="1">
                <a:solidFill>
                  <a:srgbClr val="000000"/>
                </a:solidFill>
              </a:rPr>
              <a:t>полном</a:t>
            </a:r>
            <a:r>
              <a:rPr lang="en-US" sz="2000" dirty="0">
                <a:solidFill>
                  <a:srgbClr val="000000"/>
                </a:solidFill>
              </a:rPr>
              <a:t> </a:t>
            </a:r>
            <a:r>
              <a:rPr lang="en-US" sz="2000" dirty="0" err="1">
                <a:solidFill>
                  <a:srgbClr val="000000"/>
                </a:solidFill>
              </a:rPr>
              <a:t>перечне</a:t>
            </a:r>
            <a:r>
              <a:rPr lang="en-US" sz="2000" dirty="0">
                <a:solidFill>
                  <a:srgbClr val="000000"/>
                </a:solidFill>
              </a:rPr>
              <a:t> </a:t>
            </a:r>
            <a:r>
              <a:rPr lang="en-US" sz="2000" dirty="0" err="1">
                <a:solidFill>
                  <a:srgbClr val="000000"/>
                </a:solidFill>
              </a:rPr>
              <a:t>объектов</a:t>
            </a:r>
            <a:r>
              <a:rPr lang="en-US" sz="2000" dirty="0">
                <a:solidFill>
                  <a:srgbClr val="000000"/>
                </a:solidFill>
              </a:rPr>
              <a:t> </a:t>
            </a:r>
            <a:r>
              <a:rPr lang="en-US" sz="2000" dirty="0" err="1">
                <a:solidFill>
                  <a:srgbClr val="000000"/>
                </a:solidFill>
              </a:rPr>
              <a:t>известных</a:t>
            </a:r>
            <a:r>
              <a:rPr lang="en-US" sz="2000" dirty="0">
                <a:solidFill>
                  <a:srgbClr val="000000"/>
                </a:solidFill>
              </a:rPr>
              <a:t> </a:t>
            </a:r>
            <a:r>
              <a:rPr lang="en-US" sz="2000" dirty="0" err="1">
                <a:solidFill>
                  <a:srgbClr val="000000"/>
                </a:solidFill>
              </a:rPr>
              <a:t>системе</a:t>
            </a:r>
            <a:r>
              <a:rPr lang="en-US" sz="2000" dirty="0">
                <a:solidFill>
                  <a:srgbClr val="000000"/>
                </a:solidFill>
              </a:rPr>
              <a:t> </a:t>
            </a:r>
            <a:r>
              <a:rPr lang="en-US" sz="2000" b="1" dirty="0" err="1">
                <a:solidFill>
                  <a:srgbClr val="000000"/>
                </a:solidFill>
              </a:rPr>
              <a:t>node_id</a:t>
            </a:r>
            <a:r>
              <a:rPr lang="en-US" sz="2000" dirty="0">
                <a:solidFill>
                  <a:srgbClr val="000000"/>
                </a:solidFill>
              </a:rPr>
              <a:t>, </a:t>
            </a:r>
            <a:r>
              <a:rPr lang="en-US" sz="2000" dirty="0" err="1">
                <a:solidFill>
                  <a:srgbClr val="000000"/>
                </a:solidFill>
              </a:rPr>
              <a:t>имя</a:t>
            </a:r>
            <a:r>
              <a:rPr lang="en-US" sz="2000" dirty="0">
                <a:solidFill>
                  <a:srgbClr val="000000"/>
                </a:solidFill>
              </a:rPr>
              <a:t> </a:t>
            </a:r>
            <a:r>
              <a:rPr lang="en-US" sz="2000" dirty="0" err="1">
                <a:solidFill>
                  <a:srgbClr val="000000"/>
                </a:solidFill>
              </a:rPr>
              <a:t>запрашиваемого</a:t>
            </a:r>
            <a:r>
              <a:rPr lang="en-US" sz="2000" dirty="0">
                <a:solidFill>
                  <a:srgbClr val="000000"/>
                </a:solidFill>
              </a:rPr>
              <a:t> </a:t>
            </a:r>
            <a:r>
              <a:rPr lang="en-US" sz="2000" dirty="0" err="1">
                <a:solidFill>
                  <a:srgbClr val="000000"/>
                </a:solidFill>
              </a:rPr>
              <a:t>ресурса</a:t>
            </a:r>
            <a:r>
              <a:rPr lang="en-US" sz="2000" dirty="0">
                <a:solidFill>
                  <a:srgbClr val="000000"/>
                </a:solidFill>
              </a:rPr>
              <a:t> </a:t>
            </a:r>
            <a:r>
              <a:rPr lang="en-US" sz="2000" b="1" dirty="0">
                <a:solidFill>
                  <a:srgbClr val="000000"/>
                </a:solidFill>
              </a:rPr>
              <a:t>name</a:t>
            </a:r>
            <a:r>
              <a:rPr lang="en-US" sz="2000" dirty="0">
                <a:solidFill>
                  <a:srgbClr val="000000"/>
                </a:solidFill>
              </a:rPr>
              <a:t>. </a:t>
            </a:r>
            <a:r>
              <a:rPr lang="en-US" sz="2000" dirty="0" err="1">
                <a:solidFill>
                  <a:srgbClr val="000000"/>
                </a:solidFill>
              </a:rPr>
              <a:t>Значение</a:t>
            </a:r>
            <a:r>
              <a:rPr lang="en-US" sz="2000" dirty="0">
                <a:solidFill>
                  <a:srgbClr val="000000"/>
                </a:solidFill>
              </a:rPr>
              <a:t> timeout </a:t>
            </a:r>
            <a:r>
              <a:rPr lang="en-US" sz="2000" dirty="0" err="1">
                <a:solidFill>
                  <a:srgbClr val="000000"/>
                </a:solidFill>
              </a:rPr>
              <a:t>указывает</a:t>
            </a:r>
            <a:r>
              <a:rPr lang="en-US" sz="2000" dirty="0">
                <a:solidFill>
                  <a:srgbClr val="000000"/>
                </a:solidFill>
              </a:rPr>
              <a:t> </a:t>
            </a:r>
            <a:r>
              <a:rPr lang="en-US" sz="2000" dirty="0" err="1">
                <a:solidFill>
                  <a:srgbClr val="000000"/>
                </a:solidFill>
              </a:rPr>
              <a:t>время</a:t>
            </a:r>
            <a:r>
              <a:rPr lang="en-US" sz="2000" dirty="0">
                <a:solidFill>
                  <a:srgbClr val="000000"/>
                </a:solidFill>
              </a:rPr>
              <a:t>, в </a:t>
            </a:r>
            <a:r>
              <a:rPr lang="en-US" sz="2000" dirty="0" err="1">
                <a:solidFill>
                  <a:srgbClr val="000000"/>
                </a:solidFill>
              </a:rPr>
              <a:t>течении</a:t>
            </a:r>
            <a:r>
              <a:rPr lang="en-US" sz="2000" dirty="0">
                <a:solidFill>
                  <a:srgbClr val="000000"/>
                </a:solidFill>
              </a:rPr>
              <a:t> </a:t>
            </a:r>
            <a:r>
              <a:rPr lang="en-US" sz="2000" dirty="0" err="1">
                <a:solidFill>
                  <a:srgbClr val="000000"/>
                </a:solidFill>
              </a:rPr>
              <a:t>которого</a:t>
            </a:r>
            <a:r>
              <a:rPr lang="en-US" sz="2000" dirty="0">
                <a:solidFill>
                  <a:srgbClr val="000000"/>
                </a:solidFill>
              </a:rPr>
              <a:t> </a:t>
            </a:r>
            <a:r>
              <a:rPr lang="en-US" sz="2000" dirty="0" err="1">
                <a:solidFill>
                  <a:srgbClr val="000000"/>
                </a:solidFill>
              </a:rPr>
              <a:t>действительна</a:t>
            </a:r>
            <a:r>
              <a:rPr lang="en-US" sz="2000" dirty="0">
                <a:solidFill>
                  <a:srgbClr val="000000"/>
                </a:solidFill>
              </a:rPr>
              <a:t> </a:t>
            </a:r>
            <a:r>
              <a:rPr lang="en-US" sz="2000" dirty="0" err="1">
                <a:solidFill>
                  <a:srgbClr val="000000"/>
                </a:solidFill>
              </a:rPr>
              <a:t>полученная</a:t>
            </a:r>
            <a:r>
              <a:rPr lang="en-US" sz="2000" dirty="0">
                <a:solidFill>
                  <a:srgbClr val="000000"/>
                </a:solidFill>
              </a:rPr>
              <a:t> </a:t>
            </a:r>
            <a:r>
              <a:rPr lang="en-US" sz="2000" dirty="0" err="1">
                <a:solidFill>
                  <a:srgbClr val="000000"/>
                </a:solidFill>
              </a:rPr>
              <a:t>информация</a:t>
            </a:r>
            <a:r>
              <a:rPr lang="en-US" sz="2000" dirty="0">
                <a:solidFill>
                  <a:srgbClr val="000000"/>
                </a:solidFill>
              </a:rPr>
              <a:t>.</a:t>
            </a:r>
          </a:p>
          <a:p>
            <a:pPr eaLnBrk="1" hangingPunct="1"/>
            <a:endParaRPr lang="en-US" sz="2000" dirty="0" smtClean="0">
              <a:solidFill>
                <a:srgbClr val="000000"/>
              </a:solidFill>
            </a:endParaRPr>
          </a:p>
          <a:p>
            <a:pPr eaLnBrk="1" hangingPunct="1"/>
            <a:endParaRPr lang="en-US" sz="2000" dirty="0">
              <a:solidFill>
                <a:srgbClr val="000000"/>
              </a:solidFill>
            </a:endParaRPr>
          </a:p>
          <a:p>
            <a:pPr eaLnBrk="1" hangingPunct="1"/>
            <a:endParaRPr lang="en-US" sz="2000" dirty="0">
              <a:solidFill>
                <a:srgbClr val="000000"/>
              </a:solidFill>
            </a:endParaRPr>
          </a:p>
        </p:txBody>
      </p:sp>
      <p:pic>
        <p:nvPicPr>
          <p:cNvPr id="1026" name="Picture 2" descr="F:\Documents and Settings\Администратор\Мои документы\Загрузки\re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76338"/>
            <a:ext cx="8572500" cy="2612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2292"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a:solidFill>
                  <a:srgbClr val="000080"/>
                </a:solidFill>
              </a:rPr>
              <a:t>К</a:t>
            </a:r>
            <a:r>
              <a:rPr lang="en-US" sz="3200" dirty="0" err="1" smtClean="0">
                <a:solidFill>
                  <a:srgbClr val="000080"/>
                </a:solidFill>
              </a:rPr>
              <a:t>онфигураци</a:t>
            </a:r>
            <a:r>
              <a:rPr lang="ru-RU" sz="3200" dirty="0" smtClean="0">
                <a:solidFill>
                  <a:srgbClr val="000080"/>
                </a:solidFill>
              </a:rPr>
              <a:t>я</a:t>
            </a:r>
            <a:r>
              <a:rPr lang="en-US" sz="3200" dirty="0" smtClean="0">
                <a:solidFill>
                  <a:srgbClr val="000080"/>
                </a:solidFill>
              </a:rPr>
              <a:t> </a:t>
            </a:r>
            <a:r>
              <a:rPr lang="en-US" sz="3200" dirty="0" err="1">
                <a:solidFill>
                  <a:srgbClr val="000080"/>
                </a:solidFill>
              </a:rPr>
              <a:t>ядра</a:t>
            </a:r>
            <a:endParaRPr lang="en-US" sz="3200" dirty="0">
              <a:solidFill>
                <a:srgbClr val="000080"/>
              </a:solidFill>
            </a:endParaRPr>
          </a:p>
        </p:txBody>
      </p:sp>
      <p:sp>
        <p:nvSpPr>
          <p:cNvPr id="12294" name="Text Box 5"/>
          <p:cNvSpPr txBox="1">
            <a:spLocks noChangeArrowheads="1"/>
          </p:cNvSpPr>
          <p:nvPr/>
        </p:nvSpPr>
        <p:spPr bwMode="auto">
          <a:xfrm>
            <a:off x="508000" y="4653136"/>
            <a:ext cx="8378825" cy="1904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000" dirty="0">
                <a:solidFill>
                  <a:srgbClr val="000000"/>
                </a:solidFill>
              </a:rPr>
              <a:t>В </a:t>
            </a:r>
            <a:r>
              <a:rPr lang="ru-RU" sz="2000" dirty="0" smtClean="0">
                <a:solidFill>
                  <a:srgbClr val="000000"/>
                </a:solidFill>
              </a:rPr>
              <a:t>таблице </a:t>
            </a:r>
            <a:r>
              <a:rPr lang="en-US" sz="2000" b="1" dirty="0" err="1" smtClean="0">
                <a:solidFill>
                  <a:srgbClr val="000000"/>
                </a:solidFill>
              </a:rPr>
              <a:t>rfunc</a:t>
            </a:r>
            <a:r>
              <a:rPr lang="en-US" sz="2000" dirty="0" smtClean="0">
                <a:solidFill>
                  <a:srgbClr val="000000"/>
                </a:solidFill>
              </a:rPr>
              <a:t> </a:t>
            </a:r>
            <a:r>
              <a:rPr lang="en-US" sz="2000" dirty="0" err="1" smtClean="0">
                <a:solidFill>
                  <a:srgbClr val="000000"/>
                </a:solidFill>
              </a:rPr>
              <a:t>содержится</a:t>
            </a:r>
            <a:r>
              <a:rPr lang="en-US" sz="2000" dirty="0" smtClean="0">
                <a:solidFill>
                  <a:srgbClr val="000000"/>
                </a:solidFill>
              </a:rPr>
              <a:t> </a:t>
            </a:r>
            <a:r>
              <a:rPr lang="en-US" sz="2000" dirty="0" err="1">
                <a:solidFill>
                  <a:srgbClr val="000000"/>
                </a:solidFill>
              </a:rPr>
              <a:t>список</a:t>
            </a:r>
            <a:r>
              <a:rPr lang="en-US" sz="2000" dirty="0">
                <a:solidFill>
                  <a:srgbClr val="000000"/>
                </a:solidFill>
              </a:rPr>
              <a:t> </a:t>
            </a:r>
            <a:r>
              <a:rPr lang="en-US" sz="2000" dirty="0" err="1">
                <a:solidFill>
                  <a:srgbClr val="000000"/>
                </a:solidFill>
              </a:rPr>
              <a:t>функций</a:t>
            </a:r>
            <a:r>
              <a:rPr lang="en-US" sz="2000" dirty="0">
                <a:solidFill>
                  <a:srgbClr val="000000"/>
                </a:solidFill>
              </a:rPr>
              <a:t>, </a:t>
            </a:r>
            <a:r>
              <a:rPr lang="en-US" sz="2000" dirty="0" err="1">
                <a:solidFill>
                  <a:srgbClr val="000000"/>
                </a:solidFill>
              </a:rPr>
              <a:t>используемых</a:t>
            </a:r>
            <a:r>
              <a:rPr lang="en-US" sz="2000" dirty="0">
                <a:solidFill>
                  <a:srgbClr val="000000"/>
                </a:solidFill>
              </a:rPr>
              <a:t> </a:t>
            </a:r>
            <a:r>
              <a:rPr lang="en-US" sz="2000" dirty="0" err="1">
                <a:solidFill>
                  <a:srgbClr val="000000"/>
                </a:solidFill>
              </a:rPr>
              <a:t>для</a:t>
            </a:r>
            <a:r>
              <a:rPr lang="en-US" sz="2000" dirty="0">
                <a:solidFill>
                  <a:srgbClr val="000000"/>
                </a:solidFill>
              </a:rPr>
              <a:t> </a:t>
            </a:r>
            <a:r>
              <a:rPr lang="en-US" sz="2000" dirty="0" err="1">
                <a:solidFill>
                  <a:srgbClr val="000000"/>
                </a:solidFill>
              </a:rPr>
              <a:t>опроса</a:t>
            </a:r>
            <a:r>
              <a:rPr lang="en-US" sz="2000" dirty="0">
                <a:solidFill>
                  <a:srgbClr val="000000"/>
                </a:solidFill>
              </a:rPr>
              <a:t> </a:t>
            </a:r>
            <a:r>
              <a:rPr lang="en-US" sz="2000" dirty="0" err="1">
                <a:solidFill>
                  <a:srgbClr val="000000"/>
                </a:solidFill>
              </a:rPr>
              <a:t>подконтрольной</a:t>
            </a:r>
            <a:r>
              <a:rPr lang="en-US" sz="2000" dirty="0">
                <a:solidFill>
                  <a:srgbClr val="000000"/>
                </a:solidFill>
              </a:rPr>
              <a:t> </a:t>
            </a:r>
            <a:r>
              <a:rPr lang="en-US" sz="2000" dirty="0" err="1">
                <a:solidFill>
                  <a:srgbClr val="000000"/>
                </a:solidFill>
              </a:rPr>
              <a:t>среды</a:t>
            </a:r>
            <a:r>
              <a:rPr lang="en-US" sz="2000" dirty="0">
                <a:solidFill>
                  <a:srgbClr val="000000"/>
                </a:solidFill>
              </a:rPr>
              <a:t>. </a:t>
            </a:r>
            <a:r>
              <a:rPr lang="en-US" sz="2000" dirty="0" err="1">
                <a:solidFill>
                  <a:srgbClr val="000000"/>
                </a:solidFill>
              </a:rPr>
              <a:t>Каждая</a:t>
            </a:r>
            <a:r>
              <a:rPr lang="en-US" sz="2000" dirty="0">
                <a:solidFill>
                  <a:srgbClr val="000000"/>
                </a:solidFill>
              </a:rPr>
              <a:t> </a:t>
            </a:r>
            <a:r>
              <a:rPr lang="en-US" sz="2000" dirty="0" err="1">
                <a:solidFill>
                  <a:srgbClr val="000000"/>
                </a:solidFill>
              </a:rPr>
              <a:t>функция</a:t>
            </a:r>
            <a:r>
              <a:rPr lang="en-US" sz="2000" dirty="0">
                <a:solidFill>
                  <a:srgbClr val="000000"/>
                </a:solidFill>
              </a:rPr>
              <a:t> </a:t>
            </a:r>
            <a:r>
              <a:rPr lang="en-US" sz="2000" dirty="0" err="1">
                <a:solidFill>
                  <a:srgbClr val="000000"/>
                </a:solidFill>
              </a:rPr>
              <a:t>имеет</a:t>
            </a:r>
            <a:r>
              <a:rPr lang="en-US" sz="2000" dirty="0">
                <a:solidFill>
                  <a:srgbClr val="000000"/>
                </a:solidFill>
              </a:rPr>
              <a:t> </a:t>
            </a:r>
            <a:r>
              <a:rPr lang="en-US" sz="2000" dirty="0" err="1">
                <a:solidFill>
                  <a:srgbClr val="000000"/>
                </a:solidFill>
              </a:rPr>
              <a:t>уникальный</a:t>
            </a:r>
            <a:r>
              <a:rPr lang="en-US" sz="2000" dirty="0">
                <a:solidFill>
                  <a:srgbClr val="000000"/>
                </a:solidFill>
              </a:rPr>
              <a:t> в </a:t>
            </a:r>
            <a:r>
              <a:rPr lang="en-US" sz="2000" dirty="0" err="1">
                <a:solidFill>
                  <a:srgbClr val="000000"/>
                </a:solidFill>
              </a:rPr>
              <a:t>рамках</a:t>
            </a:r>
            <a:r>
              <a:rPr lang="en-US" sz="2000" dirty="0">
                <a:solidFill>
                  <a:srgbClr val="000000"/>
                </a:solidFill>
              </a:rPr>
              <a:t> </a:t>
            </a:r>
            <a:r>
              <a:rPr lang="en-US" sz="2000" dirty="0" err="1">
                <a:solidFill>
                  <a:srgbClr val="000000"/>
                </a:solidFill>
              </a:rPr>
              <a:t>запроса</a:t>
            </a:r>
            <a:r>
              <a:rPr lang="en-US" sz="2000" dirty="0">
                <a:solidFill>
                  <a:srgbClr val="000000"/>
                </a:solidFill>
              </a:rPr>
              <a:t> </a:t>
            </a:r>
            <a:r>
              <a:rPr lang="en-US" sz="2000" dirty="0" err="1">
                <a:solidFill>
                  <a:srgbClr val="000000"/>
                </a:solidFill>
              </a:rPr>
              <a:t>номер</a:t>
            </a:r>
            <a:r>
              <a:rPr lang="en-US" sz="2000" dirty="0">
                <a:solidFill>
                  <a:srgbClr val="000000"/>
                </a:solidFill>
              </a:rPr>
              <a:t> </a:t>
            </a:r>
            <a:r>
              <a:rPr lang="en-US" sz="2000" b="1" dirty="0">
                <a:solidFill>
                  <a:srgbClr val="000000"/>
                </a:solidFill>
              </a:rPr>
              <a:t>id</a:t>
            </a:r>
            <a:r>
              <a:rPr lang="en-US" sz="2000" dirty="0">
                <a:solidFill>
                  <a:srgbClr val="000000"/>
                </a:solidFill>
              </a:rPr>
              <a:t>, </a:t>
            </a:r>
            <a:r>
              <a:rPr lang="en-US" sz="2000" dirty="0" err="1">
                <a:solidFill>
                  <a:srgbClr val="000000"/>
                </a:solidFill>
              </a:rPr>
              <a:t>имя</a:t>
            </a:r>
            <a:r>
              <a:rPr lang="en-US" sz="2000" dirty="0">
                <a:solidFill>
                  <a:srgbClr val="000000"/>
                </a:solidFill>
              </a:rPr>
              <a:t> </a:t>
            </a:r>
            <a:r>
              <a:rPr lang="en-US" sz="2000" b="1" dirty="0">
                <a:solidFill>
                  <a:srgbClr val="000000"/>
                </a:solidFill>
              </a:rPr>
              <a:t>name</a:t>
            </a:r>
            <a:r>
              <a:rPr lang="en-US" sz="2000" dirty="0">
                <a:solidFill>
                  <a:srgbClr val="000000"/>
                </a:solidFill>
              </a:rPr>
              <a:t> и </a:t>
            </a:r>
            <a:r>
              <a:rPr lang="en-US" sz="2000" dirty="0" err="1">
                <a:solidFill>
                  <a:srgbClr val="000000"/>
                </a:solidFill>
              </a:rPr>
              <a:t>набор</a:t>
            </a:r>
            <a:r>
              <a:rPr lang="en-US" sz="2000" dirty="0">
                <a:solidFill>
                  <a:srgbClr val="000000"/>
                </a:solidFill>
              </a:rPr>
              <a:t> </a:t>
            </a:r>
            <a:r>
              <a:rPr lang="en-US" sz="2000" dirty="0" err="1">
                <a:solidFill>
                  <a:srgbClr val="000000"/>
                </a:solidFill>
              </a:rPr>
              <a:t>аргументов</a:t>
            </a:r>
            <a:r>
              <a:rPr lang="en-US" sz="2000" dirty="0">
                <a:solidFill>
                  <a:srgbClr val="000000"/>
                </a:solidFill>
              </a:rPr>
              <a:t> </a:t>
            </a:r>
            <a:r>
              <a:rPr lang="en-US" sz="2000" b="1" dirty="0">
                <a:solidFill>
                  <a:srgbClr val="000000"/>
                </a:solidFill>
              </a:rPr>
              <a:t>arg</a:t>
            </a:r>
            <a:r>
              <a:rPr lang="en-US" sz="2000" dirty="0">
                <a:solidFill>
                  <a:srgbClr val="000000"/>
                </a:solidFill>
              </a:rPr>
              <a:t>.</a:t>
            </a:r>
          </a:p>
          <a:p>
            <a:pPr eaLnBrk="1" hangingPunct="1"/>
            <a:endParaRPr lang="en-US" dirty="0">
              <a:solidFill>
                <a:srgbClr val="000000"/>
              </a:solidFill>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12" y="1517815"/>
            <a:ext cx="9144000" cy="270018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3316"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a:solidFill>
                  <a:srgbClr val="000080"/>
                </a:solidFill>
              </a:rPr>
              <a:t>К</a:t>
            </a:r>
            <a:r>
              <a:rPr lang="en-US" sz="3200" dirty="0" err="1" smtClean="0">
                <a:solidFill>
                  <a:srgbClr val="000080"/>
                </a:solidFill>
              </a:rPr>
              <a:t>онфигураци</a:t>
            </a:r>
            <a:r>
              <a:rPr lang="ru-RU" sz="3200" dirty="0" smtClean="0">
                <a:solidFill>
                  <a:srgbClr val="000080"/>
                </a:solidFill>
              </a:rPr>
              <a:t>я</a:t>
            </a:r>
            <a:r>
              <a:rPr lang="en-US" sz="3200" dirty="0" smtClean="0">
                <a:solidFill>
                  <a:srgbClr val="000080"/>
                </a:solidFill>
              </a:rPr>
              <a:t> </a:t>
            </a:r>
            <a:r>
              <a:rPr lang="en-US" sz="3200" dirty="0" err="1">
                <a:solidFill>
                  <a:srgbClr val="000080"/>
                </a:solidFill>
              </a:rPr>
              <a:t>ядра</a:t>
            </a:r>
            <a:endParaRPr lang="en-US" sz="3200" dirty="0">
              <a:solidFill>
                <a:srgbClr val="000080"/>
              </a:solidFill>
            </a:endParaRPr>
          </a:p>
        </p:txBody>
      </p:sp>
      <p:sp>
        <p:nvSpPr>
          <p:cNvPr id="13318" name="Text Box 5"/>
          <p:cNvSpPr txBox="1">
            <a:spLocks noChangeArrowheads="1"/>
          </p:cNvSpPr>
          <p:nvPr/>
        </p:nvSpPr>
        <p:spPr bwMode="auto">
          <a:xfrm>
            <a:off x="762000" y="4437112"/>
            <a:ext cx="8116888" cy="1440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000" dirty="0">
                <a:solidFill>
                  <a:srgbClr val="000000"/>
                </a:solidFill>
              </a:rPr>
              <a:t>В </a:t>
            </a:r>
            <a:r>
              <a:rPr lang="ru-RU" sz="2000" dirty="0">
                <a:solidFill>
                  <a:srgbClr val="000000"/>
                </a:solidFill>
              </a:rPr>
              <a:t>т</a:t>
            </a:r>
            <a:r>
              <a:rPr lang="ru-RU" sz="2000" dirty="0" smtClean="0">
                <a:solidFill>
                  <a:srgbClr val="000000"/>
                </a:solidFill>
              </a:rPr>
              <a:t>аблице </a:t>
            </a:r>
            <a:r>
              <a:rPr lang="en-US" sz="2000" b="1" dirty="0" err="1" smtClean="0">
                <a:solidFill>
                  <a:srgbClr val="000000"/>
                </a:solidFill>
              </a:rPr>
              <a:t>rval</a:t>
            </a:r>
            <a:r>
              <a:rPr lang="en-US" sz="2000" dirty="0" smtClean="0">
                <a:solidFill>
                  <a:srgbClr val="000000"/>
                </a:solidFill>
              </a:rPr>
              <a:t> </a:t>
            </a:r>
            <a:r>
              <a:rPr lang="en-US" sz="2000" dirty="0" err="1" smtClean="0">
                <a:solidFill>
                  <a:srgbClr val="000000"/>
                </a:solidFill>
              </a:rPr>
              <a:t>описываются</a:t>
            </a:r>
            <a:r>
              <a:rPr lang="en-US" sz="2000" dirty="0" smtClean="0">
                <a:solidFill>
                  <a:srgbClr val="000000"/>
                </a:solidFill>
              </a:rPr>
              <a:t> </a:t>
            </a:r>
            <a:r>
              <a:rPr lang="en-US" sz="2000" dirty="0" err="1">
                <a:solidFill>
                  <a:srgbClr val="000000"/>
                </a:solidFill>
              </a:rPr>
              <a:t>возвращаемые</a:t>
            </a:r>
            <a:r>
              <a:rPr lang="en-US" sz="2000" dirty="0">
                <a:solidFill>
                  <a:srgbClr val="000000"/>
                </a:solidFill>
              </a:rPr>
              <a:t> </a:t>
            </a:r>
            <a:r>
              <a:rPr lang="en-US" sz="2000" dirty="0" err="1">
                <a:solidFill>
                  <a:srgbClr val="000000"/>
                </a:solidFill>
              </a:rPr>
              <a:t>значения</a:t>
            </a:r>
            <a:r>
              <a:rPr lang="en-US" sz="2000" dirty="0">
                <a:solidFill>
                  <a:srgbClr val="000000"/>
                </a:solidFill>
              </a:rPr>
              <a:t>, </a:t>
            </a:r>
            <a:r>
              <a:rPr lang="en-US" sz="2000" dirty="0" err="1" smtClean="0">
                <a:solidFill>
                  <a:srgbClr val="000000"/>
                </a:solidFill>
              </a:rPr>
              <a:t>которы</a:t>
            </a:r>
            <a:r>
              <a:rPr lang="ru-RU" sz="2000" dirty="0" smtClean="0">
                <a:solidFill>
                  <a:srgbClr val="000000"/>
                </a:solidFill>
              </a:rPr>
              <a:t>е</a:t>
            </a:r>
            <a:r>
              <a:rPr lang="en-US" sz="2000" dirty="0" smtClean="0">
                <a:solidFill>
                  <a:srgbClr val="000000"/>
                </a:solidFill>
              </a:rPr>
              <a:t>  </a:t>
            </a:r>
            <a:r>
              <a:rPr lang="en-US" sz="2000" dirty="0" err="1" smtClean="0">
                <a:solidFill>
                  <a:srgbClr val="000000"/>
                </a:solidFill>
              </a:rPr>
              <a:t>буд</a:t>
            </a:r>
            <a:r>
              <a:rPr lang="ru-RU" sz="2000" dirty="0" smtClean="0">
                <a:solidFill>
                  <a:srgbClr val="000000"/>
                </a:solidFill>
              </a:rPr>
              <a:t>у</a:t>
            </a:r>
            <a:r>
              <a:rPr lang="en-US" sz="2000" dirty="0" smtClean="0">
                <a:solidFill>
                  <a:srgbClr val="000000"/>
                </a:solidFill>
              </a:rPr>
              <a:t>т </a:t>
            </a:r>
            <a:r>
              <a:rPr lang="en-US" sz="2000" dirty="0" err="1" smtClean="0">
                <a:solidFill>
                  <a:srgbClr val="000000"/>
                </a:solidFill>
              </a:rPr>
              <a:t>возвращен</a:t>
            </a:r>
            <a:r>
              <a:rPr lang="ru-RU" sz="2000" dirty="0" smtClean="0">
                <a:solidFill>
                  <a:srgbClr val="000000"/>
                </a:solidFill>
              </a:rPr>
              <a:t>ы</a:t>
            </a:r>
            <a:r>
              <a:rPr lang="en-US" sz="2000" dirty="0" smtClean="0">
                <a:solidFill>
                  <a:srgbClr val="000000"/>
                </a:solidFill>
              </a:rPr>
              <a:t> </a:t>
            </a:r>
            <a:r>
              <a:rPr lang="en-US" sz="2000" dirty="0" err="1">
                <a:solidFill>
                  <a:srgbClr val="000000"/>
                </a:solidFill>
              </a:rPr>
              <a:t>ядром</a:t>
            </a:r>
            <a:r>
              <a:rPr lang="en-US" sz="2000" dirty="0">
                <a:solidFill>
                  <a:srgbClr val="000000"/>
                </a:solidFill>
              </a:rPr>
              <a:t> в </a:t>
            </a:r>
            <a:r>
              <a:rPr lang="en-US" sz="2000" dirty="0" err="1">
                <a:solidFill>
                  <a:srgbClr val="000000"/>
                </a:solidFill>
              </a:rPr>
              <a:t>качестве</a:t>
            </a:r>
            <a:r>
              <a:rPr lang="en-US" sz="2000" dirty="0">
                <a:solidFill>
                  <a:srgbClr val="000000"/>
                </a:solidFill>
              </a:rPr>
              <a:t> </a:t>
            </a:r>
            <a:r>
              <a:rPr lang="en-US" sz="2000" dirty="0" err="1" smtClean="0">
                <a:solidFill>
                  <a:srgbClr val="000000"/>
                </a:solidFill>
              </a:rPr>
              <a:t>значени</a:t>
            </a:r>
            <a:r>
              <a:rPr lang="ru-RU" sz="2000" dirty="0" smtClean="0">
                <a:solidFill>
                  <a:srgbClr val="000000"/>
                </a:solidFill>
              </a:rPr>
              <a:t>й</a:t>
            </a:r>
            <a:r>
              <a:rPr lang="en-US" sz="2000" dirty="0" smtClean="0">
                <a:solidFill>
                  <a:srgbClr val="000000"/>
                </a:solidFill>
              </a:rPr>
              <a:t> </a:t>
            </a:r>
            <a:r>
              <a:rPr lang="en-US" sz="2000" dirty="0" err="1">
                <a:solidFill>
                  <a:srgbClr val="000000"/>
                </a:solidFill>
              </a:rPr>
              <a:t>запроса</a:t>
            </a:r>
            <a:r>
              <a:rPr lang="en-US" sz="2000" dirty="0">
                <a:solidFill>
                  <a:srgbClr val="000000"/>
                </a:solidFill>
              </a:rPr>
              <a:t> </a:t>
            </a:r>
            <a:r>
              <a:rPr lang="en-US" sz="2000" dirty="0" err="1">
                <a:solidFill>
                  <a:srgbClr val="000000"/>
                </a:solidFill>
              </a:rPr>
              <a:t>при</a:t>
            </a:r>
            <a:r>
              <a:rPr lang="en-US" sz="2000" dirty="0">
                <a:solidFill>
                  <a:srgbClr val="000000"/>
                </a:solidFill>
              </a:rPr>
              <a:t> </a:t>
            </a:r>
            <a:r>
              <a:rPr lang="en-US" sz="2000" dirty="0" err="1">
                <a:solidFill>
                  <a:srgbClr val="000000"/>
                </a:solidFill>
              </a:rPr>
              <a:t>условии</a:t>
            </a:r>
            <a:r>
              <a:rPr lang="en-US" sz="2000" dirty="0">
                <a:solidFill>
                  <a:srgbClr val="000000"/>
                </a:solidFill>
              </a:rPr>
              <a:t> </a:t>
            </a:r>
            <a:r>
              <a:rPr lang="en-US" sz="2000" dirty="0" err="1">
                <a:solidFill>
                  <a:srgbClr val="000000"/>
                </a:solidFill>
              </a:rPr>
              <a:t>срабатывания</a:t>
            </a:r>
            <a:r>
              <a:rPr lang="en-US" sz="2000" dirty="0">
                <a:solidFill>
                  <a:srgbClr val="000000"/>
                </a:solidFill>
              </a:rPr>
              <a:t> </a:t>
            </a:r>
            <a:r>
              <a:rPr lang="en-US" sz="2000" b="1" dirty="0" err="1">
                <a:solidFill>
                  <a:srgbClr val="000000"/>
                </a:solidFill>
              </a:rPr>
              <a:t>regexp</a:t>
            </a:r>
            <a:r>
              <a:rPr lang="en-US" sz="2000" dirty="0">
                <a:solidFill>
                  <a:srgbClr val="000000"/>
                </a:solidFill>
              </a:rPr>
              <a:t> </a:t>
            </a:r>
            <a:r>
              <a:rPr lang="en-US" sz="2000" dirty="0" err="1">
                <a:solidFill>
                  <a:srgbClr val="000000"/>
                </a:solidFill>
              </a:rPr>
              <a:t>над</a:t>
            </a:r>
            <a:r>
              <a:rPr lang="en-US" sz="2000" dirty="0">
                <a:solidFill>
                  <a:srgbClr val="000000"/>
                </a:solidFill>
              </a:rPr>
              <a:t> </a:t>
            </a:r>
            <a:r>
              <a:rPr lang="en-US" sz="2000" dirty="0" err="1">
                <a:solidFill>
                  <a:srgbClr val="000000"/>
                </a:solidFill>
              </a:rPr>
              <a:t>результатами</a:t>
            </a:r>
            <a:r>
              <a:rPr lang="en-US" sz="2000" dirty="0">
                <a:solidFill>
                  <a:srgbClr val="000000"/>
                </a:solidFill>
              </a:rPr>
              <a:t> </a:t>
            </a:r>
            <a:r>
              <a:rPr lang="en-US" sz="2000" dirty="0" err="1">
                <a:solidFill>
                  <a:srgbClr val="000000"/>
                </a:solidFill>
              </a:rPr>
              <a:t>вычисления</a:t>
            </a:r>
            <a:r>
              <a:rPr lang="en-US" sz="2000" dirty="0">
                <a:solidFill>
                  <a:srgbClr val="000000"/>
                </a:solidFill>
              </a:rPr>
              <a:t> </a:t>
            </a:r>
            <a:r>
              <a:rPr lang="en-US" sz="2000" dirty="0" err="1">
                <a:solidFill>
                  <a:srgbClr val="000000"/>
                </a:solidFill>
              </a:rPr>
              <a:t>функций</a:t>
            </a:r>
            <a:r>
              <a:rPr lang="en-US" sz="2000" dirty="0">
                <a:solidFill>
                  <a:srgbClr val="000000"/>
                </a:solidFill>
              </a:rPr>
              <a:t>.</a:t>
            </a:r>
          </a:p>
          <a:p>
            <a:pPr eaLnBrk="1" hangingPunct="1"/>
            <a:endParaRPr lang="en-US" sz="2000" dirty="0">
              <a:solidFill>
                <a:srgbClr val="000000"/>
              </a:solidFill>
            </a:endParaRPr>
          </a:p>
        </p:txBody>
      </p:sp>
      <p:pic>
        <p:nvPicPr>
          <p:cNvPr id="3074" name="Picture 2" descr="F:\Documents and Settings\Администратор\Мои документы\Загрузки\rv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424" y="1206500"/>
            <a:ext cx="7776864" cy="3230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7"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6388"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200">
                <a:solidFill>
                  <a:srgbClr val="000080"/>
                </a:solidFill>
              </a:rPr>
              <a:t>Язык конфигурации ядра</a:t>
            </a:r>
          </a:p>
        </p:txBody>
      </p:sp>
      <p:sp>
        <p:nvSpPr>
          <p:cNvPr id="16389" name="Text Box 4"/>
          <p:cNvSpPr txBox="1">
            <a:spLocks noChangeArrowheads="1"/>
          </p:cNvSpPr>
          <p:nvPr/>
        </p:nvSpPr>
        <p:spPr bwMode="auto">
          <a:xfrm>
            <a:off x="409575" y="1176338"/>
            <a:ext cx="8361363" cy="511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endParaRPr lang="en-US" sz="2000" dirty="0">
              <a:solidFill>
                <a:srgbClr val="000000"/>
              </a:solidFill>
            </a:endParaRPr>
          </a:p>
          <a:p>
            <a:pPr eaLnBrk="1" hangingPunct="1"/>
            <a:endParaRPr lang="en-US" sz="2000" dirty="0">
              <a:solidFill>
                <a:srgbClr val="000000"/>
              </a:solidFill>
            </a:endParaRPr>
          </a:p>
          <a:p>
            <a:pPr eaLnBrk="1" hangingPunct="1"/>
            <a:r>
              <a:rPr lang="en-US" sz="2000" dirty="0" err="1">
                <a:solidFill>
                  <a:srgbClr val="000000"/>
                </a:solidFill>
              </a:rPr>
              <a:t>Язык</a:t>
            </a:r>
            <a:r>
              <a:rPr lang="en-US" sz="2000" dirty="0">
                <a:solidFill>
                  <a:srgbClr val="000000"/>
                </a:solidFill>
              </a:rPr>
              <a:t> </a:t>
            </a:r>
            <a:r>
              <a:rPr lang="en-US" sz="2000" dirty="0" err="1">
                <a:solidFill>
                  <a:srgbClr val="000000"/>
                </a:solidFill>
              </a:rPr>
              <a:t>формирования</a:t>
            </a:r>
            <a:r>
              <a:rPr lang="en-US" sz="2000" dirty="0">
                <a:solidFill>
                  <a:srgbClr val="000000"/>
                </a:solidFill>
              </a:rPr>
              <a:t> </a:t>
            </a:r>
            <a:r>
              <a:rPr lang="en-US" sz="2000" dirty="0" err="1">
                <a:solidFill>
                  <a:srgbClr val="000000"/>
                </a:solidFill>
              </a:rPr>
              <a:t>логики</a:t>
            </a:r>
            <a:r>
              <a:rPr lang="en-US" sz="2000" dirty="0">
                <a:solidFill>
                  <a:srgbClr val="000000"/>
                </a:solidFill>
              </a:rPr>
              <a:t> и </a:t>
            </a:r>
            <a:r>
              <a:rPr lang="en-US" sz="2000" dirty="0" err="1">
                <a:solidFill>
                  <a:srgbClr val="000000"/>
                </a:solidFill>
              </a:rPr>
              <a:t>значений</a:t>
            </a:r>
            <a:r>
              <a:rPr lang="en-US" sz="2000" dirty="0">
                <a:solidFill>
                  <a:srgbClr val="000000"/>
                </a:solidFill>
              </a:rPr>
              <a:t> </a:t>
            </a:r>
            <a:r>
              <a:rPr lang="en-US" sz="2000" dirty="0" err="1">
                <a:solidFill>
                  <a:srgbClr val="000000"/>
                </a:solidFill>
              </a:rPr>
              <a:t>запросов</a:t>
            </a:r>
            <a:r>
              <a:rPr lang="en-US" sz="2000" dirty="0">
                <a:solidFill>
                  <a:srgbClr val="000000"/>
                </a:solidFill>
              </a:rPr>
              <a:t> </a:t>
            </a:r>
            <a:r>
              <a:rPr lang="en-US" sz="2000" dirty="0" err="1">
                <a:solidFill>
                  <a:srgbClr val="000000"/>
                </a:solidFill>
              </a:rPr>
              <a:t>содержит</a:t>
            </a:r>
            <a:r>
              <a:rPr lang="en-US" sz="2000" dirty="0">
                <a:solidFill>
                  <a:srgbClr val="000000"/>
                </a:solidFill>
              </a:rPr>
              <a:t>:</a:t>
            </a:r>
          </a:p>
          <a:p>
            <a:pPr eaLnBrk="1" hangingPunct="1"/>
            <a:endParaRPr lang="en-US" sz="2000" dirty="0">
              <a:solidFill>
                <a:srgbClr val="000000"/>
              </a:solidFill>
            </a:endParaRPr>
          </a:p>
          <a:p>
            <a:pPr eaLnBrk="1" hangingPunct="1"/>
            <a:endParaRPr lang="en-US" sz="2000" dirty="0">
              <a:solidFill>
                <a:srgbClr val="000000"/>
              </a:solidFill>
            </a:endParaRPr>
          </a:p>
          <a:p>
            <a:pPr eaLnBrk="1" hangingPunct="1">
              <a:buFont typeface="Arial" charset="0"/>
              <a:buChar char="•"/>
            </a:pPr>
            <a:r>
              <a:rPr lang="en-US" sz="2000" dirty="0">
                <a:solidFill>
                  <a:srgbClr val="000000"/>
                </a:solidFill>
              </a:rPr>
              <a:t> </a:t>
            </a:r>
            <a:r>
              <a:rPr lang="en-US" sz="2000" dirty="0" err="1">
                <a:solidFill>
                  <a:srgbClr val="000000"/>
                </a:solidFill>
              </a:rPr>
              <a:t>логические</a:t>
            </a:r>
            <a:r>
              <a:rPr lang="en-US" sz="2000" dirty="0">
                <a:solidFill>
                  <a:srgbClr val="000000"/>
                </a:solidFill>
              </a:rPr>
              <a:t> </a:t>
            </a:r>
            <a:r>
              <a:rPr lang="en-US" sz="2000" dirty="0" err="1">
                <a:solidFill>
                  <a:srgbClr val="000000"/>
                </a:solidFill>
              </a:rPr>
              <a:t>операторы</a:t>
            </a:r>
            <a:r>
              <a:rPr lang="en-US" sz="2000" dirty="0">
                <a:solidFill>
                  <a:srgbClr val="000000"/>
                </a:solidFill>
              </a:rPr>
              <a:t>: </a:t>
            </a:r>
            <a:r>
              <a:rPr lang="en-US" sz="2000" b="1" dirty="0">
                <a:solidFill>
                  <a:srgbClr val="000000"/>
                </a:solidFill>
              </a:rPr>
              <a:t>AND</a:t>
            </a:r>
            <a:r>
              <a:rPr lang="en-US" sz="2000" dirty="0">
                <a:solidFill>
                  <a:srgbClr val="000000"/>
                </a:solidFill>
              </a:rPr>
              <a:t>, </a:t>
            </a:r>
            <a:r>
              <a:rPr lang="en-US" sz="2000" b="1" dirty="0">
                <a:solidFill>
                  <a:srgbClr val="000000"/>
                </a:solidFill>
              </a:rPr>
              <a:t>OR</a:t>
            </a:r>
            <a:r>
              <a:rPr lang="en-US" sz="2000" dirty="0">
                <a:solidFill>
                  <a:srgbClr val="000000"/>
                </a:solidFill>
              </a:rPr>
              <a:t>, </a:t>
            </a:r>
            <a:r>
              <a:rPr lang="en-US" sz="2000" b="1" dirty="0">
                <a:solidFill>
                  <a:srgbClr val="000000"/>
                </a:solidFill>
              </a:rPr>
              <a:t>NOT</a:t>
            </a:r>
            <a:r>
              <a:rPr lang="en-US" sz="2000" dirty="0">
                <a:solidFill>
                  <a:srgbClr val="000000"/>
                </a:solidFill>
              </a:rPr>
              <a:t>;</a:t>
            </a:r>
          </a:p>
          <a:p>
            <a:pPr eaLnBrk="1" hangingPunct="1">
              <a:buFont typeface="Arial" charset="0"/>
              <a:buChar char="•"/>
            </a:pPr>
            <a:r>
              <a:rPr lang="en-US" sz="2000" dirty="0">
                <a:solidFill>
                  <a:srgbClr val="000000"/>
                </a:solidFill>
              </a:rPr>
              <a:t> </a:t>
            </a:r>
            <a:r>
              <a:rPr lang="en-US" sz="2000" dirty="0" err="1">
                <a:solidFill>
                  <a:srgbClr val="000000"/>
                </a:solidFill>
              </a:rPr>
              <a:t>операторы</a:t>
            </a:r>
            <a:r>
              <a:rPr lang="en-US" sz="2000" dirty="0">
                <a:solidFill>
                  <a:srgbClr val="000000"/>
                </a:solidFill>
              </a:rPr>
              <a:t> </a:t>
            </a:r>
            <a:r>
              <a:rPr lang="en-US" sz="2000" dirty="0" err="1">
                <a:solidFill>
                  <a:srgbClr val="000000"/>
                </a:solidFill>
              </a:rPr>
              <a:t>сравнения</a:t>
            </a:r>
            <a:r>
              <a:rPr lang="en-US" sz="2000" dirty="0">
                <a:solidFill>
                  <a:srgbClr val="000000"/>
                </a:solidFill>
              </a:rPr>
              <a:t>: </a:t>
            </a:r>
            <a:r>
              <a:rPr lang="en-US" sz="2000" b="1" dirty="0">
                <a:solidFill>
                  <a:srgbClr val="000000"/>
                </a:solidFill>
              </a:rPr>
              <a:t>&lt;</a:t>
            </a:r>
            <a:r>
              <a:rPr lang="en-US" sz="2000" dirty="0">
                <a:solidFill>
                  <a:srgbClr val="000000"/>
                </a:solidFill>
              </a:rPr>
              <a:t>, </a:t>
            </a:r>
            <a:r>
              <a:rPr lang="en-US" sz="2000" b="1" dirty="0">
                <a:solidFill>
                  <a:srgbClr val="000000"/>
                </a:solidFill>
              </a:rPr>
              <a:t>&gt;</a:t>
            </a:r>
            <a:r>
              <a:rPr lang="en-US" sz="2000" dirty="0">
                <a:solidFill>
                  <a:srgbClr val="000000"/>
                </a:solidFill>
              </a:rPr>
              <a:t>, </a:t>
            </a:r>
            <a:r>
              <a:rPr lang="en-US" sz="2000" b="1" dirty="0">
                <a:solidFill>
                  <a:srgbClr val="000000"/>
                </a:solidFill>
              </a:rPr>
              <a:t>==</a:t>
            </a:r>
            <a:r>
              <a:rPr lang="en-US" sz="2000" dirty="0">
                <a:solidFill>
                  <a:srgbClr val="000000"/>
                </a:solidFill>
              </a:rPr>
              <a:t>, </a:t>
            </a:r>
            <a:r>
              <a:rPr lang="en-US" sz="2000" b="1" dirty="0">
                <a:solidFill>
                  <a:srgbClr val="000000"/>
                </a:solidFill>
              </a:rPr>
              <a:t>&lt;=</a:t>
            </a:r>
            <a:r>
              <a:rPr lang="en-US" sz="2000" dirty="0">
                <a:solidFill>
                  <a:srgbClr val="000000"/>
                </a:solidFill>
              </a:rPr>
              <a:t>, </a:t>
            </a:r>
            <a:r>
              <a:rPr lang="en-US" sz="2000" b="1" dirty="0">
                <a:solidFill>
                  <a:srgbClr val="000000"/>
                </a:solidFill>
              </a:rPr>
              <a:t>&gt;=</a:t>
            </a:r>
            <a:r>
              <a:rPr lang="en-US" sz="2000" dirty="0">
                <a:solidFill>
                  <a:srgbClr val="000000"/>
                </a:solidFill>
              </a:rPr>
              <a:t>, </a:t>
            </a:r>
            <a:r>
              <a:rPr lang="en-US" sz="2000" b="1" dirty="0">
                <a:solidFill>
                  <a:srgbClr val="000000"/>
                </a:solidFill>
              </a:rPr>
              <a:t>!=</a:t>
            </a:r>
            <a:r>
              <a:rPr lang="en-US" sz="2000" dirty="0">
                <a:solidFill>
                  <a:srgbClr val="000000"/>
                </a:solidFill>
              </a:rPr>
              <a:t>;</a:t>
            </a:r>
          </a:p>
          <a:p>
            <a:pPr eaLnBrk="1" hangingPunct="1">
              <a:buFont typeface="Arial" charset="0"/>
              <a:buChar char="•"/>
            </a:pPr>
            <a:r>
              <a:rPr lang="en-US" sz="2000" b="1" dirty="0">
                <a:solidFill>
                  <a:srgbClr val="000000"/>
                </a:solidFill>
              </a:rPr>
              <a:t> </a:t>
            </a:r>
            <a:r>
              <a:rPr lang="en-US" sz="2000" dirty="0" err="1">
                <a:solidFill>
                  <a:srgbClr val="000000"/>
                </a:solidFill>
              </a:rPr>
              <a:t>арифметические</a:t>
            </a:r>
            <a:r>
              <a:rPr lang="en-US" sz="2000" dirty="0">
                <a:solidFill>
                  <a:srgbClr val="000000"/>
                </a:solidFill>
              </a:rPr>
              <a:t> </a:t>
            </a:r>
            <a:r>
              <a:rPr lang="en-US" sz="2000" dirty="0" err="1">
                <a:solidFill>
                  <a:srgbClr val="000000"/>
                </a:solidFill>
              </a:rPr>
              <a:t>операторы</a:t>
            </a:r>
            <a:r>
              <a:rPr lang="en-US" sz="2000" dirty="0">
                <a:solidFill>
                  <a:srgbClr val="000000"/>
                </a:solidFill>
              </a:rPr>
              <a:t>: </a:t>
            </a:r>
            <a:r>
              <a:rPr lang="en-US" sz="2000" b="1" dirty="0">
                <a:solidFill>
                  <a:srgbClr val="000000"/>
                </a:solidFill>
              </a:rPr>
              <a:t>+</a:t>
            </a:r>
            <a:r>
              <a:rPr lang="en-US" sz="2000" dirty="0">
                <a:solidFill>
                  <a:srgbClr val="000000"/>
                </a:solidFill>
              </a:rPr>
              <a:t>, </a:t>
            </a:r>
            <a:r>
              <a:rPr lang="en-US" sz="2000" b="1" dirty="0">
                <a:solidFill>
                  <a:srgbClr val="000000"/>
                </a:solidFill>
              </a:rPr>
              <a:t>-</a:t>
            </a:r>
            <a:r>
              <a:rPr lang="en-US" sz="2000" dirty="0">
                <a:solidFill>
                  <a:srgbClr val="000000"/>
                </a:solidFill>
              </a:rPr>
              <a:t>, </a:t>
            </a:r>
            <a:r>
              <a:rPr lang="en-US" sz="2000" b="1" dirty="0">
                <a:solidFill>
                  <a:srgbClr val="000000"/>
                </a:solidFill>
              </a:rPr>
              <a:t>*</a:t>
            </a:r>
            <a:r>
              <a:rPr lang="en-US" sz="2000" dirty="0">
                <a:solidFill>
                  <a:srgbClr val="000000"/>
                </a:solidFill>
              </a:rPr>
              <a:t>, </a:t>
            </a:r>
            <a:r>
              <a:rPr lang="en-US" sz="2000" b="1" dirty="0">
                <a:solidFill>
                  <a:srgbClr val="000000"/>
                </a:solidFill>
              </a:rPr>
              <a:t>/</a:t>
            </a:r>
            <a:r>
              <a:rPr lang="en-US" sz="2000" dirty="0">
                <a:solidFill>
                  <a:srgbClr val="000000"/>
                </a:solidFill>
              </a:rPr>
              <a:t>;</a:t>
            </a:r>
          </a:p>
          <a:p>
            <a:pPr eaLnBrk="1" hangingPunct="1">
              <a:buFont typeface="Arial" charset="0"/>
              <a:buChar char="•"/>
            </a:pPr>
            <a:r>
              <a:rPr lang="en-US" sz="2000" dirty="0">
                <a:solidFill>
                  <a:srgbClr val="000000"/>
                </a:solidFill>
              </a:rPr>
              <a:t> </a:t>
            </a:r>
            <a:r>
              <a:rPr lang="en-US" sz="2000" dirty="0" err="1">
                <a:solidFill>
                  <a:srgbClr val="000000"/>
                </a:solidFill>
              </a:rPr>
              <a:t>скобки</a:t>
            </a:r>
            <a:r>
              <a:rPr lang="en-US" sz="2000" dirty="0">
                <a:solidFill>
                  <a:srgbClr val="000000"/>
                </a:solidFill>
              </a:rPr>
              <a:t>: </a:t>
            </a:r>
            <a:r>
              <a:rPr lang="en-US" sz="2000" b="1" dirty="0">
                <a:solidFill>
                  <a:srgbClr val="000000"/>
                </a:solidFill>
              </a:rPr>
              <a:t>(</a:t>
            </a:r>
            <a:r>
              <a:rPr lang="en-US" sz="2000" dirty="0">
                <a:solidFill>
                  <a:srgbClr val="000000"/>
                </a:solidFill>
              </a:rPr>
              <a:t>, </a:t>
            </a:r>
            <a:r>
              <a:rPr lang="en-US" sz="2000" b="1" dirty="0">
                <a:solidFill>
                  <a:srgbClr val="000000"/>
                </a:solidFill>
              </a:rPr>
              <a:t>)</a:t>
            </a:r>
            <a:r>
              <a:rPr lang="en-US" sz="2000" dirty="0">
                <a:solidFill>
                  <a:srgbClr val="000000"/>
                </a:solidFill>
              </a:rPr>
              <a:t>;</a:t>
            </a:r>
          </a:p>
          <a:p>
            <a:pPr eaLnBrk="1" hangingPunct="1">
              <a:buFont typeface="Arial" charset="0"/>
              <a:buChar char="•"/>
            </a:pPr>
            <a:r>
              <a:rPr lang="ru-RU" sz="2000" dirty="0" smtClean="0">
                <a:solidFill>
                  <a:srgbClr val="000000"/>
                </a:solidFill>
              </a:rPr>
              <a:t> </a:t>
            </a:r>
            <a:r>
              <a:rPr lang="en-US" sz="2000" dirty="0" err="1" smtClean="0">
                <a:solidFill>
                  <a:srgbClr val="000000"/>
                </a:solidFill>
              </a:rPr>
              <a:t>выражение</a:t>
            </a:r>
            <a:r>
              <a:rPr lang="en-US" sz="2000" dirty="0" smtClean="0">
                <a:solidFill>
                  <a:srgbClr val="000000"/>
                </a:solidFill>
              </a:rPr>
              <a:t> </a:t>
            </a:r>
            <a:r>
              <a:rPr lang="en-US" sz="2000" b="1" dirty="0">
                <a:solidFill>
                  <a:srgbClr val="000000"/>
                </a:solidFill>
              </a:rPr>
              <a:t>%%n </a:t>
            </a:r>
            <a:r>
              <a:rPr lang="en-US" sz="2000" dirty="0">
                <a:solidFill>
                  <a:srgbClr val="000000"/>
                </a:solidFill>
              </a:rPr>
              <a:t>-</a:t>
            </a:r>
            <a:r>
              <a:rPr lang="en-US" sz="2000" b="1" dirty="0">
                <a:solidFill>
                  <a:srgbClr val="000000"/>
                </a:solidFill>
              </a:rPr>
              <a:t> </a:t>
            </a:r>
            <a:r>
              <a:rPr lang="en-US" sz="2000" dirty="0" err="1">
                <a:solidFill>
                  <a:srgbClr val="000000"/>
                </a:solidFill>
              </a:rPr>
              <a:t>означает</a:t>
            </a:r>
            <a:r>
              <a:rPr lang="en-US" sz="2000" dirty="0">
                <a:solidFill>
                  <a:srgbClr val="000000"/>
                </a:solidFill>
              </a:rPr>
              <a:t> </a:t>
            </a:r>
            <a:r>
              <a:rPr lang="en-US" sz="2000" dirty="0" err="1">
                <a:solidFill>
                  <a:srgbClr val="000000"/>
                </a:solidFill>
              </a:rPr>
              <a:t>ссылку</a:t>
            </a:r>
            <a:r>
              <a:rPr lang="en-US" sz="2000" dirty="0">
                <a:solidFill>
                  <a:srgbClr val="000000"/>
                </a:solidFill>
              </a:rPr>
              <a:t> </a:t>
            </a:r>
            <a:r>
              <a:rPr lang="en-US" sz="2000" dirty="0" err="1">
                <a:solidFill>
                  <a:srgbClr val="000000"/>
                </a:solidFill>
              </a:rPr>
              <a:t>на</a:t>
            </a:r>
            <a:r>
              <a:rPr lang="en-US" sz="2000" dirty="0">
                <a:solidFill>
                  <a:srgbClr val="000000"/>
                </a:solidFill>
              </a:rPr>
              <a:t> </a:t>
            </a:r>
            <a:r>
              <a:rPr lang="en-US" sz="2000" dirty="0" err="1">
                <a:solidFill>
                  <a:srgbClr val="000000"/>
                </a:solidFill>
              </a:rPr>
              <a:t>значение</a:t>
            </a:r>
            <a:r>
              <a:rPr lang="en-US" sz="2000" dirty="0">
                <a:solidFill>
                  <a:srgbClr val="000000"/>
                </a:solidFill>
              </a:rPr>
              <a:t> </a:t>
            </a:r>
            <a:r>
              <a:rPr lang="en-US" sz="2000" dirty="0" err="1">
                <a:solidFill>
                  <a:srgbClr val="000000"/>
                </a:solidFill>
              </a:rPr>
              <a:t>функции</a:t>
            </a:r>
            <a:r>
              <a:rPr lang="en-US" sz="2000" dirty="0">
                <a:solidFill>
                  <a:srgbClr val="000000"/>
                </a:solidFill>
              </a:rPr>
              <a:t> с </a:t>
            </a:r>
            <a:r>
              <a:rPr lang="en-US" sz="2000" dirty="0" err="1">
                <a:solidFill>
                  <a:srgbClr val="000000"/>
                </a:solidFill>
              </a:rPr>
              <a:t>индексом</a:t>
            </a:r>
            <a:r>
              <a:rPr lang="en-US" sz="2000" dirty="0">
                <a:solidFill>
                  <a:srgbClr val="000000"/>
                </a:solidFill>
              </a:rPr>
              <a:t> </a:t>
            </a:r>
            <a:r>
              <a:rPr lang="en-US" sz="2000" b="1" dirty="0">
                <a:solidFill>
                  <a:srgbClr val="000000"/>
                </a:solidFill>
              </a:rPr>
              <a:t>n</a:t>
            </a:r>
            <a:r>
              <a:rPr lang="en-US" sz="2000" dirty="0">
                <a:solidFill>
                  <a:srgbClr val="000000"/>
                </a:solidFill>
              </a:rPr>
              <a:t> </a:t>
            </a:r>
            <a:r>
              <a:rPr lang="en-US" sz="2000" dirty="0" err="1">
                <a:solidFill>
                  <a:srgbClr val="000000"/>
                </a:solidFill>
              </a:rPr>
              <a:t>из</a:t>
            </a:r>
            <a:r>
              <a:rPr lang="en-US" sz="2000" dirty="0">
                <a:solidFill>
                  <a:srgbClr val="000000"/>
                </a:solidFill>
              </a:rPr>
              <a:t> </a:t>
            </a:r>
            <a:r>
              <a:rPr lang="en-US" sz="2000" dirty="0" err="1">
                <a:solidFill>
                  <a:srgbClr val="000000"/>
                </a:solidFill>
              </a:rPr>
              <a:t>блока</a:t>
            </a:r>
            <a:r>
              <a:rPr lang="en-US" sz="2000" dirty="0">
                <a:solidFill>
                  <a:srgbClr val="000000"/>
                </a:solidFill>
              </a:rPr>
              <a:t> </a:t>
            </a:r>
            <a:r>
              <a:rPr lang="en-US" sz="2000" b="1" dirty="0">
                <a:solidFill>
                  <a:srgbClr val="000000"/>
                </a:solidFill>
              </a:rPr>
              <a:t>functions</a:t>
            </a:r>
            <a:r>
              <a:rPr lang="en-US" sz="2000" dirty="0">
                <a:solidFill>
                  <a:srgbClr val="000000"/>
                </a:solidFill>
              </a:rPr>
              <a:t>;</a:t>
            </a:r>
          </a:p>
          <a:p>
            <a:pPr eaLnBrk="1" hangingPunct="1">
              <a:buFont typeface="Arial" charset="0"/>
              <a:buChar char="•"/>
            </a:pPr>
            <a:r>
              <a:rPr lang="en-US" sz="2000" dirty="0">
                <a:solidFill>
                  <a:srgbClr val="000000"/>
                </a:solidFill>
              </a:rPr>
              <a:t> </a:t>
            </a:r>
            <a:r>
              <a:rPr lang="en-US" sz="2000" dirty="0" err="1">
                <a:solidFill>
                  <a:srgbClr val="000000"/>
                </a:solidFill>
              </a:rPr>
              <a:t>конструкция</a:t>
            </a:r>
            <a:r>
              <a:rPr lang="en-US" sz="2000" dirty="0">
                <a:solidFill>
                  <a:srgbClr val="000000"/>
                </a:solidFill>
              </a:rPr>
              <a:t> </a:t>
            </a:r>
            <a:r>
              <a:rPr lang="en-US" sz="2000" b="1" dirty="0">
                <a:solidFill>
                  <a:srgbClr val="000000"/>
                </a:solidFill>
              </a:rPr>
              <a:t>#&lt;</a:t>
            </a:r>
            <a:r>
              <a:rPr lang="en-US" sz="2000" b="1" dirty="0" err="1">
                <a:solidFill>
                  <a:srgbClr val="000000"/>
                </a:solidFill>
              </a:rPr>
              <a:t>regular_expression</a:t>
            </a:r>
            <a:r>
              <a:rPr lang="en-US" sz="2000" b="1" dirty="0">
                <a:solidFill>
                  <a:srgbClr val="000000"/>
                </a:solidFill>
              </a:rPr>
              <a:t>&gt;#%%n#</a:t>
            </a:r>
            <a:r>
              <a:rPr lang="en-US" sz="2000" dirty="0">
                <a:solidFill>
                  <a:srgbClr val="000000"/>
                </a:solidFill>
              </a:rPr>
              <a:t>, </a:t>
            </a:r>
            <a:r>
              <a:rPr lang="en-US" sz="2000" dirty="0" err="1">
                <a:solidFill>
                  <a:srgbClr val="000000"/>
                </a:solidFill>
              </a:rPr>
              <a:t>где</a:t>
            </a:r>
            <a:r>
              <a:rPr lang="en-US" sz="2000" dirty="0">
                <a:solidFill>
                  <a:srgbClr val="000000"/>
                </a:solidFill>
              </a:rPr>
              <a:t> </a:t>
            </a:r>
            <a:r>
              <a:rPr lang="en-US" sz="2000" b="1" dirty="0" err="1">
                <a:solidFill>
                  <a:srgbClr val="000000"/>
                </a:solidFill>
              </a:rPr>
              <a:t>regular_expression</a:t>
            </a:r>
            <a:r>
              <a:rPr lang="en-US" sz="2000" dirty="0">
                <a:solidFill>
                  <a:srgbClr val="000000"/>
                </a:solidFill>
              </a:rPr>
              <a:t> </a:t>
            </a:r>
            <a:r>
              <a:rPr lang="en-US" sz="2000" dirty="0" err="1" smtClean="0">
                <a:solidFill>
                  <a:srgbClr val="000000"/>
                </a:solidFill>
              </a:rPr>
              <a:t>регулярное</a:t>
            </a:r>
            <a:r>
              <a:rPr lang="en-US" sz="2000" dirty="0" smtClean="0">
                <a:solidFill>
                  <a:srgbClr val="000000"/>
                </a:solidFill>
              </a:rPr>
              <a:t> </a:t>
            </a:r>
            <a:r>
              <a:rPr lang="en-US" sz="2000" dirty="0" err="1">
                <a:solidFill>
                  <a:srgbClr val="000000"/>
                </a:solidFill>
              </a:rPr>
              <a:t>выражение</a:t>
            </a:r>
            <a:r>
              <a:rPr lang="en-US" sz="2000" dirty="0">
                <a:solidFill>
                  <a:srgbClr val="000000"/>
                </a:solidFill>
              </a:rPr>
              <a:t>; </a:t>
            </a:r>
            <a:r>
              <a:rPr lang="en-US" sz="2000" dirty="0" err="1">
                <a:solidFill>
                  <a:srgbClr val="000000"/>
                </a:solidFill>
              </a:rPr>
              <a:t>конструкция</a:t>
            </a:r>
            <a:r>
              <a:rPr lang="en-US" sz="2000" dirty="0">
                <a:solidFill>
                  <a:srgbClr val="000000"/>
                </a:solidFill>
              </a:rPr>
              <a:t> </a:t>
            </a:r>
            <a:r>
              <a:rPr lang="en-US" sz="2000" dirty="0" err="1">
                <a:solidFill>
                  <a:srgbClr val="000000"/>
                </a:solidFill>
              </a:rPr>
              <a:t>возвращает</a:t>
            </a:r>
            <a:r>
              <a:rPr lang="en-US" sz="2000" dirty="0">
                <a:solidFill>
                  <a:srgbClr val="000000"/>
                </a:solidFill>
              </a:rPr>
              <a:t> </a:t>
            </a:r>
            <a:r>
              <a:rPr lang="en-US" sz="2000" b="1" dirty="0">
                <a:solidFill>
                  <a:srgbClr val="000000"/>
                </a:solidFill>
              </a:rPr>
              <a:t>1</a:t>
            </a:r>
            <a:r>
              <a:rPr lang="en-US" sz="2000" dirty="0">
                <a:solidFill>
                  <a:srgbClr val="000000"/>
                </a:solidFill>
              </a:rPr>
              <a:t> (</a:t>
            </a:r>
            <a:r>
              <a:rPr lang="en-US" sz="2000" dirty="0" err="1">
                <a:solidFill>
                  <a:srgbClr val="000000"/>
                </a:solidFill>
              </a:rPr>
              <a:t>истина</a:t>
            </a:r>
            <a:r>
              <a:rPr lang="en-US" sz="2000" dirty="0">
                <a:solidFill>
                  <a:srgbClr val="000000"/>
                </a:solidFill>
              </a:rPr>
              <a:t>), </a:t>
            </a:r>
            <a:r>
              <a:rPr lang="en-US" sz="2000" dirty="0" err="1">
                <a:solidFill>
                  <a:srgbClr val="000000"/>
                </a:solidFill>
              </a:rPr>
              <a:t>если</a:t>
            </a:r>
            <a:r>
              <a:rPr lang="en-US" sz="2000" dirty="0">
                <a:solidFill>
                  <a:srgbClr val="000000"/>
                </a:solidFill>
              </a:rPr>
              <a:t> </a:t>
            </a:r>
            <a:r>
              <a:rPr lang="en-US" sz="2000" dirty="0" err="1">
                <a:solidFill>
                  <a:srgbClr val="000000"/>
                </a:solidFill>
              </a:rPr>
              <a:t>результат</a:t>
            </a:r>
            <a:r>
              <a:rPr lang="en-US" sz="2000" dirty="0">
                <a:solidFill>
                  <a:srgbClr val="000000"/>
                </a:solidFill>
              </a:rPr>
              <a:t> </a:t>
            </a:r>
            <a:r>
              <a:rPr lang="en-US" sz="2000" dirty="0" err="1">
                <a:solidFill>
                  <a:srgbClr val="000000"/>
                </a:solidFill>
              </a:rPr>
              <a:t>функции</a:t>
            </a:r>
            <a:r>
              <a:rPr lang="en-US" sz="2000" dirty="0">
                <a:solidFill>
                  <a:srgbClr val="000000"/>
                </a:solidFill>
              </a:rPr>
              <a:t> </a:t>
            </a:r>
            <a:r>
              <a:rPr lang="en-US" sz="2000" dirty="0" err="1">
                <a:solidFill>
                  <a:srgbClr val="000000"/>
                </a:solidFill>
              </a:rPr>
              <a:t>удовлетворяет</a:t>
            </a:r>
            <a:r>
              <a:rPr lang="en-US" sz="2000" dirty="0">
                <a:solidFill>
                  <a:srgbClr val="000000"/>
                </a:solidFill>
              </a:rPr>
              <a:t> </a:t>
            </a:r>
            <a:r>
              <a:rPr lang="en-US" sz="2000" dirty="0" err="1">
                <a:solidFill>
                  <a:srgbClr val="000000"/>
                </a:solidFill>
              </a:rPr>
              <a:t>регулярному</a:t>
            </a:r>
            <a:r>
              <a:rPr lang="en-US" sz="2000" dirty="0">
                <a:solidFill>
                  <a:srgbClr val="000000"/>
                </a:solidFill>
              </a:rPr>
              <a:t> </a:t>
            </a:r>
            <a:r>
              <a:rPr lang="en-US" sz="2000" dirty="0" err="1">
                <a:solidFill>
                  <a:srgbClr val="000000"/>
                </a:solidFill>
              </a:rPr>
              <a:t>выражению</a:t>
            </a:r>
            <a:r>
              <a:rPr lang="en-US" sz="2000" dirty="0">
                <a:solidFill>
                  <a:srgbClr val="000000"/>
                </a:solidFill>
              </a:rPr>
              <a:t> и </a:t>
            </a:r>
            <a:r>
              <a:rPr lang="en-US" sz="2000" b="1" dirty="0">
                <a:solidFill>
                  <a:srgbClr val="000000"/>
                </a:solidFill>
              </a:rPr>
              <a:t>0</a:t>
            </a:r>
            <a:r>
              <a:rPr lang="en-US" sz="2000" dirty="0">
                <a:solidFill>
                  <a:srgbClr val="000000"/>
                </a:solidFill>
              </a:rPr>
              <a:t> (</a:t>
            </a:r>
            <a:r>
              <a:rPr lang="en-US" sz="2000" dirty="0" err="1">
                <a:solidFill>
                  <a:srgbClr val="000000"/>
                </a:solidFill>
              </a:rPr>
              <a:t>ложь</a:t>
            </a:r>
            <a:r>
              <a:rPr lang="en-US" sz="2000" dirty="0">
                <a:solidFill>
                  <a:srgbClr val="000000"/>
                </a:solidFill>
              </a:rPr>
              <a:t>) </a:t>
            </a:r>
            <a:r>
              <a:rPr lang="en-US" sz="2000" dirty="0" smtClean="0">
                <a:solidFill>
                  <a:srgbClr val="000000"/>
                </a:solidFill>
              </a:rPr>
              <a:t> </a:t>
            </a:r>
            <a:r>
              <a:rPr lang="en-US" sz="2000" dirty="0">
                <a:solidFill>
                  <a:srgbClr val="000000"/>
                </a:solidFill>
              </a:rPr>
              <a:t>в </a:t>
            </a:r>
            <a:r>
              <a:rPr lang="en-US" sz="2000" dirty="0" err="1">
                <a:solidFill>
                  <a:srgbClr val="000000"/>
                </a:solidFill>
              </a:rPr>
              <a:t>противном</a:t>
            </a:r>
            <a:r>
              <a:rPr lang="en-US" sz="2000" dirty="0">
                <a:solidFill>
                  <a:srgbClr val="000000"/>
                </a:solidFill>
              </a:rPr>
              <a:t> </a:t>
            </a:r>
            <a:r>
              <a:rPr lang="en-US" sz="2000" dirty="0" err="1">
                <a:solidFill>
                  <a:srgbClr val="000000"/>
                </a:solidFill>
              </a:rPr>
              <a:t>случае</a:t>
            </a:r>
            <a:r>
              <a:rPr lang="en-US" sz="2000" dirty="0">
                <a:solidFill>
                  <a:srgbClr val="00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9220"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smtClean="0">
                <a:solidFill>
                  <a:srgbClr val="000080"/>
                </a:solidFill>
              </a:rPr>
              <a:t>Модуль управления</a:t>
            </a:r>
            <a:endParaRPr lang="en-US" sz="3200" dirty="0">
              <a:solidFill>
                <a:srgbClr val="000080"/>
              </a:solidFill>
            </a:endParaRPr>
          </a:p>
        </p:txBody>
      </p:sp>
      <p:sp>
        <p:nvSpPr>
          <p:cNvPr id="9221" name="Text Box 4"/>
          <p:cNvSpPr txBox="1">
            <a:spLocks noChangeArrowheads="1"/>
          </p:cNvSpPr>
          <p:nvPr/>
        </p:nvSpPr>
        <p:spPr bwMode="auto">
          <a:xfrm>
            <a:off x="503238" y="1403350"/>
            <a:ext cx="554355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695"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800" u="sng" dirty="0" err="1">
                <a:solidFill>
                  <a:srgbClr val="000000"/>
                </a:solidFill>
              </a:rPr>
              <a:t>Функции</a:t>
            </a:r>
            <a:r>
              <a:rPr lang="en-US" sz="2800" u="sng" dirty="0">
                <a:solidFill>
                  <a:srgbClr val="000000"/>
                </a:solidFill>
              </a:rPr>
              <a:t> </a:t>
            </a:r>
            <a:r>
              <a:rPr lang="en-US" sz="2800" u="sng" dirty="0" err="1">
                <a:solidFill>
                  <a:srgbClr val="000000"/>
                </a:solidFill>
              </a:rPr>
              <a:t>менеджера</a:t>
            </a:r>
            <a:r>
              <a:rPr lang="en-US" sz="2800" u="sng" dirty="0">
                <a:solidFill>
                  <a:srgbClr val="000000"/>
                </a:solidFill>
              </a:rPr>
              <a:t>:</a:t>
            </a:r>
          </a:p>
        </p:txBody>
      </p:sp>
      <p:sp>
        <p:nvSpPr>
          <p:cNvPr id="9222" name="Text Box 5"/>
          <p:cNvSpPr txBox="1">
            <a:spLocks noChangeArrowheads="1"/>
          </p:cNvSpPr>
          <p:nvPr/>
        </p:nvSpPr>
        <p:spPr bwMode="auto">
          <a:xfrm>
            <a:off x="463550" y="2024063"/>
            <a:ext cx="7632700" cy="196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2932"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buFont typeface="Arial" charset="0"/>
              <a:buChar char="•"/>
            </a:pPr>
            <a:r>
              <a:rPr lang="en-US" sz="2600" dirty="0">
                <a:solidFill>
                  <a:srgbClr val="000000"/>
                </a:solidFill>
              </a:rPr>
              <a:t> </a:t>
            </a:r>
            <a:r>
              <a:rPr lang="en-US" sz="2600" dirty="0" err="1">
                <a:solidFill>
                  <a:srgbClr val="000000"/>
                </a:solidFill>
              </a:rPr>
              <a:t>маршрутизация</a:t>
            </a:r>
            <a:r>
              <a:rPr lang="en-US" sz="2600" dirty="0">
                <a:solidFill>
                  <a:srgbClr val="000000"/>
                </a:solidFill>
              </a:rPr>
              <a:t> </a:t>
            </a:r>
            <a:r>
              <a:rPr lang="en-US" sz="2600" dirty="0" err="1">
                <a:solidFill>
                  <a:srgbClr val="000000"/>
                </a:solidFill>
              </a:rPr>
              <a:t>внутренних</a:t>
            </a:r>
            <a:r>
              <a:rPr lang="en-US" sz="2600" dirty="0">
                <a:solidFill>
                  <a:srgbClr val="000000"/>
                </a:solidFill>
              </a:rPr>
              <a:t> </a:t>
            </a:r>
            <a:r>
              <a:rPr lang="en-US" sz="2600" dirty="0" err="1">
                <a:solidFill>
                  <a:srgbClr val="000000"/>
                </a:solidFill>
              </a:rPr>
              <a:t>сообщений</a:t>
            </a:r>
            <a:r>
              <a:rPr lang="en-US" sz="2600" dirty="0">
                <a:solidFill>
                  <a:srgbClr val="000000"/>
                </a:solidFill>
              </a:rPr>
              <a:t> </a:t>
            </a:r>
            <a:r>
              <a:rPr lang="en-US" sz="2600" dirty="0" err="1">
                <a:solidFill>
                  <a:srgbClr val="000000"/>
                </a:solidFill>
              </a:rPr>
              <a:t>между</a:t>
            </a:r>
            <a:r>
              <a:rPr lang="en-US" sz="2600" dirty="0">
                <a:solidFill>
                  <a:srgbClr val="000000"/>
                </a:solidFill>
              </a:rPr>
              <a:t> </a:t>
            </a:r>
            <a:r>
              <a:rPr lang="en-US" sz="2600" dirty="0" err="1">
                <a:solidFill>
                  <a:srgbClr val="000000"/>
                </a:solidFill>
              </a:rPr>
              <a:t>модулями</a:t>
            </a:r>
            <a:r>
              <a:rPr lang="en-US" sz="2600" dirty="0">
                <a:solidFill>
                  <a:srgbClr val="000000"/>
                </a:solidFill>
              </a:rPr>
              <a:t>;</a:t>
            </a:r>
          </a:p>
          <a:p>
            <a:pPr eaLnBrk="1" hangingPunct="1">
              <a:buFont typeface="Arial" charset="0"/>
              <a:buChar char="•"/>
            </a:pPr>
            <a:r>
              <a:rPr lang="en-US" sz="2600" dirty="0">
                <a:solidFill>
                  <a:srgbClr val="000000"/>
                </a:solidFill>
              </a:rPr>
              <a:t> </a:t>
            </a:r>
            <a:r>
              <a:rPr lang="en-US" sz="2600" dirty="0" err="1">
                <a:solidFill>
                  <a:srgbClr val="000000"/>
                </a:solidFill>
              </a:rPr>
              <a:t>отслеживание</a:t>
            </a:r>
            <a:r>
              <a:rPr lang="en-US" sz="2600" dirty="0">
                <a:solidFill>
                  <a:srgbClr val="000000"/>
                </a:solidFill>
              </a:rPr>
              <a:t> </a:t>
            </a:r>
            <a:r>
              <a:rPr lang="en-US" sz="2600" dirty="0" err="1">
                <a:solidFill>
                  <a:srgbClr val="000000"/>
                </a:solidFill>
              </a:rPr>
              <a:t>ошибок</a:t>
            </a:r>
            <a:r>
              <a:rPr lang="en-US" sz="2600" dirty="0">
                <a:solidFill>
                  <a:srgbClr val="000000"/>
                </a:solidFill>
              </a:rPr>
              <a:t> в </a:t>
            </a:r>
            <a:r>
              <a:rPr lang="en-US" sz="2600" dirty="0" err="1">
                <a:solidFill>
                  <a:srgbClr val="000000"/>
                </a:solidFill>
              </a:rPr>
              <a:t>работе</a:t>
            </a:r>
            <a:r>
              <a:rPr lang="en-US" sz="2600" dirty="0">
                <a:solidFill>
                  <a:srgbClr val="000000"/>
                </a:solidFill>
              </a:rPr>
              <a:t> </a:t>
            </a:r>
            <a:r>
              <a:rPr lang="en-US" sz="2600" dirty="0" err="1">
                <a:solidFill>
                  <a:srgbClr val="000000"/>
                </a:solidFill>
              </a:rPr>
              <a:t>модулей</a:t>
            </a:r>
            <a:r>
              <a:rPr lang="en-US" sz="2600" dirty="0">
                <a:solidFill>
                  <a:srgbClr val="000000"/>
                </a:solidFill>
              </a:rPr>
              <a:t> и </a:t>
            </a:r>
            <a:r>
              <a:rPr lang="en-US" sz="2600" dirty="0" err="1">
                <a:solidFill>
                  <a:srgbClr val="000000"/>
                </a:solidFill>
              </a:rPr>
              <a:t>перезапуск</a:t>
            </a:r>
            <a:r>
              <a:rPr lang="en-US" sz="2600" dirty="0">
                <a:solidFill>
                  <a:srgbClr val="000000"/>
                </a:solidFill>
              </a:rPr>
              <a:t> </a:t>
            </a:r>
            <a:r>
              <a:rPr lang="en-US" sz="2600" dirty="0" err="1">
                <a:solidFill>
                  <a:srgbClr val="000000"/>
                </a:solidFill>
              </a:rPr>
              <a:t>их</a:t>
            </a:r>
            <a:r>
              <a:rPr lang="en-US" sz="2600" dirty="0">
                <a:solidFill>
                  <a:srgbClr val="000000"/>
                </a:solidFill>
              </a:rPr>
              <a:t> в </a:t>
            </a:r>
            <a:r>
              <a:rPr lang="en-US" sz="2600" dirty="0" err="1">
                <a:solidFill>
                  <a:srgbClr val="000000"/>
                </a:solidFill>
              </a:rPr>
              <a:t>случае</a:t>
            </a:r>
            <a:r>
              <a:rPr lang="en-US" sz="2600" dirty="0">
                <a:solidFill>
                  <a:srgbClr val="000000"/>
                </a:solidFill>
              </a:rPr>
              <a:t> </a:t>
            </a:r>
            <a:r>
              <a:rPr lang="en-US" sz="2600" dirty="0" err="1">
                <a:solidFill>
                  <a:srgbClr val="000000"/>
                </a:solidFill>
              </a:rPr>
              <a:t>сбоя</a:t>
            </a:r>
            <a:r>
              <a:rPr lang="en-US" sz="2600" dirty="0">
                <a:solidFill>
                  <a:srgbClr val="000000"/>
                </a:solidFill>
              </a:rPr>
              <a:t>.</a:t>
            </a:r>
          </a:p>
        </p:txBody>
      </p:sp>
      <p:sp>
        <p:nvSpPr>
          <p:cNvPr id="9223" name="Text Box 6"/>
          <p:cNvSpPr txBox="1">
            <a:spLocks noChangeArrowheads="1"/>
          </p:cNvSpPr>
          <p:nvPr/>
        </p:nvSpPr>
        <p:spPr bwMode="auto">
          <a:xfrm>
            <a:off x="396875" y="3889375"/>
            <a:ext cx="8453438"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695"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800" u="sng">
                <a:solidFill>
                  <a:srgbClr val="000000"/>
                </a:solidFill>
              </a:rPr>
              <a:t>Формат внутренних сообщений между модулями:</a:t>
            </a:r>
          </a:p>
        </p:txBody>
      </p:sp>
      <p:sp>
        <p:nvSpPr>
          <p:cNvPr id="9224" name="Text Box 7"/>
          <p:cNvSpPr txBox="1">
            <a:spLocks noChangeArrowheads="1"/>
          </p:cNvSpPr>
          <p:nvPr/>
        </p:nvSpPr>
        <p:spPr bwMode="auto">
          <a:xfrm>
            <a:off x="396875" y="4564063"/>
            <a:ext cx="8466138" cy="196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2932"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600">
                <a:solidFill>
                  <a:srgbClr val="000000"/>
                </a:solidFill>
              </a:rPr>
              <a:t>Внутреннее сообщение представляет собой текстовую строку следующего вида:</a:t>
            </a:r>
          </a:p>
          <a:p>
            <a:pPr eaLnBrk="1" hangingPunct="1"/>
            <a:endParaRPr lang="en-US" sz="2600">
              <a:solidFill>
                <a:srgbClr val="000000"/>
              </a:solidFill>
            </a:endParaRPr>
          </a:p>
          <a:p>
            <a:pPr eaLnBrk="1" hangingPunct="1"/>
            <a:r>
              <a:rPr lang="en-US" sz="2600" i="1">
                <a:solidFill>
                  <a:srgbClr val="000000"/>
                </a:solidFill>
              </a:rPr>
              <a:t>имя модуля, имя команды, аргумент1, аргумент2, ...</a:t>
            </a:r>
          </a:p>
        </p:txBody>
      </p:sp>
    </p:spTree>
    <p:extLst>
      <p:ext uri="{BB962C8B-B14F-4D97-AF65-F5344CB8AC3E}">
        <p14:creationId xmlns:p14="http://schemas.microsoft.com/office/powerpoint/2010/main" val="12680780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7412"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200">
                <a:solidFill>
                  <a:srgbClr val="000080"/>
                </a:solidFill>
              </a:rPr>
              <a:t>Коррелятор</a:t>
            </a:r>
          </a:p>
        </p:txBody>
      </p:sp>
      <p:sp>
        <p:nvSpPr>
          <p:cNvPr id="17413" name="Text Box 4"/>
          <p:cNvSpPr txBox="1">
            <a:spLocks noChangeArrowheads="1"/>
          </p:cNvSpPr>
          <p:nvPr/>
        </p:nvSpPr>
        <p:spPr bwMode="auto">
          <a:xfrm>
            <a:off x="503238" y="1403350"/>
            <a:ext cx="554355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695"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800" u="sng">
                <a:solidFill>
                  <a:srgbClr val="000000"/>
                </a:solidFill>
              </a:rPr>
              <a:t>Функции коррелятора:</a:t>
            </a:r>
          </a:p>
        </p:txBody>
      </p:sp>
      <p:sp>
        <p:nvSpPr>
          <p:cNvPr id="17414" name="Text Box 5"/>
          <p:cNvSpPr txBox="1">
            <a:spLocks noChangeArrowheads="1"/>
          </p:cNvSpPr>
          <p:nvPr/>
        </p:nvSpPr>
        <p:spPr bwMode="auto">
          <a:xfrm>
            <a:off x="463550" y="2024063"/>
            <a:ext cx="7632700" cy="441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2932"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marL="457200" indent="-457200" eaLnBrk="1" hangingPunct="1">
              <a:spcBef>
                <a:spcPts val="1138"/>
              </a:spcBef>
              <a:spcAft>
                <a:spcPts val="1138"/>
              </a:spcAft>
              <a:buFont typeface="Arial" panose="020B0604020202020204" pitchFamily="34" charset="0"/>
              <a:buChar char="•"/>
            </a:pPr>
            <a:endParaRPr lang="ru-RU" sz="2600" dirty="0" smtClean="0">
              <a:solidFill>
                <a:srgbClr val="000000"/>
              </a:solidFill>
            </a:endParaRPr>
          </a:p>
          <a:p>
            <a:pPr marL="457200" indent="-457200" eaLnBrk="1" hangingPunct="1">
              <a:spcBef>
                <a:spcPts val="1138"/>
              </a:spcBef>
              <a:spcAft>
                <a:spcPts val="1138"/>
              </a:spcAft>
              <a:buFont typeface="Arial" panose="020B0604020202020204" pitchFamily="34" charset="0"/>
              <a:buChar char="•"/>
            </a:pPr>
            <a:r>
              <a:rPr lang="en-US" sz="2600" dirty="0" err="1" smtClean="0">
                <a:solidFill>
                  <a:srgbClr val="000000"/>
                </a:solidFill>
              </a:rPr>
              <a:t>определение</a:t>
            </a:r>
            <a:r>
              <a:rPr lang="en-US" sz="2600" dirty="0" smtClean="0">
                <a:solidFill>
                  <a:srgbClr val="000000"/>
                </a:solidFill>
              </a:rPr>
              <a:t> </a:t>
            </a:r>
            <a:r>
              <a:rPr lang="ru-RU" sz="2600" dirty="0" smtClean="0">
                <a:solidFill>
                  <a:srgbClr val="000000"/>
                </a:solidFill>
              </a:rPr>
              <a:t>источника неисправности;</a:t>
            </a:r>
            <a:endParaRPr lang="ru-RU" sz="2600" dirty="0">
              <a:solidFill>
                <a:srgbClr val="000000"/>
              </a:solidFill>
            </a:endParaRPr>
          </a:p>
          <a:p>
            <a:pPr eaLnBrk="1" hangingPunct="1">
              <a:spcBef>
                <a:spcPts val="1138"/>
              </a:spcBef>
              <a:spcAft>
                <a:spcPts val="1138"/>
              </a:spcAft>
            </a:pPr>
            <a:r>
              <a:rPr lang="ru-RU" sz="2600" dirty="0" smtClean="0">
                <a:solidFill>
                  <a:srgbClr val="000000"/>
                </a:solidFill>
              </a:rPr>
              <a:t> </a:t>
            </a:r>
            <a:endParaRPr lang="en-US" sz="2600" dirty="0" smtClean="0">
              <a:solidFill>
                <a:srgbClr val="000000"/>
              </a:solidFill>
            </a:endParaRPr>
          </a:p>
          <a:p>
            <a:pPr marL="457200" indent="-457200" eaLnBrk="1" hangingPunct="1">
              <a:spcBef>
                <a:spcPts val="1138"/>
              </a:spcBef>
              <a:spcAft>
                <a:spcPts val="1138"/>
              </a:spcAft>
              <a:buFont typeface="Arial" panose="020B0604020202020204" pitchFamily="34" charset="0"/>
              <a:buChar char="•"/>
            </a:pPr>
            <a:r>
              <a:rPr lang="en-US" sz="2600" dirty="0" err="1" smtClean="0">
                <a:solidFill>
                  <a:srgbClr val="000000"/>
                </a:solidFill>
              </a:rPr>
              <a:t>устранение</a:t>
            </a:r>
            <a:r>
              <a:rPr lang="en-US" sz="2600" dirty="0" smtClean="0">
                <a:solidFill>
                  <a:srgbClr val="000000"/>
                </a:solidFill>
              </a:rPr>
              <a:t> </a:t>
            </a:r>
            <a:r>
              <a:rPr lang="en-US" sz="2600" dirty="0" err="1">
                <a:solidFill>
                  <a:srgbClr val="000000"/>
                </a:solidFill>
              </a:rPr>
              <a:t>явления</a:t>
            </a:r>
            <a:r>
              <a:rPr lang="en-US" sz="2600" dirty="0">
                <a:solidFill>
                  <a:srgbClr val="000000"/>
                </a:solidFill>
              </a:rPr>
              <a:t> </a:t>
            </a:r>
            <a:r>
              <a:rPr lang="en-US" sz="2600" dirty="0" err="1">
                <a:solidFill>
                  <a:srgbClr val="000000"/>
                </a:solidFill>
              </a:rPr>
              <a:t>шторма</a:t>
            </a:r>
            <a:r>
              <a:rPr lang="en-US" sz="2600" dirty="0">
                <a:solidFill>
                  <a:srgbClr val="000000"/>
                </a:solidFill>
              </a:rPr>
              <a:t> </a:t>
            </a:r>
            <a:r>
              <a:rPr lang="en-US" sz="2600" dirty="0" err="1">
                <a:solidFill>
                  <a:srgbClr val="000000"/>
                </a:solidFill>
              </a:rPr>
              <a:t>событий</a:t>
            </a:r>
            <a:r>
              <a:rPr lang="en-US" sz="2600" dirty="0">
                <a:solidFill>
                  <a:srgbClr val="000000"/>
                </a:solidFill>
              </a:rPr>
              <a:t>, </a:t>
            </a:r>
            <a:r>
              <a:rPr lang="en-US" sz="2600" dirty="0" err="1">
                <a:solidFill>
                  <a:srgbClr val="000000"/>
                </a:solidFill>
              </a:rPr>
              <a:t>связанного</a:t>
            </a:r>
            <a:r>
              <a:rPr lang="en-US" sz="2600" dirty="0">
                <a:solidFill>
                  <a:srgbClr val="000000"/>
                </a:solidFill>
              </a:rPr>
              <a:t> с </a:t>
            </a:r>
            <a:r>
              <a:rPr lang="ru-RU" sz="2600" dirty="0" smtClean="0">
                <a:solidFill>
                  <a:srgbClr val="000000"/>
                </a:solidFill>
              </a:rPr>
              <a:t>неисправностью</a:t>
            </a:r>
            <a:r>
              <a:rPr lang="en-US" sz="2600" dirty="0" smtClean="0">
                <a:solidFill>
                  <a:srgbClr val="000000"/>
                </a:solidFill>
              </a:rPr>
              <a:t>;</a:t>
            </a:r>
            <a:endParaRPr lang="en-US" sz="2600" dirty="0">
              <a:solidFill>
                <a:srgbClr val="000000"/>
              </a:solidFill>
            </a:endParaRPr>
          </a:p>
          <a:p>
            <a:pPr eaLnBrk="1" hangingPunct="1">
              <a:spcBef>
                <a:spcPts val="1138"/>
              </a:spcBef>
              <a:spcAft>
                <a:spcPts val="1138"/>
              </a:spcAft>
              <a:buFont typeface="Arial" charset="0"/>
              <a:buChar char="•"/>
            </a:pPr>
            <a:endParaRPr lang="en-US" sz="2600" dirty="0" smtClean="0">
              <a:solidFill>
                <a:srgbClr val="000000"/>
              </a:solidFill>
            </a:endParaRPr>
          </a:p>
          <a:p>
            <a:pPr marL="457200" indent="-457200" eaLnBrk="1" hangingPunct="1">
              <a:spcBef>
                <a:spcPts val="1138"/>
              </a:spcBef>
              <a:spcAft>
                <a:spcPts val="1138"/>
              </a:spcAft>
              <a:buFont typeface="Arial" panose="020B0604020202020204" pitchFamily="34" charset="0"/>
              <a:buChar char="•"/>
            </a:pPr>
            <a:r>
              <a:rPr lang="en-US" sz="2600" dirty="0" smtClean="0">
                <a:solidFill>
                  <a:srgbClr val="000000"/>
                </a:solidFill>
              </a:rPr>
              <a:t> </a:t>
            </a:r>
            <a:r>
              <a:rPr lang="en-US" sz="2600" dirty="0" err="1">
                <a:solidFill>
                  <a:srgbClr val="000000"/>
                </a:solidFill>
              </a:rPr>
              <a:t>устранение</a:t>
            </a:r>
            <a:r>
              <a:rPr lang="en-US" sz="2600" dirty="0">
                <a:solidFill>
                  <a:srgbClr val="000000"/>
                </a:solidFill>
              </a:rPr>
              <a:t> </a:t>
            </a:r>
            <a:r>
              <a:rPr lang="en-US" sz="2600" dirty="0" err="1">
                <a:solidFill>
                  <a:srgbClr val="000000"/>
                </a:solidFill>
              </a:rPr>
              <a:t>дублирования</a:t>
            </a:r>
            <a:r>
              <a:rPr lang="en-US" sz="2600" dirty="0">
                <a:solidFill>
                  <a:srgbClr val="000000"/>
                </a:solidFill>
              </a:rPr>
              <a:t> </a:t>
            </a:r>
            <a:r>
              <a:rPr lang="en-US" sz="2600" dirty="0" err="1" smtClean="0">
                <a:solidFill>
                  <a:srgbClr val="000000"/>
                </a:solidFill>
              </a:rPr>
              <a:t>событий</a:t>
            </a:r>
            <a:r>
              <a:rPr lang="ru-RU" sz="2600" dirty="0">
                <a:solidFill>
                  <a:srgbClr val="000000"/>
                </a:solidFill>
              </a:rPr>
              <a:t>.</a:t>
            </a:r>
            <a:endParaRPr lang="en-US" sz="2600" dirty="0">
              <a:solidFill>
                <a:srgbClr val="000000"/>
              </a:solidFill>
            </a:endParaRPr>
          </a:p>
          <a:p>
            <a:pPr eaLnBrk="1" hangingPunct="1">
              <a:spcBef>
                <a:spcPts val="1138"/>
              </a:spcBef>
              <a:spcAft>
                <a:spcPts val="1138"/>
              </a:spcAft>
            </a:pPr>
            <a:endParaRPr lang="en-US" sz="26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9460"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200">
                <a:solidFill>
                  <a:srgbClr val="000080"/>
                </a:solidFill>
              </a:rPr>
              <a:t>Коррелятор</a:t>
            </a:r>
          </a:p>
        </p:txBody>
      </p:sp>
      <p:sp>
        <p:nvSpPr>
          <p:cNvPr id="19461" name="Text Box 4"/>
          <p:cNvSpPr txBox="1">
            <a:spLocks noChangeArrowheads="1"/>
          </p:cNvSpPr>
          <p:nvPr/>
        </p:nvSpPr>
        <p:spPr bwMode="auto">
          <a:xfrm>
            <a:off x="463550" y="1479550"/>
            <a:ext cx="8134350" cy="312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403"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lnSpc>
                <a:spcPct val="150000"/>
              </a:lnSpc>
            </a:pPr>
            <a:r>
              <a:rPr lang="en-US" sz="2200" b="1" dirty="0" err="1">
                <a:solidFill>
                  <a:srgbClr val="000000"/>
                </a:solidFill>
              </a:rPr>
              <a:t>Определение</a:t>
            </a:r>
            <a:r>
              <a:rPr lang="en-US" sz="2200" b="1" dirty="0">
                <a:solidFill>
                  <a:srgbClr val="000000"/>
                </a:solidFill>
              </a:rPr>
              <a:t> </a:t>
            </a:r>
            <a:r>
              <a:rPr lang="en-US" sz="2200" b="1" dirty="0" err="1">
                <a:solidFill>
                  <a:srgbClr val="000000"/>
                </a:solidFill>
              </a:rPr>
              <a:t>источника</a:t>
            </a:r>
            <a:r>
              <a:rPr lang="en-US" sz="2200" b="1" dirty="0">
                <a:solidFill>
                  <a:srgbClr val="000000"/>
                </a:solidFill>
              </a:rPr>
              <a:t> </a:t>
            </a:r>
            <a:r>
              <a:rPr lang="ru-RU" sz="2200" b="1" dirty="0" smtClean="0">
                <a:solidFill>
                  <a:srgbClr val="000000"/>
                </a:solidFill>
              </a:rPr>
              <a:t>неисправности </a:t>
            </a:r>
            <a:r>
              <a:rPr lang="en-US" sz="2200" dirty="0" err="1" smtClean="0">
                <a:solidFill>
                  <a:srgbClr val="000000"/>
                </a:solidFill>
              </a:rPr>
              <a:t>осуществляется</a:t>
            </a:r>
            <a:r>
              <a:rPr lang="en-US" sz="2200" dirty="0" smtClean="0">
                <a:solidFill>
                  <a:srgbClr val="000000"/>
                </a:solidFill>
              </a:rPr>
              <a:t> </a:t>
            </a:r>
            <a:r>
              <a:rPr lang="en-US" sz="2200" dirty="0">
                <a:solidFill>
                  <a:srgbClr val="000000"/>
                </a:solidFill>
              </a:rPr>
              <a:t>с </a:t>
            </a:r>
            <a:r>
              <a:rPr lang="en-US" sz="2200" dirty="0" err="1">
                <a:solidFill>
                  <a:srgbClr val="000000"/>
                </a:solidFill>
              </a:rPr>
              <a:t>использованием</a:t>
            </a:r>
            <a:r>
              <a:rPr lang="en-US" sz="2200" dirty="0">
                <a:solidFill>
                  <a:srgbClr val="000000"/>
                </a:solidFill>
              </a:rPr>
              <a:t> </a:t>
            </a:r>
            <a:r>
              <a:rPr lang="en-US" sz="2200" dirty="0" err="1">
                <a:solidFill>
                  <a:srgbClr val="000000"/>
                </a:solidFill>
              </a:rPr>
              <a:t>конфигурационной</a:t>
            </a:r>
            <a:r>
              <a:rPr lang="en-US" sz="2200" dirty="0">
                <a:solidFill>
                  <a:srgbClr val="000000"/>
                </a:solidFill>
              </a:rPr>
              <a:t> </a:t>
            </a:r>
            <a:r>
              <a:rPr lang="en-US" sz="2200" dirty="0" err="1">
                <a:solidFill>
                  <a:srgbClr val="000000"/>
                </a:solidFill>
              </a:rPr>
              <a:t>информации</a:t>
            </a:r>
            <a:r>
              <a:rPr lang="en-US" sz="2200" dirty="0">
                <a:solidFill>
                  <a:srgbClr val="000000"/>
                </a:solidFill>
              </a:rPr>
              <a:t> о </a:t>
            </a:r>
            <a:r>
              <a:rPr lang="en-US" sz="2200" dirty="0" err="1">
                <a:solidFill>
                  <a:srgbClr val="000000"/>
                </a:solidFill>
              </a:rPr>
              <a:t>связях</a:t>
            </a:r>
            <a:r>
              <a:rPr lang="en-US" sz="2200" dirty="0">
                <a:solidFill>
                  <a:srgbClr val="000000"/>
                </a:solidFill>
              </a:rPr>
              <a:t> </a:t>
            </a:r>
            <a:r>
              <a:rPr lang="en-US" sz="2200" dirty="0" err="1">
                <a:solidFill>
                  <a:srgbClr val="000000"/>
                </a:solidFill>
              </a:rPr>
              <a:t>между</a:t>
            </a:r>
            <a:r>
              <a:rPr lang="en-US" sz="2200" dirty="0">
                <a:solidFill>
                  <a:srgbClr val="000000"/>
                </a:solidFill>
              </a:rPr>
              <a:t> </a:t>
            </a:r>
            <a:r>
              <a:rPr lang="en-US" sz="2200" dirty="0" err="1">
                <a:solidFill>
                  <a:srgbClr val="000000"/>
                </a:solidFill>
              </a:rPr>
              <a:t>объектами</a:t>
            </a:r>
            <a:r>
              <a:rPr lang="en-US" sz="2200" dirty="0">
                <a:solidFill>
                  <a:srgbClr val="000000"/>
                </a:solidFill>
              </a:rPr>
              <a:t> </a:t>
            </a:r>
            <a:r>
              <a:rPr lang="en-US" sz="2200" dirty="0" err="1">
                <a:solidFill>
                  <a:srgbClr val="000000"/>
                </a:solidFill>
              </a:rPr>
              <a:t>подконтрольной</a:t>
            </a:r>
            <a:r>
              <a:rPr lang="en-US" sz="2200" dirty="0">
                <a:solidFill>
                  <a:srgbClr val="000000"/>
                </a:solidFill>
              </a:rPr>
              <a:t> </a:t>
            </a:r>
            <a:r>
              <a:rPr lang="en-US" sz="2200" dirty="0" err="1">
                <a:solidFill>
                  <a:srgbClr val="000000"/>
                </a:solidFill>
              </a:rPr>
              <a:t>среды</a:t>
            </a:r>
            <a:r>
              <a:rPr lang="en-US" sz="2200" dirty="0">
                <a:solidFill>
                  <a:srgbClr val="000000"/>
                </a:solidFill>
              </a:rPr>
              <a:t> </a:t>
            </a:r>
            <a:r>
              <a:rPr lang="en-US" sz="2200" dirty="0" err="1">
                <a:solidFill>
                  <a:srgbClr val="000000"/>
                </a:solidFill>
              </a:rPr>
              <a:t>на</a:t>
            </a:r>
            <a:r>
              <a:rPr lang="en-US" sz="2200" dirty="0">
                <a:solidFill>
                  <a:srgbClr val="000000"/>
                </a:solidFill>
              </a:rPr>
              <a:t> </a:t>
            </a:r>
            <a:r>
              <a:rPr lang="en-US" sz="2200" dirty="0" err="1">
                <a:solidFill>
                  <a:srgbClr val="000000"/>
                </a:solidFill>
              </a:rPr>
              <a:t>физическом</a:t>
            </a:r>
            <a:r>
              <a:rPr lang="en-US" sz="2200" dirty="0">
                <a:solidFill>
                  <a:srgbClr val="000000"/>
                </a:solidFill>
              </a:rPr>
              <a:t> </a:t>
            </a:r>
            <a:r>
              <a:rPr lang="en-US" sz="2200" dirty="0" err="1">
                <a:solidFill>
                  <a:srgbClr val="000000"/>
                </a:solidFill>
              </a:rPr>
              <a:t>уровне</a:t>
            </a:r>
            <a:r>
              <a:rPr lang="en-US" sz="2200" dirty="0">
                <a:solidFill>
                  <a:srgbClr val="000000"/>
                </a:solidFill>
              </a:rPr>
              <a:t> и о </a:t>
            </a:r>
            <a:r>
              <a:rPr lang="en-US" sz="2200" dirty="0" err="1">
                <a:solidFill>
                  <a:srgbClr val="000000"/>
                </a:solidFill>
              </a:rPr>
              <a:t>связях</a:t>
            </a:r>
            <a:r>
              <a:rPr lang="en-US" sz="2200" dirty="0">
                <a:solidFill>
                  <a:srgbClr val="000000"/>
                </a:solidFill>
              </a:rPr>
              <a:t> </a:t>
            </a:r>
            <a:r>
              <a:rPr lang="en-US" sz="2200" dirty="0" err="1">
                <a:solidFill>
                  <a:srgbClr val="000000"/>
                </a:solidFill>
              </a:rPr>
              <a:t>сервисов</a:t>
            </a:r>
            <a:r>
              <a:rPr lang="en-US" sz="2200" dirty="0">
                <a:solidFill>
                  <a:srgbClr val="000000"/>
                </a:solidFill>
              </a:rPr>
              <a:t> с </a:t>
            </a:r>
            <a:r>
              <a:rPr lang="en-US" sz="2200" dirty="0" err="1">
                <a:solidFill>
                  <a:srgbClr val="000000"/>
                </a:solidFill>
              </a:rPr>
              <a:t>узлами</a:t>
            </a:r>
            <a:r>
              <a:rPr lang="en-US" sz="2200" dirty="0">
                <a:solidFill>
                  <a:srgbClr val="000000"/>
                </a:solidFill>
              </a:rPr>
              <a:t>, </a:t>
            </a:r>
            <a:r>
              <a:rPr lang="en-US" sz="2200" dirty="0" err="1">
                <a:solidFill>
                  <a:srgbClr val="000000"/>
                </a:solidFill>
              </a:rPr>
              <a:t>на</a:t>
            </a:r>
            <a:r>
              <a:rPr lang="en-US" sz="2200" dirty="0">
                <a:solidFill>
                  <a:srgbClr val="000000"/>
                </a:solidFill>
              </a:rPr>
              <a:t> </a:t>
            </a:r>
            <a:r>
              <a:rPr lang="en-US" sz="2200" dirty="0" err="1">
                <a:solidFill>
                  <a:srgbClr val="000000"/>
                </a:solidFill>
              </a:rPr>
              <a:t>которых</a:t>
            </a:r>
            <a:r>
              <a:rPr lang="en-US" sz="2200" dirty="0">
                <a:solidFill>
                  <a:srgbClr val="000000"/>
                </a:solidFill>
              </a:rPr>
              <a:t> </a:t>
            </a:r>
            <a:r>
              <a:rPr lang="en-US" sz="2200" dirty="0" err="1">
                <a:solidFill>
                  <a:srgbClr val="000000"/>
                </a:solidFill>
              </a:rPr>
              <a:t>они</a:t>
            </a:r>
            <a:r>
              <a:rPr lang="en-US" sz="2200" dirty="0">
                <a:solidFill>
                  <a:srgbClr val="000000"/>
                </a:solidFill>
              </a:rPr>
              <a:t> </a:t>
            </a:r>
            <a:r>
              <a:rPr lang="en-US" sz="2200" dirty="0" err="1">
                <a:solidFill>
                  <a:srgbClr val="000000"/>
                </a:solidFill>
              </a:rPr>
              <a:t>запущены</a:t>
            </a:r>
            <a:r>
              <a:rPr lang="en-US" sz="2200" dirty="0">
                <a:solidFill>
                  <a:srgbClr val="000000"/>
                </a:solidFill>
              </a:rPr>
              <a:t>. </a:t>
            </a:r>
            <a:r>
              <a:rPr lang="en-US" sz="2200" dirty="0" err="1">
                <a:solidFill>
                  <a:srgbClr val="000000"/>
                </a:solidFill>
              </a:rPr>
              <a:t>Подмножество</a:t>
            </a:r>
            <a:r>
              <a:rPr lang="en-US" sz="2200" dirty="0">
                <a:solidFill>
                  <a:srgbClr val="000000"/>
                </a:solidFill>
              </a:rPr>
              <a:t> </a:t>
            </a:r>
            <a:r>
              <a:rPr lang="en-US" sz="2200" dirty="0" err="1">
                <a:solidFill>
                  <a:srgbClr val="000000"/>
                </a:solidFill>
              </a:rPr>
              <a:t>используемых</a:t>
            </a:r>
            <a:r>
              <a:rPr lang="en-US" sz="2200" dirty="0">
                <a:solidFill>
                  <a:srgbClr val="000000"/>
                </a:solidFill>
              </a:rPr>
              <a:t> </a:t>
            </a:r>
            <a:r>
              <a:rPr lang="en-US" sz="2200" dirty="0" err="1">
                <a:solidFill>
                  <a:srgbClr val="000000"/>
                </a:solidFill>
              </a:rPr>
              <a:t>коррелятором</a:t>
            </a:r>
            <a:r>
              <a:rPr lang="en-US" sz="2200" dirty="0">
                <a:solidFill>
                  <a:srgbClr val="000000"/>
                </a:solidFill>
              </a:rPr>
              <a:t> </a:t>
            </a:r>
            <a:r>
              <a:rPr lang="en-US" sz="2200" dirty="0" err="1">
                <a:solidFill>
                  <a:srgbClr val="000000"/>
                </a:solidFill>
              </a:rPr>
              <a:t>узлов</a:t>
            </a:r>
            <a:r>
              <a:rPr lang="en-US" sz="2200" dirty="0">
                <a:solidFill>
                  <a:srgbClr val="000000"/>
                </a:solidFill>
              </a:rPr>
              <a:t> и </a:t>
            </a:r>
            <a:r>
              <a:rPr lang="en-US" sz="2200" dirty="0" err="1">
                <a:solidFill>
                  <a:srgbClr val="000000"/>
                </a:solidFill>
              </a:rPr>
              <a:t>связей</a:t>
            </a:r>
            <a:r>
              <a:rPr lang="en-US" sz="2200" dirty="0">
                <a:solidFill>
                  <a:srgbClr val="000000"/>
                </a:solidFill>
              </a:rPr>
              <a:t> </a:t>
            </a:r>
            <a:r>
              <a:rPr lang="en-US" sz="2200" dirty="0" err="1">
                <a:solidFill>
                  <a:srgbClr val="000000"/>
                </a:solidFill>
              </a:rPr>
              <a:t>не</a:t>
            </a:r>
            <a:r>
              <a:rPr lang="en-US" sz="2200" dirty="0">
                <a:solidFill>
                  <a:srgbClr val="000000"/>
                </a:solidFill>
              </a:rPr>
              <a:t> </a:t>
            </a:r>
            <a:r>
              <a:rPr lang="en-US" sz="2200" dirty="0" err="1">
                <a:solidFill>
                  <a:srgbClr val="000000"/>
                </a:solidFill>
              </a:rPr>
              <a:t>должно</a:t>
            </a:r>
            <a:r>
              <a:rPr lang="en-US" sz="2200" dirty="0">
                <a:solidFill>
                  <a:srgbClr val="000000"/>
                </a:solidFill>
              </a:rPr>
              <a:t> </a:t>
            </a:r>
            <a:r>
              <a:rPr lang="en-US" sz="2200" dirty="0" err="1">
                <a:solidFill>
                  <a:srgbClr val="000000"/>
                </a:solidFill>
              </a:rPr>
              <a:t>содержать</a:t>
            </a:r>
            <a:r>
              <a:rPr lang="en-US" sz="2200" dirty="0">
                <a:solidFill>
                  <a:srgbClr val="000000"/>
                </a:solidFill>
              </a:rPr>
              <a:t> </a:t>
            </a:r>
            <a:r>
              <a:rPr lang="en-US" sz="2200" dirty="0" err="1">
                <a:solidFill>
                  <a:srgbClr val="000000"/>
                </a:solidFill>
              </a:rPr>
              <a:t>циклов</a:t>
            </a:r>
            <a:r>
              <a:rPr lang="en-US" sz="2200" dirty="0">
                <a:solidFill>
                  <a:srgbClr val="000000"/>
                </a:solidFill>
              </a:rPr>
              <a:t>, </a:t>
            </a:r>
            <a:r>
              <a:rPr lang="en-US" sz="2200" dirty="0" err="1">
                <a:solidFill>
                  <a:srgbClr val="000000"/>
                </a:solidFill>
              </a:rPr>
              <a:t>т.е</a:t>
            </a:r>
            <a:r>
              <a:rPr lang="en-US" sz="2200" dirty="0">
                <a:solidFill>
                  <a:srgbClr val="000000"/>
                </a:solidFill>
              </a:rPr>
              <a:t>. </a:t>
            </a:r>
            <a:r>
              <a:rPr lang="en-US" sz="2200" dirty="0" err="1">
                <a:solidFill>
                  <a:srgbClr val="000000"/>
                </a:solidFill>
              </a:rPr>
              <a:t>должно</a:t>
            </a:r>
            <a:r>
              <a:rPr lang="en-US" sz="2200" dirty="0">
                <a:solidFill>
                  <a:srgbClr val="000000"/>
                </a:solidFill>
              </a:rPr>
              <a:t> </a:t>
            </a:r>
            <a:r>
              <a:rPr lang="en-US" sz="2200" dirty="0" err="1">
                <a:solidFill>
                  <a:srgbClr val="000000"/>
                </a:solidFill>
              </a:rPr>
              <a:t>представлять</a:t>
            </a:r>
            <a:r>
              <a:rPr lang="en-US" sz="2200" dirty="0">
                <a:solidFill>
                  <a:srgbClr val="000000"/>
                </a:solidFill>
              </a:rPr>
              <a:t> </a:t>
            </a:r>
            <a:r>
              <a:rPr lang="en-US" sz="2200" dirty="0" err="1">
                <a:solidFill>
                  <a:srgbClr val="000000"/>
                </a:solidFill>
              </a:rPr>
              <a:t>собой</a:t>
            </a:r>
            <a:r>
              <a:rPr lang="en-US" sz="2200" dirty="0">
                <a:solidFill>
                  <a:srgbClr val="000000"/>
                </a:solidFill>
              </a:rPr>
              <a:t> </a:t>
            </a:r>
            <a:r>
              <a:rPr lang="en-US" sz="2200" dirty="0" err="1">
                <a:solidFill>
                  <a:srgbClr val="000000"/>
                </a:solidFill>
              </a:rPr>
              <a:t>дерево</a:t>
            </a:r>
            <a:r>
              <a:rPr lang="en-US" sz="2200" dirty="0">
                <a:solidFill>
                  <a:srgbClr val="000000"/>
                </a:solidFill>
              </a:rPr>
              <a:t>.</a:t>
            </a:r>
          </a:p>
          <a:p>
            <a:pPr eaLnBrk="1" hangingPunct="1">
              <a:lnSpc>
                <a:spcPct val="150000"/>
              </a:lnSpc>
            </a:pPr>
            <a:endParaRPr lang="en-US" sz="2200" dirty="0">
              <a:solidFill>
                <a:srgbClr val="000000"/>
              </a:solidFill>
            </a:endParaRPr>
          </a:p>
          <a:p>
            <a:pPr eaLnBrk="1" hangingPunct="1">
              <a:lnSpc>
                <a:spcPct val="150000"/>
              </a:lnSpc>
            </a:pPr>
            <a:r>
              <a:rPr lang="en-US" sz="2200" dirty="0" err="1">
                <a:solidFill>
                  <a:srgbClr val="000000"/>
                </a:solidFill>
              </a:rPr>
              <a:t>По</a:t>
            </a:r>
            <a:r>
              <a:rPr lang="en-US" sz="2200" dirty="0">
                <a:solidFill>
                  <a:srgbClr val="000000"/>
                </a:solidFill>
              </a:rPr>
              <a:t> </a:t>
            </a:r>
            <a:r>
              <a:rPr lang="en-US" sz="2200" dirty="0" err="1">
                <a:solidFill>
                  <a:srgbClr val="000000"/>
                </a:solidFill>
              </a:rPr>
              <a:t>данному</a:t>
            </a:r>
            <a:r>
              <a:rPr lang="en-US" sz="2200" dirty="0">
                <a:solidFill>
                  <a:srgbClr val="000000"/>
                </a:solidFill>
              </a:rPr>
              <a:t> </a:t>
            </a:r>
            <a:r>
              <a:rPr lang="en-US" sz="2200" dirty="0" err="1">
                <a:solidFill>
                  <a:srgbClr val="000000"/>
                </a:solidFill>
              </a:rPr>
              <a:t>дереву</a:t>
            </a:r>
            <a:r>
              <a:rPr lang="en-US" sz="2200" dirty="0">
                <a:solidFill>
                  <a:srgbClr val="000000"/>
                </a:solidFill>
              </a:rPr>
              <a:t> </a:t>
            </a:r>
            <a:r>
              <a:rPr lang="en-US" sz="2200" dirty="0" err="1">
                <a:solidFill>
                  <a:srgbClr val="000000"/>
                </a:solidFill>
              </a:rPr>
              <a:t>коррелятор</a:t>
            </a:r>
            <a:r>
              <a:rPr lang="en-US" sz="2200" dirty="0">
                <a:solidFill>
                  <a:srgbClr val="000000"/>
                </a:solidFill>
              </a:rPr>
              <a:t> </a:t>
            </a:r>
            <a:r>
              <a:rPr lang="en-US" sz="2200" dirty="0" err="1">
                <a:solidFill>
                  <a:srgbClr val="000000"/>
                </a:solidFill>
              </a:rPr>
              <a:t>строит</a:t>
            </a:r>
            <a:r>
              <a:rPr lang="en-US" sz="2200" dirty="0">
                <a:solidFill>
                  <a:srgbClr val="000000"/>
                </a:solidFill>
              </a:rPr>
              <a:t> </a:t>
            </a:r>
            <a:r>
              <a:rPr lang="en-US" sz="2200" dirty="0" err="1">
                <a:solidFill>
                  <a:srgbClr val="000000"/>
                </a:solidFill>
              </a:rPr>
              <a:t>дерево</a:t>
            </a:r>
            <a:r>
              <a:rPr lang="en-US" sz="2200" dirty="0">
                <a:solidFill>
                  <a:srgbClr val="000000"/>
                </a:solidFill>
              </a:rPr>
              <a:t> </a:t>
            </a:r>
            <a:r>
              <a:rPr lang="en-US" sz="2200" dirty="0" err="1">
                <a:solidFill>
                  <a:srgbClr val="000000"/>
                </a:solidFill>
              </a:rPr>
              <a:t>корреляции</a:t>
            </a:r>
            <a:r>
              <a:rPr lang="en-US" sz="2200" dirty="0">
                <a:solidFill>
                  <a:srgbClr val="000000"/>
                </a:solidFill>
              </a:rPr>
              <a:t> с </a:t>
            </a:r>
            <a:r>
              <a:rPr lang="en-US" sz="2200" dirty="0" err="1">
                <a:solidFill>
                  <a:srgbClr val="000000"/>
                </a:solidFill>
              </a:rPr>
              <a:t>вершиной</a:t>
            </a:r>
            <a:r>
              <a:rPr lang="en-US" sz="2200" dirty="0">
                <a:solidFill>
                  <a:srgbClr val="000000"/>
                </a:solidFill>
              </a:rPr>
              <a:t> – </a:t>
            </a:r>
            <a:r>
              <a:rPr lang="en-US" sz="2200" dirty="0" err="1">
                <a:solidFill>
                  <a:srgbClr val="000000"/>
                </a:solidFill>
              </a:rPr>
              <a:t>объектом</a:t>
            </a:r>
            <a:r>
              <a:rPr lang="en-US" sz="2200" dirty="0">
                <a:solidFill>
                  <a:srgbClr val="000000"/>
                </a:solidFill>
              </a:rPr>
              <a:t> </a:t>
            </a:r>
            <a:r>
              <a:rPr lang="en-US" sz="2200" dirty="0" err="1">
                <a:solidFill>
                  <a:srgbClr val="000000"/>
                </a:solidFill>
              </a:rPr>
              <a:t>типа</a:t>
            </a:r>
            <a:r>
              <a:rPr lang="en-US" sz="2200" dirty="0">
                <a:solidFill>
                  <a:srgbClr val="000000"/>
                </a:solidFill>
              </a:rPr>
              <a:t> flame.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484"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200">
                <a:solidFill>
                  <a:srgbClr val="000080"/>
                </a:solidFill>
              </a:rPr>
              <a:t>Корреляция</a:t>
            </a:r>
          </a:p>
        </p:txBody>
      </p:sp>
      <p:grpSp>
        <p:nvGrpSpPr>
          <p:cNvPr id="20485" name="Group 4"/>
          <p:cNvGrpSpPr>
            <a:grpSpLocks/>
          </p:cNvGrpSpPr>
          <p:nvPr/>
        </p:nvGrpSpPr>
        <p:grpSpPr bwMode="auto">
          <a:xfrm>
            <a:off x="400050" y="3833813"/>
            <a:ext cx="1189038" cy="238125"/>
            <a:chOff x="252" y="2415"/>
            <a:chExt cx="749" cy="150"/>
          </a:xfrm>
        </p:grpSpPr>
        <p:sp>
          <p:nvSpPr>
            <p:cNvPr id="20608" name="AutoShape 5"/>
            <p:cNvSpPr>
              <a:spLocks noChangeArrowheads="1"/>
            </p:cNvSpPr>
            <p:nvPr/>
          </p:nvSpPr>
          <p:spPr bwMode="auto">
            <a:xfrm>
              <a:off x="252" y="2415"/>
              <a:ext cx="750"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609" name="Text Box 6"/>
            <p:cNvSpPr txBox="1">
              <a:spLocks noChangeArrowheads="1"/>
            </p:cNvSpPr>
            <p:nvPr/>
          </p:nvSpPr>
          <p:spPr bwMode="auto">
            <a:xfrm>
              <a:off x="252" y="2415"/>
              <a:ext cx="750"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Switch1</a:t>
              </a:r>
            </a:p>
          </p:txBody>
        </p:sp>
      </p:grpSp>
      <p:grpSp>
        <p:nvGrpSpPr>
          <p:cNvPr id="20486" name="Group 7"/>
          <p:cNvGrpSpPr>
            <a:grpSpLocks/>
          </p:cNvGrpSpPr>
          <p:nvPr/>
        </p:nvGrpSpPr>
        <p:grpSpPr bwMode="auto">
          <a:xfrm>
            <a:off x="463550" y="4543425"/>
            <a:ext cx="336550" cy="238125"/>
            <a:chOff x="292" y="2862"/>
            <a:chExt cx="212" cy="150"/>
          </a:xfrm>
        </p:grpSpPr>
        <p:sp>
          <p:nvSpPr>
            <p:cNvPr id="20606" name="AutoShape 8"/>
            <p:cNvSpPr>
              <a:spLocks noChangeArrowheads="1"/>
            </p:cNvSpPr>
            <p:nvPr/>
          </p:nvSpPr>
          <p:spPr bwMode="auto">
            <a:xfrm>
              <a:off x="292" y="2862"/>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607" name="Text Box 9"/>
            <p:cNvSpPr txBox="1">
              <a:spLocks noChangeArrowheads="1"/>
            </p:cNvSpPr>
            <p:nvPr/>
          </p:nvSpPr>
          <p:spPr bwMode="auto">
            <a:xfrm>
              <a:off x="292" y="2862"/>
              <a:ext cx="212"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13</a:t>
              </a:r>
            </a:p>
          </p:txBody>
        </p:sp>
      </p:grpSp>
      <p:grpSp>
        <p:nvGrpSpPr>
          <p:cNvPr id="20487" name="Group 10"/>
          <p:cNvGrpSpPr>
            <a:grpSpLocks/>
          </p:cNvGrpSpPr>
          <p:nvPr/>
        </p:nvGrpSpPr>
        <p:grpSpPr bwMode="auto">
          <a:xfrm>
            <a:off x="463550" y="3163888"/>
            <a:ext cx="336550" cy="238125"/>
            <a:chOff x="292" y="1993"/>
            <a:chExt cx="212" cy="150"/>
          </a:xfrm>
        </p:grpSpPr>
        <p:sp>
          <p:nvSpPr>
            <p:cNvPr id="20604" name="AutoShape 11"/>
            <p:cNvSpPr>
              <a:spLocks noChangeArrowheads="1"/>
            </p:cNvSpPr>
            <p:nvPr/>
          </p:nvSpPr>
          <p:spPr bwMode="auto">
            <a:xfrm>
              <a:off x="292" y="1993"/>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605" name="Text Box 12"/>
            <p:cNvSpPr txBox="1">
              <a:spLocks noChangeArrowheads="1"/>
            </p:cNvSpPr>
            <p:nvPr/>
          </p:nvSpPr>
          <p:spPr bwMode="auto">
            <a:xfrm>
              <a:off x="292" y="1993"/>
              <a:ext cx="212"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11</a:t>
              </a:r>
            </a:p>
          </p:txBody>
        </p:sp>
      </p:grpSp>
      <p:grpSp>
        <p:nvGrpSpPr>
          <p:cNvPr id="20488" name="Group 13"/>
          <p:cNvGrpSpPr>
            <a:grpSpLocks/>
          </p:cNvGrpSpPr>
          <p:nvPr/>
        </p:nvGrpSpPr>
        <p:grpSpPr bwMode="auto">
          <a:xfrm>
            <a:off x="1165225" y="3163888"/>
            <a:ext cx="336550" cy="238125"/>
            <a:chOff x="734" y="1993"/>
            <a:chExt cx="212" cy="150"/>
          </a:xfrm>
        </p:grpSpPr>
        <p:sp>
          <p:nvSpPr>
            <p:cNvPr id="20602" name="AutoShape 14"/>
            <p:cNvSpPr>
              <a:spLocks noChangeArrowheads="1"/>
            </p:cNvSpPr>
            <p:nvPr/>
          </p:nvSpPr>
          <p:spPr bwMode="auto">
            <a:xfrm>
              <a:off x="734" y="1993"/>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603" name="Text Box 15"/>
            <p:cNvSpPr txBox="1">
              <a:spLocks noChangeArrowheads="1"/>
            </p:cNvSpPr>
            <p:nvPr/>
          </p:nvSpPr>
          <p:spPr bwMode="auto">
            <a:xfrm>
              <a:off x="734" y="1993"/>
              <a:ext cx="212"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12</a:t>
              </a:r>
            </a:p>
          </p:txBody>
        </p:sp>
      </p:grpSp>
      <p:grpSp>
        <p:nvGrpSpPr>
          <p:cNvPr id="20489" name="Group 16"/>
          <p:cNvGrpSpPr>
            <a:grpSpLocks/>
          </p:cNvGrpSpPr>
          <p:nvPr/>
        </p:nvGrpSpPr>
        <p:grpSpPr bwMode="auto">
          <a:xfrm>
            <a:off x="250825" y="2079625"/>
            <a:ext cx="687388" cy="238125"/>
            <a:chOff x="158" y="1310"/>
            <a:chExt cx="433" cy="150"/>
          </a:xfrm>
        </p:grpSpPr>
        <p:sp>
          <p:nvSpPr>
            <p:cNvPr id="20600" name="AutoShape 17"/>
            <p:cNvSpPr>
              <a:spLocks noChangeArrowheads="1"/>
            </p:cNvSpPr>
            <p:nvPr/>
          </p:nvSpPr>
          <p:spPr bwMode="auto">
            <a:xfrm>
              <a:off x="158" y="1310"/>
              <a:ext cx="434"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601" name="Text Box 18"/>
            <p:cNvSpPr txBox="1">
              <a:spLocks noChangeArrowheads="1"/>
            </p:cNvSpPr>
            <p:nvPr/>
          </p:nvSpPr>
          <p:spPr bwMode="auto">
            <a:xfrm>
              <a:off x="158" y="1310"/>
              <a:ext cx="434"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node1</a:t>
              </a:r>
            </a:p>
          </p:txBody>
        </p:sp>
      </p:grpSp>
      <p:grpSp>
        <p:nvGrpSpPr>
          <p:cNvPr id="20490" name="Group 19"/>
          <p:cNvGrpSpPr>
            <a:grpSpLocks/>
          </p:cNvGrpSpPr>
          <p:nvPr/>
        </p:nvGrpSpPr>
        <p:grpSpPr bwMode="auto">
          <a:xfrm>
            <a:off x="314325" y="5573713"/>
            <a:ext cx="687388" cy="692150"/>
            <a:chOff x="198" y="3511"/>
            <a:chExt cx="433" cy="436"/>
          </a:xfrm>
        </p:grpSpPr>
        <p:sp>
          <p:nvSpPr>
            <p:cNvPr id="20598" name="AutoShape 20"/>
            <p:cNvSpPr>
              <a:spLocks noChangeArrowheads="1"/>
            </p:cNvSpPr>
            <p:nvPr/>
          </p:nvSpPr>
          <p:spPr bwMode="auto">
            <a:xfrm>
              <a:off x="198" y="3511"/>
              <a:ext cx="434" cy="437"/>
            </a:xfrm>
            <a:prstGeom prst="roundRect">
              <a:avLst>
                <a:gd name="adj" fmla="val 22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99" name="Text Box 21"/>
            <p:cNvSpPr txBox="1">
              <a:spLocks noChangeArrowheads="1"/>
            </p:cNvSpPr>
            <p:nvPr/>
          </p:nvSpPr>
          <p:spPr bwMode="auto">
            <a:xfrm>
              <a:off x="198" y="3511"/>
              <a:ext cx="434" cy="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node3</a:t>
              </a:r>
            </a:p>
            <a:p>
              <a:pPr eaLnBrk="1" hangingPunct="1"/>
              <a:endParaRPr lang="en-US" sz="1600">
                <a:solidFill>
                  <a:srgbClr val="000000"/>
                </a:solidFill>
              </a:endParaRPr>
            </a:p>
            <a:p>
              <a:pPr eaLnBrk="1" hangingPunct="1"/>
              <a:r>
                <a:rPr lang="en-US" sz="1600">
                  <a:solidFill>
                    <a:srgbClr val="000000"/>
                  </a:solidFill>
                </a:rPr>
                <a:t>flame</a:t>
              </a:r>
            </a:p>
          </p:txBody>
        </p:sp>
      </p:grpSp>
      <p:grpSp>
        <p:nvGrpSpPr>
          <p:cNvPr id="20491" name="Group 22"/>
          <p:cNvGrpSpPr>
            <a:grpSpLocks/>
          </p:cNvGrpSpPr>
          <p:nvPr/>
        </p:nvGrpSpPr>
        <p:grpSpPr bwMode="auto">
          <a:xfrm>
            <a:off x="1128713" y="2070100"/>
            <a:ext cx="687387" cy="238125"/>
            <a:chOff x="711" y="1304"/>
            <a:chExt cx="433" cy="150"/>
          </a:xfrm>
        </p:grpSpPr>
        <p:sp>
          <p:nvSpPr>
            <p:cNvPr id="20596" name="AutoShape 23"/>
            <p:cNvSpPr>
              <a:spLocks noChangeArrowheads="1"/>
            </p:cNvSpPr>
            <p:nvPr/>
          </p:nvSpPr>
          <p:spPr bwMode="auto">
            <a:xfrm>
              <a:off x="711" y="1304"/>
              <a:ext cx="434"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97" name="Text Box 24"/>
            <p:cNvSpPr txBox="1">
              <a:spLocks noChangeArrowheads="1"/>
            </p:cNvSpPr>
            <p:nvPr/>
          </p:nvSpPr>
          <p:spPr bwMode="auto">
            <a:xfrm>
              <a:off x="711" y="1304"/>
              <a:ext cx="434"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node2</a:t>
              </a:r>
            </a:p>
          </p:txBody>
        </p:sp>
      </p:grpSp>
      <p:grpSp>
        <p:nvGrpSpPr>
          <p:cNvPr id="20492" name="Group 25"/>
          <p:cNvGrpSpPr>
            <a:grpSpLocks/>
          </p:cNvGrpSpPr>
          <p:nvPr/>
        </p:nvGrpSpPr>
        <p:grpSpPr bwMode="auto">
          <a:xfrm>
            <a:off x="2381250" y="3846513"/>
            <a:ext cx="1189038" cy="238125"/>
            <a:chOff x="1500" y="2423"/>
            <a:chExt cx="749" cy="150"/>
          </a:xfrm>
        </p:grpSpPr>
        <p:sp>
          <p:nvSpPr>
            <p:cNvPr id="20594" name="AutoShape 26"/>
            <p:cNvSpPr>
              <a:spLocks noChangeArrowheads="1"/>
            </p:cNvSpPr>
            <p:nvPr/>
          </p:nvSpPr>
          <p:spPr bwMode="auto">
            <a:xfrm>
              <a:off x="1500" y="2423"/>
              <a:ext cx="750"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95" name="Text Box 27"/>
            <p:cNvSpPr txBox="1">
              <a:spLocks noChangeArrowheads="1"/>
            </p:cNvSpPr>
            <p:nvPr/>
          </p:nvSpPr>
          <p:spPr bwMode="auto">
            <a:xfrm>
              <a:off x="1500" y="2423"/>
              <a:ext cx="750"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Switch2</a:t>
              </a:r>
            </a:p>
          </p:txBody>
        </p:sp>
      </p:grpSp>
      <p:grpSp>
        <p:nvGrpSpPr>
          <p:cNvPr id="20493" name="Group 28"/>
          <p:cNvGrpSpPr>
            <a:grpSpLocks/>
          </p:cNvGrpSpPr>
          <p:nvPr/>
        </p:nvGrpSpPr>
        <p:grpSpPr bwMode="auto">
          <a:xfrm>
            <a:off x="3144838" y="4568825"/>
            <a:ext cx="336550" cy="238125"/>
            <a:chOff x="1981" y="2878"/>
            <a:chExt cx="212" cy="150"/>
          </a:xfrm>
        </p:grpSpPr>
        <p:sp>
          <p:nvSpPr>
            <p:cNvPr id="20592" name="AutoShape 29"/>
            <p:cNvSpPr>
              <a:spLocks noChangeArrowheads="1"/>
            </p:cNvSpPr>
            <p:nvPr/>
          </p:nvSpPr>
          <p:spPr bwMode="auto">
            <a:xfrm>
              <a:off x="1981" y="2878"/>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93" name="Text Box 30"/>
            <p:cNvSpPr txBox="1">
              <a:spLocks noChangeArrowheads="1"/>
            </p:cNvSpPr>
            <p:nvPr/>
          </p:nvSpPr>
          <p:spPr bwMode="auto">
            <a:xfrm>
              <a:off x="1981" y="2878"/>
              <a:ext cx="212"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24</a:t>
              </a:r>
            </a:p>
          </p:txBody>
        </p:sp>
      </p:grpSp>
      <p:grpSp>
        <p:nvGrpSpPr>
          <p:cNvPr id="20494" name="Group 31"/>
          <p:cNvGrpSpPr>
            <a:grpSpLocks/>
          </p:cNvGrpSpPr>
          <p:nvPr/>
        </p:nvGrpSpPr>
        <p:grpSpPr bwMode="auto">
          <a:xfrm>
            <a:off x="2443163" y="4556125"/>
            <a:ext cx="336550" cy="238125"/>
            <a:chOff x="1539" y="2870"/>
            <a:chExt cx="212" cy="150"/>
          </a:xfrm>
        </p:grpSpPr>
        <p:sp>
          <p:nvSpPr>
            <p:cNvPr id="20590" name="AutoShape 32"/>
            <p:cNvSpPr>
              <a:spLocks noChangeArrowheads="1"/>
            </p:cNvSpPr>
            <p:nvPr/>
          </p:nvSpPr>
          <p:spPr bwMode="auto">
            <a:xfrm>
              <a:off x="1539" y="2870"/>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91" name="Text Box 33"/>
            <p:cNvSpPr txBox="1">
              <a:spLocks noChangeArrowheads="1"/>
            </p:cNvSpPr>
            <p:nvPr/>
          </p:nvSpPr>
          <p:spPr bwMode="auto">
            <a:xfrm>
              <a:off x="1539" y="2870"/>
              <a:ext cx="212"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23</a:t>
              </a:r>
            </a:p>
          </p:txBody>
        </p:sp>
      </p:grpSp>
      <p:grpSp>
        <p:nvGrpSpPr>
          <p:cNvPr id="20495" name="Group 34"/>
          <p:cNvGrpSpPr>
            <a:grpSpLocks/>
          </p:cNvGrpSpPr>
          <p:nvPr/>
        </p:nvGrpSpPr>
        <p:grpSpPr bwMode="auto">
          <a:xfrm>
            <a:off x="2443163" y="3178175"/>
            <a:ext cx="336550" cy="238125"/>
            <a:chOff x="1539" y="2002"/>
            <a:chExt cx="212" cy="150"/>
          </a:xfrm>
        </p:grpSpPr>
        <p:sp>
          <p:nvSpPr>
            <p:cNvPr id="20588" name="AutoShape 35"/>
            <p:cNvSpPr>
              <a:spLocks noChangeArrowheads="1"/>
            </p:cNvSpPr>
            <p:nvPr/>
          </p:nvSpPr>
          <p:spPr bwMode="auto">
            <a:xfrm>
              <a:off x="1539" y="2002"/>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89" name="Text Box 36"/>
            <p:cNvSpPr txBox="1">
              <a:spLocks noChangeArrowheads="1"/>
            </p:cNvSpPr>
            <p:nvPr/>
          </p:nvSpPr>
          <p:spPr bwMode="auto">
            <a:xfrm>
              <a:off x="1539" y="2002"/>
              <a:ext cx="212"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21</a:t>
              </a:r>
            </a:p>
          </p:txBody>
        </p:sp>
      </p:grpSp>
      <p:grpSp>
        <p:nvGrpSpPr>
          <p:cNvPr id="20496" name="Group 37"/>
          <p:cNvGrpSpPr>
            <a:grpSpLocks/>
          </p:cNvGrpSpPr>
          <p:nvPr/>
        </p:nvGrpSpPr>
        <p:grpSpPr bwMode="auto">
          <a:xfrm>
            <a:off x="3144838" y="3178175"/>
            <a:ext cx="336550" cy="238125"/>
            <a:chOff x="1981" y="2002"/>
            <a:chExt cx="212" cy="150"/>
          </a:xfrm>
        </p:grpSpPr>
        <p:sp>
          <p:nvSpPr>
            <p:cNvPr id="20586" name="AutoShape 38"/>
            <p:cNvSpPr>
              <a:spLocks noChangeArrowheads="1"/>
            </p:cNvSpPr>
            <p:nvPr/>
          </p:nvSpPr>
          <p:spPr bwMode="auto">
            <a:xfrm>
              <a:off x="1981" y="2002"/>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87" name="Text Box 39"/>
            <p:cNvSpPr txBox="1">
              <a:spLocks noChangeArrowheads="1"/>
            </p:cNvSpPr>
            <p:nvPr/>
          </p:nvSpPr>
          <p:spPr bwMode="auto">
            <a:xfrm>
              <a:off x="1981" y="2002"/>
              <a:ext cx="212"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22</a:t>
              </a:r>
            </a:p>
          </p:txBody>
        </p:sp>
      </p:grpSp>
      <p:grpSp>
        <p:nvGrpSpPr>
          <p:cNvPr id="20497" name="Group 40"/>
          <p:cNvGrpSpPr>
            <a:grpSpLocks/>
          </p:cNvGrpSpPr>
          <p:nvPr/>
        </p:nvGrpSpPr>
        <p:grpSpPr bwMode="auto">
          <a:xfrm>
            <a:off x="2268538" y="2068513"/>
            <a:ext cx="687387" cy="238125"/>
            <a:chOff x="1429" y="1303"/>
            <a:chExt cx="433" cy="150"/>
          </a:xfrm>
        </p:grpSpPr>
        <p:sp>
          <p:nvSpPr>
            <p:cNvPr id="20584" name="AutoShape 41"/>
            <p:cNvSpPr>
              <a:spLocks noChangeArrowheads="1"/>
            </p:cNvSpPr>
            <p:nvPr/>
          </p:nvSpPr>
          <p:spPr bwMode="auto">
            <a:xfrm>
              <a:off x="1429" y="1303"/>
              <a:ext cx="434"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85" name="Text Box 42"/>
            <p:cNvSpPr txBox="1">
              <a:spLocks noChangeArrowheads="1"/>
            </p:cNvSpPr>
            <p:nvPr/>
          </p:nvSpPr>
          <p:spPr bwMode="auto">
            <a:xfrm>
              <a:off x="1429" y="1303"/>
              <a:ext cx="434"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node4</a:t>
              </a:r>
            </a:p>
          </p:txBody>
        </p:sp>
      </p:grpSp>
      <p:grpSp>
        <p:nvGrpSpPr>
          <p:cNvPr id="20498" name="Group 43"/>
          <p:cNvGrpSpPr>
            <a:grpSpLocks/>
          </p:cNvGrpSpPr>
          <p:nvPr/>
        </p:nvGrpSpPr>
        <p:grpSpPr bwMode="auto">
          <a:xfrm>
            <a:off x="3146425" y="2057400"/>
            <a:ext cx="687388" cy="238125"/>
            <a:chOff x="1982" y="1296"/>
            <a:chExt cx="433" cy="150"/>
          </a:xfrm>
        </p:grpSpPr>
        <p:sp>
          <p:nvSpPr>
            <p:cNvPr id="20582" name="AutoShape 44"/>
            <p:cNvSpPr>
              <a:spLocks noChangeArrowheads="1"/>
            </p:cNvSpPr>
            <p:nvPr/>
          </p:nvSpPr>
          <p:spPr bwMode="auto">
            <a:xfrm>
              <a:off x="1982" y="1296"/>
              <a:ext cx="434"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83" name="Text Box 45"/>
            <p:cNvSpPr txBox="1">
              <a:spLocks noChangeArrowheads="1"/>
            </p:cNvSpPr>
            <p:nvPr/>
          </p:nvSpPr>
          <p:spPr bwMode="auto">
            <a:xfrm>
              <a:off x="1982" y="1296"/>
              <a:ext cx="434"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node5</a:t>
              </a:r>
            </a:p>
          </p:txBody>
        </p:sp>
      </p:grpSp>
      <p:sp>
        <p:nvSpPr>
          <p:cNvPr id="20499" name="Line 46"/>
          <p:cNvSpPr>
            <a:spLocks noChangeShapeType="1"/>
          </p:cNvSpPr>
          <p:nvPr/>
        </p:nvSpPr>
        <p:spPr bwMode="auto">
          <a:xfrm>
            <a:off x="1516063" y="4662488"/>
            <a:ext cx="927100" cy="158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nvGrpSpPr>
          <p:cNvPr id="20500" name="Group 47"/>
          <p:cNvGrpSpPr>
            <a:grpSpLocks/>
          </p:cNvGrpSpPr>
          <p:nvPr/>
        </p:nvGrpSpPr>
        <p:grpSpPr bwMode="auto">
          <a:xfrm>
            <a:off x="6642100" y="1519238"/>
            <a:ext cx="738188" cy="330200"/>
            <a:chOff x="4184" y="957"/>
            <a:chExt cx="465" cy="208"/>
          </a:xfrm>
        </p:grpSpPr>
        <p:sp>
          <p:nvSpPr>
            <p:cNvPr id="20580" name="Oval 48"/>
            <p:cNvSpPr>
              <a:spLocks noChangeArrowheads="1"/>
            </p:cNvSpPr>
            <p:nvPr/>
          </p:nvSpPr>
          <p:spPr bwMode="auto">
            <a:xfrm>
              <a:off x="4184" y="957"/>
              <a:ext cx="466"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81" name="Text Box 49"/>
            <p:cNvSpPr txBox="1">
              <a:spLocks noChangeArrowheads="1"/>
            </p:cNvSpPr>
            <p:nvPr/>
          </p:nvSpPr>
          <p:spPr bwMode="auto">
            <a:xfrm>
              <a:off x="4253" y="988"/>
              <a:ext cx="328"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flame</a:t>
              </a:r>
            </a:p>
          </p:txBody>
        </p:sp>
      </p:grpSp>
      <p:grpSp>
        <p:nvGrpSpPr>
          <p:cNvPr id="20501" name="Group 50"/>
          <p:cNvGrpSpPr>
            <a:grpSpLocks/>
          </p:cNvGrpSpPr>
          <p:nvPr/>
        </p:nvGrpSpPr>
        <p:grpSpPr bwMode="auto">
          <a:xfrm>
            <a:off x="6654800" y="2198688"/>
            <a:ext cx="762000" cy="652462"/>
            <a:chOff x="4192" y="1385"/>
            <a:chExt cx="480" cy="411"/>
          </a:xfrm>
        </p:grpSpPr>
        <p:sp>
          <p:nvSpPr>
            <p:cNvPr id="20578" name="Oval 51"/>
            <p:cNvSpPr>
              <a:spLocks noChangeArrowheads="1"/>
            </p:cNvSpPr>
            <p:nvPr/>
          </p:nvSpPr>
          <p:spPr bwMode="auto">
            <a:xfrm>
              <a:off x="4192" y="1385"/>
              <a:ext cx="481" cy="412"/>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79" name="Text Box 52"/>
            <p:cNvSpPr txBox="1">
              <a:spLocks noChangeArrowheads="1"/>
            </p:cNvSpPr>
            <p:nvPr/>
          </p:nvSpPr>
          <p:spPr bwMode="auto">
            <a:xfrm>
              <a:off x="4263" y="1446"/>
              <a:ext cx="339"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node3</a:t>
              </a:r>
            </a:p>
          </p:txBody>
        </p:sp>
      </p:grpSp>
      <p:grpSp>
        <p:nvGrpSpPr>
          <p:cNvPr id="20502" name="Group 53"/>
          <p:cNvGrpSpPr>
            <a:grpSpLocks/>
          </p:cNvGrpSpPr>
          <p:nvPr/>
        </p:nvGrpSpPr>
        <p:grpSpPr bwMode="auto">
          <a:xfrm>
            <a:off x="4787900" y="6249988"/>
            <a:ext cx="814388" cy="330200"/>
            <a:chOff x="3016" y="3937"/>
            <a:chExt cx="513" cy="208"/>
          </a:xfrm>
        </p:grpSpPr>
        <p:sp>
          <p:nvSpPr>
            <p:cNvPr id="20576" name="Oval 54"/>
            <p:cNvSpPr>
              <a:spLocks noChangeArrowheads="1"/>
            </p:cNvSpPr>
            <p:nvPr/>
          </p:nvSpPr>
          <p:spPr bwMode="auto">
            <a:xfrm>
              <a:off x="3016" y="3937"/>
              <a:ext cx="514"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77" name="Text Box 55"/>
            <p:cNvSpPr txBox="1">
              <a:spLocks noChangeArrowheads="1"/>
            </p:cNvSpPr>
            <p:nvPr/>
          </p:nvSpPr>
          <p:spPr bwMode="auto">
            <a:xfrm>
              <a:off x="3092" y="3968"/>
              <a:ext cx="362" cy="147"/>
            </a:xfrm>
            <a:prstGeom prst="rect">
              <a:avLst/>
            </a:prstGeom>
            <a:solidFill>
              <a:srgbClr val="00B8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node4</a:t>
              </a:r>
            </a:p>
          </p:txBody>
        </p:sp>
      </p:grpSp>
      <p:grpSp>
        <p:nvGrpSpPr>
          <p:cNvPr id="20503" name="Group 56"/>
          <p:cNvGrpSpPr>
            <a:grpSpLocks/>
          </p:cNvGrpSpPr>
          <p:nvPr/>
        </p:nvGrpSpPr>
        <p:grpSpPr bwMode="auto">
          <a:xfrm>
            <a:off x="6980238" y="4538663"/>
            <a:ext cx="425450" cy="330200"/>
            <a:chOff x="4397" y="2859"/>
            <a:chExt cx="268" cy="208"/>
          </a:xfrm>
        </p:grpSpPr>
        <p:sp>
          <p:nvSpPr>
            <p:cNvPr id="20574" name="Oval 57"/>
            <p:cNvSpPr>
              <a:spLocks noChangeArrowheads="1"/>
            </p:cNvSpPr>
            <p:nvPr/>
          </p:nvSpPr>
          <p:spPr bwMode="auto">
            <a:xfrm>
              <a:off x="4397" y="2859"/>
              <a:ext cx="269"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75" name="Text Box 58"/>
            <p:cNvSpPr txBox="1">
              <a:spLocks noChangeArrowheads="1"/>
            </p:cNvSpPr>
            <p:nvPr/>
          </p:nvSpPr>
          <p:spPr bwMode="auto">
            <a:xfrm>
              <a:off x="4437" y="2890"/>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11</a:t>
              </a:r>
            </a:p>
          </p:txBody>
        </p:sp>
      </p:grpSp>
      <p:grpSp>
        <p:nvGrpSpPr>
          <p:cNvPr id="20504" name="Group 59"/>
          <p:cNvGrpSpPr>
            <a:grpSpLocks/>
          </p:cNvGrpSpPr>
          <p:nvPr/>
        </p:nvGrpSpPr>
        <p:grpSpPr bwMode="auto">
          <a:xfrm>
            <a:off x="7683500" y="4087813"/>
            <a:ext cx="425450" cy="330200"/>
            <a:chOff x="4840" y="2575"/>
            <a:chExt cx="268" cy="208"/>
          </a:xfrm>
        </p:grpSpPr>
        <p:sp>
          <p:nvSpPr>
            <p:cNvPr id="20572" name="Oval 60"/>
            <p:cNvSpPr>
              <a:spLocks noChangeArrowheads="1"/>
            </p:cNvSpPr>
            <p:nvPr/>
          </p:nvSpPr>
          <p:spPr bwMode="auto">
            <a:xfrm>
              <a:off x="4840" y="2575"/>
              <a:ext cx="269"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73" name="Text Box 61"/>
            <p:cNvSpPr txBox="1">
              <a:spLocks noChangeArrowheads="1"/>
            </p:cNvSpPr>
            <p:nvPr/>
          </p:nvSpPr>
          <p:spPr bwMode="auto">
            <a:xfrm>
              <a:off x="4880" y="2606"/>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12</a:t>
              </a:r>
            </a:p>
          </p:txBody>
        </p:sp>
      </p:grpSp>
      <p:grpSp>
        <p:nvGrpSpPr>
          <p:cNvPr id="20505" name="Group 62"/>
          <p:cNvGrpSpPr>
            <a:grpSpLocks/>
          </p:cNvGrpSpPr>
          <p:nvPr/>
        </p:nvGrpSpPr>
        <p:grpSpPr bwMode="auto">
          <a:xfrm>
            <a:off x="6129338" y="4214813"/>
            <a:ext cx="425450" cy="330200"/>
            <a:chOff x="3861" y="2655"/>
            <a:chExt cx="268" cy="208"/>
          </a:xfrm>
        </p:grpSpPr>
        <p:sp>
          <p:nvSpPr>
            <p:cNvPr id="20570" name="Oval 63"/>
            <p:cNvSpPr>
              <a:spLocks noChangeArrowheads="1"/>
            </p:cNvSpPr>
            <p:nvPr/>
          </p:nvSpPr>
          <p:spPr bwMode="auto">
            <a:xfrm>
              <a:off x="3861" y="2655"/>
              <a:ext cx="269"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71" name="Text Box 64"/>
            <p:cNvSpPr txBox="1">
              <a:spLocks noChangeArrowheads="1"/>
            </p:cNvSpPr>
            <p:nvPr/>
          </p:nvSpPr>
          <p:spPr bwMode="auto">
            <a:xfrm>
              <a:off x="3901" y="2686"/>
              <a:ext cx="190" cy="147"/>
            </a:xfrm>
            <a:prstGeom prst="rect">
              <a:avLst/>
            </a:prstGeom>
            <a:solidFill>
              <a:srgbClr val="00B8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14</a:t>
              </a:r>
            </a:p>
          </p:txBody>
        </p:sp>
      </p:grpSp>
      <p:grpSp>
        <p:nvGrpSpPr>
          <p:cNvPr id="20506" name="Group 65"/>
          <p:cNvGrpSpPr>
            <a:grpSpLocks/>
          </p:cNvGrpSpPr>
          <p:nvPr/>
        </p:nvGrpSpPr>
        <p:grpSpPr bwMode="auto">
          <a:xfrm>
            <a:off x="4937125" y="5603875"/>
            <a:ext cx="425450" cy="330200"/>
            <a:chOff x="3110" y="3530"/>
            <a:chExt cx="268" cy="208"/>
          </a:xfrm>
        </p:grpSpPr>
        <p:sp>
          <p:nvSpPr>
            <p:cNvPr id="20568" name="Oval 66"/>
            <p:cNvSpPr>
              <a:spLocks noChangeArrowheads="1"/>
            </p:cNvSpPr>
            <p:nvPr/>
          </p:nvSpPr>
          <p:spPr bwMode="auto">
            <a:xfrm>
              <a:off x="3110" y="3530"/>
              <a:ext cx="269"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69" name="Text Box 67"/>
            <p:cNvSpPr txBox="1">
              <a:spLocks noChangeArrowheads="1"/>
            </p:cNvSpPr>
            <p:nvPr/>
          </p:nvSpPr>
          <p:spPr bwMode="auto">
            <a:xfrm>
              <a:off x="3150" y="3561"/>
              <a:ext cx="190" cy="147"/>
            </a:xfrm>
            <a:prstGeom prst="rect">
              <a:avLst/>
            </a:prstGeom>
            <a:solidFill>
              <a:srgbClr val="00B8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21</a:t>
              </a:r>
            </a:p>
          </p:txBody>
        </p:sp>
      </p:grpSp>
      <p:grpSp>
        <p:nvGrpSpPr>
          <p:cNvPr id="20507" name="Group 68"/>
          <p:cNvGrpSpPr>
            <a:grpSpLocks/>
          </p:cNvGrpSpPr>
          <p:nvPr/>
        </p:nvGrpSpPr>
        <p:grpSpPr bwMode="auto">
          <a:xfrm>
            <a:off x="5576888" y="4464050"/>
            <a:ext cx="425450" cy="330200"/>
            <a:chOff x="3513" y="2812"/>
            <a:chExt cx="268" cy="208"/>
          </a:xfrm>
        </p:grpSpPr>
        <p:sp>
          <p:nvSpPr>
            <p:cNvPr id="20566" name="Oval 69"/>
            <p:cNvSpPr>
              <a:spLocks noChangeArrowheads="1"/>
            </p:cNvSpPr>
            <p:nvPr/>
          </p:nvSpPr>
          <p:spPr bwMode="auto">
            <a:xfrm>
              <a:off x="3513" y="2812"/>
              <a:ext cx="269"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67" name="Text Box 70"/>
            <p:cNvSpPr txBox="1">
              <a:spLocks noChangeArrowheads="1"/>
            </p:cNvSpPr>
            <p:nvPr/>
          </p:nvSpPr>
          <p:spPr bwMode="auto">
            <a:xfrm>
              <a:off x="3553" y="2843"/>
              <a:ext cx="190" cy="147"/>
            </a:xfrm>
            <a:prstGeom prst="rect">
              <a:avLst/>
            </a:prstGeom>
            <a:solidFill>
              <a:srgbClr val="00B8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23</a:t>
              </a:r>
            </a:p>
          </p:txBody>
        </p:sp>
      </p:grpSp>
      <p:grpSp>
        <p:nvGrpSpPr>
          <p:cNvPr id="20508" name="Group 71"/>
          <p:cNvGrpSpPr>
            <a:grpSpLocks/>
          </p:cNvGrpSpPr>
          <p:nvPr/>
        </p:nvGrpSpPr>
        <p:grpSpPr bwMode="auto">
          <a:xfrm>
            <a:off x="4122738" y="5529263"/>
            <a:ext cx="425450" cy="330200"/>
            <a:chOff x="2597" y="3483"/>
            <a:chExt cx="268" cy="208"/>
          </a:xfrm>
        </p:grpSpPr>
        <p:sp>
          <p:nvSpPr>
            <p:cNvPr id="20564" name="Oval 72"/>
            <p:cNvSpPr>
              <a:spLocks noChangeArrowheads="1"/>
            </p:cNvSpPr>
            <p:nvPr/>
          </p:nvSpPr>
          <p:spPr bwMode="auto">
            <a:xfrm>
              <a:off x="2597" y="3483"/>
              <a:ext cx="269"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65" name="Text Box 73"/>
            <p:cNvSpPr txBox="1">
              <a:spLocks noChangeArrowheads="1"/>
            </p:cNvSpPr>
            <p:nvPr/>
          </p:nvSpPr>
          <p:spPr bwMode="auto">
            <a:xfrm>
              <a:off x="2637" y="3514"/>
              <a:ext cx="190" cy="147"/>
            </a:xfrm>
            <a:prstGeom prst="rect">
              <a:avLst/>
            </a:prstGeom>
            <a:solidFill>
              <a:srgbClr val="00B8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24</a:t>
              </a:r>
            </a:p>
          </p:txBody>
        </p:sp>
      </p:grpSp>
      <p:grpSp>
        <p:nvGrpSpPr>
          <p:cNvPr id="20509" name="Group 74"/>
          <p:cNvGrpSpPr>
            <a:grpSpLocks/>
          </p:cNvGrpSpPr>
          <p:nvPr/>
        </p:nvGrpSpPr>
        <p:grpSpPr bwMode="auto">
          <a:xfrm>
            <a:off x="5626100" y="5365750"/>
            <a:ext cx="425450" cy="330200"/>
            <a:chOff x="3544" y="3380"/>
            <a:chExt cx="268" cy="208"/>
          </a:xfrm>
        </p:grpSpPr>
        <p:sp>
          <p:nvSpPr>
            <p:cNvPr id="20562" name="Oval 75"/>
            <p:cNvSpPr>
              <a:spLocks noChangeArrowheads="1"/>
            </p:cNvSpPr>
            <p:nvPr/>
          </p:nvSpPr>
          <p:spPr bwMode="auto">
            <a:xfrm>
              <a:off x="3544" y="3380"/>
              <a:ext cx="269"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63" name="Text Box 76"/>
            <p:cNvSpPr txBox="1">
              <a:spLocks noChangeArrowheads="1"/>
            </p:cNvSpPr>
            <p:nvPr/>
          </p:nvSpPr>
          <p:spPr bwMode="auto">
            <a:xfrm>
              <a:off x="3584" y="3411"/>
              <a:ext cx="190" cy="147"/>
            </a:xfrm>
            <a:prstGeom prst="rect">
              <a:avLst/>
            </a:prstGeom>
            <a:solidFill>
              <a:srgbClr val="00B8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22</a:t>
              </a:r>
            </a:p>
          </p:txBody>
        </p:sp>
      </p:grpSp>
      <p:grpSp>
        <p:nvGrpSpPr>
          <p:cNvPr id="20510" name="Group 77"/>
          <p:cNvGrpSpPr>
            <a:grpSpLocks/>
          </p:cNvGrpSpPr>
          <p:nvPr/>
        </p:nvGrpSpPr>
        <p:grpSpPr bwMode="auto">
          <a:xfrm>
            <a:off x="6829425" y="3086100"/>
            <a:ext cx="425450" cy="330200"/>
            <a:chOff x="4302" y="1944"/>
            <a:chExt cx="268" cy="208"/>
          </a:xfrm>
        </p:grpSpPr>
        <p:sp>
          <p:nvSpPr>
            <p:cNvPr id="20560" name="Oval 78"/>
            <p:cNvSpPr>
              <a:spLocks noChangeArrowheads="1"/>
            </p:cNvSpPr>
            <p:nvPr/>
          </p:nvSpPr>
          <p:spPr bwMode="auto">
            <a:xfrm>
              <a:off x="4302" y="1944"/>
              <a:ext cx="269"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61" name="Text Box 79"/>
            <p:cNvSpPr txBox="1">
              <a:spLocks noChangeArrowheads="1"/>
            </p:cNvSpPr>
            <p:nvPr/>
          </p:nvSpPr>
          <p:spPr bwMode="auto">
            <a:xfrm>
              <a:off x="4342" y="1975"/>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13</a:t>
              </a:r>
            </a:p>
          </p:txBody>
        </p:sp>
      </p:grpSp>
      <p:grpSp>
        <p:nvGrpSpPr>
          <p:cNvPr id="20511" name="Group 80"/>
          <p:cNvGrpSpPr>
            <a:grpSpLocks/>
          </p:cNvGrpSpPr>
          <p:nvPr/>
        </p:nvGrpSpPr>
        <p:grpSpPr bwMode="auto">
          <a:xfrm>
            <a:off x="6604000" y="3648075"/>
            <a:ext cx="901700" cy="652463"/>
            <a:chOff x="4160" y="2298"/>
            <a:chExt cx="568" cy="411"/>
          </a:xfrm>
        </p:grpSpPr>
        <p:sp>
          <p:nvSpPr>
            <p:cNvPr id="20558" name="Oval 81"/>
            <p:cNvSpPr>
              <a:spLocks noChangeArrowheads="1"/>
            </p:cNvSpPr>
            <p:nvPr/>
          </p:nvSpPr>
          <p:spPr bwMode="auto">
            <a:xfrm>
              <a:off x="4160" y="2298"/>
              <a:ext cx="569" cy="412"/>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59" name="Text Box 82"/>
            <p:cNvSpPr txBox="1">
              <a:spLocks noChangeArrowheads="1"/>
            </p:cNvSpPr>
            <p:nvPr/>
          </p:nvSpPr>
          <p:spPr bwMode="auto">
            <a:xfrm>
              <a:off x="4244" y="2359"/>
              <a:ext cx="401"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400">
                  <a:solidFill>
                    <a:srgbClr val="000000"/>
                  </a:solidFill>
                </a:rPr>
                <a:t>Switch1</a:t>
              </a:r>
            </a:p>
          </p:txBody>
        </p:sp>
      </p:grpSp>
      <p:grpSp>
        <p:nvGrpSpPr>
          <p:cNvPr id="20512" name="Group 83"/>
          <p:cNvGrpSpPr>
            <a:grpSpLocks/>
          </p:cNvGrpSpPr>
          <p:nvPr/>
        </p:nvGrpSpPr>
        <p:grpSpPr bwMode="auto">
          <a:xfrm>
            <a:off x="4713288" y="4737100"/>
            <a:ext cx="901700" cy="652463"/>
            <a:chOff x="2969" y="2984"/>
            <a:chExt cx="568" cy="411"/>
          </a:xfrm>
        </p:grpSpPr>
        <p:sp>
          <p:nvSpPr>
            <p:cNvPr id="20556" name="Oval 84"/>
            <p:cNvSpPr>
              <a:spLocks noChangeArrowheads="1"/>
            </p:cNvSpPr>
            <p:nvPr/>
          </p:nvSpPr>
          <p:spPr bwMode="auto">
            <a:xfrm>
              <a:off x="2969" y="2984"/>
              <a:ext cx="569" cy="412"/>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57" name="Text Box 85"/>
            <p:cNvSpPr txBox="1">
              <a:spLocks noChangeArrowheads="1"/>
            </p:cNvSpPr>
            <p:nvPr/>
          </p:nvSpPr>
          <p:spPr bwMode="auto">
            <a:xfrm>
              <a:off x="3053" y="3062"/>
              <a:ext cx="401" cy="255"/>
            </a:xfrm>
            <a:prstGeom prst="rect">
              <a:avLst/>
            </a:prstGeom>
            <a:solidFill>
              <a:srgbClr val="00B8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400">
                  <a:solidFill>
                    <a:srgbClr val="000000"/>
                  </a:solidFill>
                </a:rPr>
                <a:t>Switch2</a:t>
              </a:r>
            </a:p>
          </p:txBody>
        </p:sp>
      </p:grpSp>
      <p:grpSp>
        <p:nvGrpSpPr>
          <p:cNvPr id="20513" name="Group 86"/>
          <p:cNvGrpSpPr>
            <a:grpSpLocks/>
          </p:cNvGrpSpPr>
          <p:nvPr/>
        </p:nvGrpSpPr>
        <p:grpSpPr bwMode="auto">
          <a:xfrm>
            <a:off x="6003925" y="5999163"/>
            <a:ext cx="814388" cy="330200"/>
            <a:chOff x="3782" y="3779"/>
            <a:chExt cx="513" cy="208"/>
          </a:xfrm>
        </p:grpSpPr>
        <p:sp>
          <p:nvSpPr>
            <p:cNvPr id="20554" name="Oval 87"/>
            <p:cNvSpPr>
              <a:spLocks noChangeArrowheads="1"/>
            </p:cNvSpPr>
            <p:nvPr/>
          </p:nvSpPr>
          <p:spPr bwMode="auto">
            <a:xfrm>
              <a:off x="3782" y="3779"/>
              <a:ext cx="514"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55" name="Text Box 88"/>
            <p:cNvSpPr txBox="1">
              <a:spLocks noChangeArrowheads="1"/>
            </p:cNvSpPr>
            <p:nvPr/>
          </p:nvSpPr>
          <p:spPr bwMode="auto">
            <a:xfrm>
              <a:off x="3858" y="3810"/>
              <a:ext cx="362" cy="147"/>
            </a:xfrm>
            <a:prstGeom prst="rect">
              <a:avLst/>
            </a:prstGeom>
            <a:solidFill>
              <a:srgbClr val="00B8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node5</a:t>
              </a:r>
            </a:p>
          </p:txBody>
        </p:sp>
      </p:grpSp>
      <p:grpSp>
        <p:nvGrpSpPr>
          <p:cNvPr id="20514" name="Group 89"/>
          <p:cNvGrpSpPr>
            <a:grpSpLocks/>
          </p:cNvGrpSpPr>
          <p:nvPr/>
        </p:nvGrpSpPr>
        <p:grpSpPr bwMode="auto">
          <a:xfrm>
            <a:off x="7945438" y="4784725"/>
            <a:ext cx="814387" cy="330200"/>
            <a:chOff x="5005" y="3014"/>
            <a:chExt cx="513" cy="208"/>
          </a:xfrm>
        </p:grpSpPr>
        <p:sp>
          <p:nvSpPr>
            <p:cNvPr id="20552" name="Oval 90"/>
            <p:cNvSpPr>
              <a:spLocks noChangeArrowheads="1"/>
            </p:cNvSpPr>
            <p:nvPr/>
          </p:nvSpPr>
          <p:spPr bwMode="auto">
            <a:xfrm>
              <a:off x="5005" y="3014"/>
              <a:ext cx="514"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53" name="Text Box 91"/>
            <p:cNvSpPr txBox="1">
              <a:spLocks noChangeArrowheads="1"/>
            </p:cNvSpPr>
            <p:nvPr/>
          </p:nvSpPr>
          <p:spPr bwMode="auto">
            <a:xfrm>
              <a:off x="5081" y="3045"/>
              <a:ext cx="362"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node2</a:t>
              </a:r>
            </a:p>
          </p:txBody>
        </p:sp>
      </p:grpSp>
      <p:grpSp>
        <p:nvGrpSpPr>
          <p:cNvPr id="20515" name="Group 92"/>
          <p:cNvGrpSpPr>
            <a:grpSpLocks/>
          </p:cNvGrpSpPr>
          <p:nvPr/>
        </p:nvGrpSpPr>
        <p:grpSpPr bwMode="auto">
          <a:xfrm>
            <a:off x="6854825" y="5311775"/>
            <a:ext cx="814388" cy="330200"/>
            <a:chOff x="4318" y="3346"/>
            <a:chExt cx="513" cy="208"/>
          </a:xfrm>
        </p:grpSpPr>
        <p:sp>
          <p:nvSpPr>
            <p:cNvPr id="20550" name="Oval 93"/>
            <p:cNvSpPr>
              <a:spLocks noChangeArrowheads="1"/>
            </p:cNvSpPr>
            <p:nvPr/>
          </p:nvSpPr>
          <p:spPr bwMode="auto">
            <a:xfrm>
              <a:off x="4318" y="3346"/>
              <a:ext cx="514"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51" name="Text Box 94"/>
            <p:cNvSpPr txBox="1">
              <a:spLocks noChangeArrowheads="1"/>
            </p:cNvSpPr>
            <p:nvPr/>
          </p:nvSpPr>
          <p:spPr bwMode="auto">
            <a:xfrm>
              <a:off x="4394" y="3377"/>
              <a:ext cx="362"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node1</a:t>
              </a:r>
            </a:p>
          </p:txBody>
        </p:sp>
      </p:grpSp>
      <p:sp>
        <p:nvSpPr>
          <p:cNvPr id="20516" name="Line 95"/>
          <p:cNvSpPr>
            <a:spLocks noChangeShapeType="1"/>
          </p:cNvSpPr>
          <p:nvPr/>
        </p:nvSpPr>
        <p:spPr bwMode="auto">
          <a:xfrm>
            <a:off x="6997700" y="1865313"/>
            <a:ext cx="20638" cy="36512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17" name="Line 96"/>
          <p:cNvSpPr>
            <a:spLocks noChangeShapeType="1"/>
          </p:cNvSpPr>
          <p:nvPr/>
        </p:nvSpPr>
        <p:spPr bwMode="auto">
          <a:xfrm>
            <a:off x="7031038" y="2868613"/>
            <a:ext cx="1587" cy="22542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18" name="Line 97"/>
          <p:cNvSpPr>
            <a:spLocks noChangeShapeType="1"/>
          </p:cNvSpPr>
          <p:nvPr/>
        </p:nvSpPr>
        <p:spPr bwMode="auto">
          <a:xfrm>
            <a:off x="7024688" y="3400425"/>
            <a:ext cx="20637" cy="25876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19" name="Line 98"/>
          <p:cNvSpPr>
            <a:spLocks noChangeShapeType="1"/>
          </p:cNvSpPr>
          <p:nvPr/>
        </p:nvSpPr>
        <p:spPr bwMode="auto">
          <a:xfrm flipH="1">
            <a:off x="6513513" y="4160838"/>
            <a:ext cx="157162" cy="11271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20" name="Line 99"/>
          <p:cNvSpPr>
            <a:spLocks noChangeShapeType="1"/>
          </p:cNvSpPr>
          <p:nvPr/>
        </p:nvSpPr>
        <p:spPr bwMode="auto">
          <a:xfrm flipH="1">
            <a:off x="5986463" y="4437063"/>
            <a:ext cx="157162" cy="13811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21" name="Line 100"/>
          <p:cNvSpPr>
            <a:spLocks noChangeShapeType="1"/>
          </p:cNvSpPr>
          <p:nvPr/>
        </p:nvSpPr>
        <p:spPr bwMode="auto">
          <a:xfrm flipH="1">
            <a:off x="5499100" y="4762500"/>
            <a:ext cx="131763" cy="1000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22" name="Line 101"/>
          <p:cNvSpPr>
            <a:spLocks noChangeShapeType="1"/>
          </p:cNvSpPr>
          <p:nvPr/>
        </p:nvSpPr>
        <p:spPr bwMode="auto">
          <a:xfrm flipH="1">
            <a:off x="4446588" y="5226050"/>
            <a:ext cx="331787" cy="31273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23" name="Line 102"/>
          <p:cNvSpPr>
            <a:spLocks noChangeShapeType="1"/>
          </p:cNvSpPr>
          <p:nvPr/>
        </p:nvSpPr>
        <p:spPr bwMode="auto">
          <a:xfrm>
            <a:off x="5164138" y="5400675"/>
            <a:ext cx="1587" cy="21272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24" name="Line 103"/>
          <p:cNvSpPr>
            <a:spLocks noChangeShapeType="1"/>
          </p:cNvSpPr>
          <p:nvPr/>
        </p:nvSpPr>
        <p:spPr bwMode="auto">
          <a:xfrm flipH="1">
            <a:off x="5145088" y="5953125"/>
            <a:ext cx="7937" cy="2905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25" name="Line 104"/>
          <p:cNvSpPr>
            <a:spLocks noChangeShapeType="1"/>
          </p:cNvSpPr>
          <p:nvPr/>
        </p:nvSpPr>
        <p:spPr bwMode="auto">
          <a:xfrm>
            <a:off x="5551488" y="5251450"/>
            <a:ext cx="176212" cy="14605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26" name="Line 105"/>
          <p:cNvSpPr>
            <a:spLocks noChangeShapeType="1"/>
          </p:cNvSpPr>
          <p:nvPr/>
        </p:nvSpPr>
        <p:spPr bwMode="auto">
          <a:xfrm>
            <a:off x="7105650" y="4286250"/>
            <a:ext cx="50800" cy="2524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27" name="Line 106"/>
          <p:cNvSpPr>
            <a:spLocks noChangeShapeType="1"/>
          </p:cNvSpPr>
          <p:nvPr/>
        </p:nvSpPr>
        <p:spPr bwMode="auto">
          <a:xfrm>
            <a:off x="7507288" y="4060825"/>
            <a:ext cx="212725" cy="746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28" name="Line 107"/>
          <p:cNvSpPr>
            <a:spLocks noChangeShapeType="1"/>
          </p:cNvSpPr>
          <p:nvPr/>
        </p:nvSpPr>
        <p:spPr bwMode="auto">
          <a:xfrm>
            <a:off x="5989638" y="5676900"/>
            <a:ext cx="387350" cy="3159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29" name="Line 108"/>
          <p:cNvSpPr>
            <a:spLocks noChangeShapeType="1"/>
          </p:cNvSpPr>
          <p:nvPr/>
        </p:nvSpPr>
        <p:spPr bwMode="auto">
          <a:xfrm>
            <a:off x="7218363" y="4900613"/>
            <a:ext cx="4762" cy="41751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30" name="Line 109"/>
          <p:cNvSpPr>
            <a:spLocks noChangeShapeType="1"/>
          </p:cNvSpPr>
          <p:nvPr/>
        </p:nvSpPr>
        <p:spPr bwMode="auto">
          <a:xfrm>
            <a:off x="8029575" y="4365625"/>
            <a:ext cx="290513" cy="43656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31" name="Line 110"/>
          <p:cNvSpPr>
            <a:spLocks noChangeShapeType="1"/>
          </p:cNvSpPr>
          <p:nvPr/>
        </p:nvSpPr>
        <p:spPr bwMode="auto">
          <a:xfrm>
            <a:off x="4122738" y="2832100"/>
            <a:ext cx="2217737" cy="43815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32" name="Line 111"/>
          <p:cNvSpPr>
            <a:spLocks noChangeShapeType="1"/>
          </p:cNvSpPr>
          <p:nvPr/>
        </p:nvSpPr>
        <p:spPr bwMode="auto">
          <a:xfrm>
            <a:off x="4122738" y="2365375"/>
            <a:ext cx="2217737" cy="43815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33" name="Line 112"/>
          <p:cNvSpPr>
            <a:spLocks noChangeShapeType="1"/>
          </p:cNvSpPr>
          <p:nvPr/>
        </p:nvSpPr>
        <p:spPr bwMode="auto">
          <a:xfrm>
            <a:off x="4122738" y="3300413"/>
            <a:ext cx="2217737" cy="43815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34" name="Line 113"/>
          <p:cNvSpPr>
            <a:spLocks noChangeShapeType="1"/>
          </p:cNvSpPr>
          <p:nvPr/>
        </p:nvSpPr>
        <p:spPr bwMode="auto">
          <a:xfrm flipV="1">
            <a:off x="2627313" y="2274888"/>
            <a:ext cx="1587" cy="939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35" name="Line 114"/>
          <p:cNvSpPr>
            <a:spLocks noChangeShapeType="1"/>
          </p:cNvSpPr>
          <p:nvPr/>
        </p:nvSpPr>
        <p:spPr bwMode="auto">
          <a:xfrm flipV="1">
            <a:off x="3276600" y="2274888"/>
            <a:ext cx="1588" cy="939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36" name="Line 115"/>
          <p:cNvSpPr>
            <a:spLocks noChangeShapeType="1"/>
          </p:cNvSpPr>
          <p:nvPr/>
        </p:nvSpPr>
        <p:spPr bwMode="auto">
          <a:xfrm>
            <a:off x="2627313" y="3429000"/>
            <a:ext cx="1587" cy="431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37" name="Line 116"/>
          <p:cNvSpPr>
            <a:spLocks noChangeShapeType="1"/>
          </p:cNvSpPr>
          <p:nvPr/>
        </p:nvSpPr>
        <p:spPr bwMode="auto">
          <a:xfrm>
            <a:off x="3276600" y="3429000"/>
            <a:ext cx="1588" cy="431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38" name="Line 117"/>
          <p:cNvSpPr>
            <a:spLocks noChangeShapeType="1"/>
          </p:cNvSpPr>
          <p:nvPr/>
        </p:nvSpPr>
        <p:spPr bwMode="auto">
          <a:xfrm>
            <a:off x="2627313" y="4076700"/>
            <a:ext cx="1587" cy="504825"/>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39" name="Line 118"/>
          <p:cNvSpPr>
            <a:spLocks noChangeShapeType="1"/>
          </p:cNvSpPr>
          <p:nvPr/>
        </p:nvSpPr>
        <p:spPr bwMode="auto">
          <a:xfrm>
            <a:off x="3276600" y="4076700"/>
            <a:ext cx="1588" cy="504825"/>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40" name="Line 119"/>
          <p:cNvSpPr>
            <a:spLocks noChangeShapeType="1"/>
          </p:cNvSpPr>
          <p:nvPr/>
        </p:nvSpPr>
        <p:spPr bwMode="auto">
          <a:xfrm flipV="1">
            <a:off x="1331913" y="2347913"/>
            <a:ext cx="1587" cy="79533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41" name="Line 120"/>
          <p:cNvSpPr>
            <a:spLocks noChangeShapeType="1"/>
          </p:cNvSpPr>
          <p:nvPr/>
        </p:nvSpPr>
        <p:spPr bwMode="auto">
          <a:xfrm flipV="1">
            <a:off x="611188" y="2347913"/>
            <a:ext cx="1587" cy="79533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42" name="Line 121"/>
          <p:cNvSpPr>
            <a:spLocks noChangeShapeType="1"/>
          </p:cNvSpPr>
          <p:nvPr/>
        </p:nvSpPr>
        <p:spPr bwMode="auto">
          <a:xfrm>
            <a:off x="611188" y="3429000"/>
            <a:ext cx="1587" cy="431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43" name="Line 122"/>
          <p:cNvSpPr>
            <a:spLocks noChangeShapeType="1"/>
          </p:cNvSpPr>
          <p:nvPr/>
        </p:nvSpPr>
        <p:spPr bwMode="auto">
          <a:xfrm>
            <a:off x="1331913" y="3429000"/>
            <a:ext cx="1587" cy="431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44" name="Line 123"/>
          <p:cNvSpPr>
            <a:spLocks noChangeShapeType="1"/>
          </p:cNvSpPr>
          <p:nvPr/>
        </p:nvSpPr>
        <p:spPr bwMode="auto">
          <a:xfrm flipV="1">
            <a:off x="611188" y="4075113"/>
            <a:ext cx="1587" cy="434975"/>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45" name="Line 124"/>
          <p:cNvSpPr>
            <a:spLocks noChangeShapeType="1"/>
          </p:cNvSpPr>
          <p:nvPr/>
        </p:nvSpPr>
        <p:spPr bwMode="auto">
          <a:xfrm flipV="1">
            <a:off x="1331913" y="4075113"/>
            <a:ext cx="1587" cy="434975"/>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46" name="Line 125"/>
          <p:cNvSpPr>
            <a:spLocks noChangeShapeType="1"/>
          </p:cNvSpPr>
          <p:nvPr/>
        </p:nvSpPr>
        <p:spPr bwMode="auto">
          <a:xfrm flipV="1">
            <a:off x="684213" y="4795838"/>
            <a:ext cx="1587" cy="722312"/>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nvGrpSpPr>
          <p:cNvPr id="20547" name="Group 126"/>
          <p:cNvGrpSpPr>
            <a:grpSpLocks/>
          </p:cNvGrpSpPr>
          <p:nvPr/>
        </p:nvGrpSpPr>
        <p:grpSpPr bwMode="auto">
          <a:xfrm>
            <a:off x="1165225" y="4556125"/>
            <a:ext cx="336550" cy="238125"/>
            <a:chOff x="734" y="2870"/>
            <a:chExt cx="212" cy="150"/>
          </a:xfrm>
        </p:grpSpPr>
        <p:sp>
          <p:nvSpPr>
            <p:cNvPr id="20548" name="AutoShape 127"/>
            <p:cNvSpPr>
              <a:spLocks noChangeArrowheads="1"/>
            </p:cNvSpPr>
            <p:nvPr/>
          </p:nvSpPr>
          <p:spPr bwMode="auto">
            <a:xfrm>
              <a:off x="734" y="2870"/>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49" name="Text Box 128"/>
            <p:cNvSpPr txBox="1">
              <a:spLocks noChangeArrowheads="1"/>
            </p:cNvSpPr>
            <p:nvPr/>
          </p:nvSpPr>
          <p:spPr bwMode="auto">
            <a:xfrm>
              <a:off x="735" y="2870"/>
              <a:ext cx="212"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14</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08"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200">
                <a:solidFill>
                  <a:srgbClr val="000080"/>
                </a:solidFill>
              </a:rPr>
              <a:t>Корреляция</a:t>
            </a:r>
          </a:p>
        </p:txBody>
      </p:sp>
      <p:grpSp>
        <p:nvGrpSpPr>
          <p:cNvPr id="21509" name="Group 4"/>
          <p:cNvGrpSpPr>
            <a:grpSpLocks/>
          </p:cNvGrpSpPr>
          <p:nvPr/>
        </p:nvGrpSpPr>
        <p:grpSpPr bwMode="auto">
          <a:xfrm>
            <a:off x="400050" y="3833813"/>
            <a:ext cx="1189038" cy="238125"/>
            <a:chOff x="252" y="2415"/>
            <a:chExt cx="749" cy="150"/>
          </a:xfrm>
        </p:grpSpPr>
        <p:sp>
          <p:nvSpPr>
            <p:cNvPr id="21632" name="AutoShape 5"/>
            <p:cNvSpPr>
              <a:spLocks noChangeArrowheads="1"/>
            </p:cNvSpPr>
            <p:nvPr/>
          </p:nvSpPr>
          <p:spPr bwMode="auto">
            <a:xfrm>
              <a:off x="252" y="2415"/>
              <a:ext cx="750"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33" name="Text Box 6"/>
            <p:cNvSpPr txBox="1">
              <a:spLocks noChangeArrowheads="1"/>
            </p:cNvSpPr>
            <p:nvPr/>
          </p:nvSpPr>
          <p:spPr bwMode="auto">
            <a:xfrm>
              <a:off x="252" y="2415"/>
              <a:ext cx="750"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Switch1</a:t>
              </a:r>
            </a:p>
          </p:txBody>
        </p:sp>
      </p:grpSp>
      <p:grpSp>
        <p:nvGrpSpPr>
          <p:cNvPr id="21510" name="Group 7"/>
          <p:cNvGrpSpPr>
            <a:grpSpLocks/>
          </p:cNvGrpSpPr>
          <p:nvPr/>
        </p:nvGrpSpPr>
        <p:grpSpPr bwMode="auto">
          <a:xfrm>
            <a:off x="1165225" y="4556125"/>
            <a:ext cx="336550" cy="238125"/>
            <a:chOff x="734" y="2870"/>
            <a:chExt cx="212" cy="150"/>
          </a:xfrm>
        </p:grpSpPr>
        <p:sp>
          <p:nvSpPr>
            <p:cNvPr id="21630" name="AutoShape 8"/>
            <p:cNvSpPr>
              <a:spLocks noChangeArrowheads="1"/>
            </p:cNvSpPr>
            <p:nvPr/>
          </p:nvSpPr>
          <p:spPr bwMode="auto">
            <a:xfrm>
              <a:off x="734" y="2870"/>
              <a:ext cx="213" cy="151"/>
            </a:xfrm>
            <a:prstGeom prst="roundRect">
              <a:avLst>
                <a:gd name="adj" fmla="val 667"/>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31" name="Text Box 9"/>
            <p:cNvSpPr txBox="1">
              <a:spLocks noChangeArrowheads="1"/>
            </p:cNvSpPr>
            <p:nvPr/>
          </p:nvSpPr>
          <p:spPr bwMode="auto">
            <a:xfrm>
              <a:off x="734" y="2870"/>
              <a:ext cx="212"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14</a:t>
              </a:r>
            </a:p>
          </p:txBody>
        </p:sp>
      </p:grpSp>
      <p:grpSp>
        <p:nvGrpSpPr>
          <p:cNvPr id="21511" name="Group 10"/>
          <p:cNvGrpSpPr>
            <a:grpSpLocks/>
          </p:cNvGrpSpPr>
          <p:nvPr/>
        </p:nvGrpSpPr>
        <p:grpSpPr bwMode="auto">
          <a:xfrm>
            <a:off x="463550" y="4543425"/>
            <a:ext cx="336550" cy="238125"/>
            <a:chOff x="292" y="2862"/>
            <a:chExt cx="212" cy="150"/>
          </a:xfrm>
        </p:grpSpPr>
        <p:sp>
          <p:nvSpPr>
            <p:cNvPr id="21628" name="AutoShape 11"/>
            <p:cNvSpPr>
              <a:spLocks noChangeArrowheads="1"/>
            </p:cNvSpPr>
            <p:nvPr/>
          </p:nvSpPr>
          <p:spPr bwMode="auto">
            <a:xfrm>
              <a:off x="292" y="2862"/>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29" name="Text Box 12"/>
            <p:cNvSpPr txBox="1">
              <a:spLocks noChangeArrowheads="1"/>
            </p:cNvSpPr>
            <p:nvPr/>
          </p:nvSpPr>
          <p:spPr bwMode="auto">
            <a:xfrm>
              <a:off x="292" y="2862"/>
              <a:ext cx="212"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13</a:t>
              </a:r>
            </a:p>
          </p:txBody>
        </p:sp>
      </p:grpSp>
      <p:grpSp>
        <p:nvGrpSpPr>
          <p:cNvPr id="21512" name="Group 13"/>
          <p:cNvGrpSpPr>
            <a:grpSpLocks/>
          </p:cNvGrpSpPr>
          <p:nvPr/>
        </p:nvGrpSpPr>
        <p:grpSpPr bwMode="auto">
          <a:xfrm>
            <a:off x="463550" y="3163888"/>
            <a:ext cx="336550" cy="238125"/>
            <a:chOff x="292" y="1993"/>
            <a:chExt cx="212" cy="150"/>
          </a:xfrm>
        </p:grpSpPr>
        <p:sp>
          <p:nvSpPr>
            <p:cNvPr id="21626" name="AutoShape 14"/>
            <p:cNvSpPr>
              <a:spLocks noChangeArrowheads="1"/>
            </p:cNvSpPr>
            <p:nvPr/>
          </p:nvSpPr>
          <p:spPr bwMode="auto">
            <a:xfrm>
              <a:off x="292" y="1993"/>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27" name="Text Box 15"/>
            <p:cNvSpPr txBox="1">
              <a:spLocks noChangeArrowheads="1"/>
            </p:cNvSpPr>
            <p:nvPr/>
          </p:nvSpPr>
          <p:spPr bwMode="auto">
            <a:xfrm>
              <a:off x="292" y="1993"/>
              <a:ext cx="212"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11</a:t>
              </a:r>
            </a:p>
          </p:txBody>
        </p:sp>
      </p:grpSp>
      <p:grpSp>
        <p:nvGrpSpPr>
          <p:cNvPr id="21513" name="Group 16"/>
          <p:cNvGrpSpPr>
            <a:grpSpLocks/>
          </p:cNvGrpSpPr>
          <p:nvPr/>
        </p:nvGrpSpPr>
        <p:grpSpPr bwMode="auto">
          <a:xfrm>
            <a:off x="1165225" y="3163888"/>
            <a:ext cx="336550" cy="238125"/>
            <a:chOff x="734" y="1993"/>
            <a:chExt cx="212" cy="150"/>
          </a:xfrm>
        </p:grpSpPr>
        <p:sp>
          <p:nvSpPr>
            <p:cNvPr id="21624" name="AutoShape 17"/>
            <p:cNvSpPr>
              <a:spLocks noChangeArrowheads="1"/>
            </p:cNvSpPr>
            <p:nvPr/>
          </p:nvSpPr>
          <p:spPr bwMode="auto">
            <a:xfrm>
              <a:off x="734" y="1993"/>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25" name="Text Box 18"/>
            <p:cNvSpPr txBox="1">
              <a:spLocks noChangeArrowheads="1"/>
            </p:cNvSpPr>
            <p:nvPr/>
          </p:nvSpPr>
          <p:spPr bwMode="auto">
            <a:xfrm>
              <a:off x="734" y="1993"/>
              <a:ext cx="212"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12</a:t>
              </a:r>
            </a:p>
          </p:txBody>
        </p:sp>
      </p:grpSp>
      <p:grpSp>
        <p:nvGrpSpPr>
          <p:cNvPr id="21514" name="Group 19"/>
          <p:cNvGrpSpPr>
            <a:grpSpLocks/>
          </p:cNvGrpSpPr>
          <p:nvPr/>
        </p:nvGrpSpPr>
        <p:grpSpPr bwMode="auto">
          <a:xfrm>
            <a:off x="250825" y="2079625"/>
            <a:ext cx="687388" cy="238125"/>
            <a:chOff x="158" y="1310"/>
            <a:chExt cx="433" cy="150"/>
          </a:xfrm>
        </p:grpSpPr>
        <p:sp>
          <p:nvSpPr>
            <p:cNvPr id="21622" name="AutoShape 20"/>
            <p:cNvSpPr>
              <a:spLocks noChangeArrowheads="1"/>
            </p:cNvSpPr>
            <p:nvPr/>
          </p:nvSpPr>
          <p:spPr bwMode="auto">
            <a:xfrm>
              <a:off x="158" y="1310"/>
              <a:ext cx="434"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23" name="Text Box 21"/>
            <p:cNvSpPr txBox="1">
              <a:spLocks noChangeArrowheads="1"/>
            </p:cNvSpPr>
            <p:nvPr/>
          </p:nvSpPr>
          <p:spPr bwMode="auto">
            <a:xfrm>
              <a:off x="158" y="1310"/>
              <a:ext cx="434"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node1</a:t>
              </a:r>
            </a:p>
          </p:txBody>
        </p:sp>
      </p:grpSp>
      <p:grpSp>
        <p:nvGrpSpPr>
          <p:cNvPr id="21515" name="Group 22"/>
          <p:cNvGrpSpPr>
            <a:grpSpLocks/>
          </p:cNvGrpSpPr>
          <p:nvPr/>
        </p:nvGrpSpPr>
        <p:grpSpPr bwMode="auto">
          <a:xfrm>
            <a:off x="314325" y="5573713"/>
            <a:ext cx="687388" cy="692150"/>
            <a:chOff x="198" y="3511"/>
            <a:chExt cx="433" cy="436"/>
          </a:xfrm>
        </p:grpSpPr>
        <p:sp>
          <p:nvSpPr>
            <p:cNvPr id="21620" name="AutoShape 23"/>
            <p:cNvSpPr>
              <a:spLocks noChangeArrowheads="1"/>
            </p:cNvSpPr>
            <p:nvPr/>
          </p:nvSpPr>
          <p:spPr bwMode="auto">
            <a:xfrm>
              <a:off x="198" y="3511"/>
              <a:ext cx="434" cy="437"/>
            </a:xfrm>
            <a:prstGeom prst="roundRect">
              <a:avLst>
                <a:gd name="adj" fmla="val 22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21" name="Text Box 24"/>
            <p:cNvSpPr txBox="1">
              <a:spLocks noChangeArrowheads="1"/>
            </p:cNvSpPr>
            <p:nvPr/>
          </p:nvSpPr>
          <p:spPr bwMode="auto">
            <a:xfrm>
              <a:off x="198" y="3511"/>
              <a:ext cx="434" cy="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node3</a:t>
              </a:r>
            </a:p>
            <a:p>
              <a:pPr eaLnBrk="1" hangingPunct="1"/>
              <a:endParaRPr lang="en-US" sz="1600">
                <a:solidFill>
                  <a:srgbClr val="000000"/>
                </a:solidFill>
              </a:endParaRPr>
            </a:p>
            <a:p>
              <a:pPr eaLnBrk="1" hangingPunct="1"/>
              <a:r>
                <a:rPr lang="en-US" sz="1600">
                  <a:solidFill>
                    <a:srgbClr val="000000"/>
                  </a:solidFill>
                </a:rPr>
                <a:t>flame</a:t>
              </a:r>
            </a:p>
          </p:txBody>
        </p:sp>
      </p:grpSp>
      <p:grpSp>
        <p:nvGrpSpPr>
          <p:cNvPr id="21516" name="Group 25"/>
          <p:cNvGrpSpPr>
            <a:grpSpLocks/>
          </p:cNvGrpSpPr>
          <p:nvPr/>
        </p:nvGrpSpPr>
        <p:grpSpPr bwMode="auto">
          <a:xfrm>
            <a:off x="1128713" y="2070100"/>
            <a:ext cx="687387" cy="238125"/>
            <a:chOff x="711" y="1304"/>
            <a:chExt cx="433" cy="150"/>
          </a:xfrm>
        </p:grpSpPr>
        <p:sp>
          <p:nvSpPr>
            <p:cNvPr id="21618" name="AutoShape 26"/>
            <p:cNvSpPr>
              <a:spLocks noChangeArrowheads="1"/>
            </p:cNvSpPr>
            <p:nvPr/>
          </p:nvSpPr>
          <p:spPr bwMode="auto">
            <a:xfrm>
              <a:off x="711" y="1304"/>
              <a:ext cx="434"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19" name="Text Box 27"/>
            <p:cNvSpPr txBox="1">
              <a:spLocks noChangeArrowheads="1"/>
            </p:cNvSpPr>
            <p:nvPr/>
          </p:nvSpPr>
          <p:spPr bwMode="auto">
            <a:xfrm>
              <a:off x="711" y="1304"/>
              <a:ext cx="434"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node2</a:t>
              </a:r>
            </a:p>
          </p:txBody>
        </p:sp>
      </p:grpSp>
      <p:grpSp>
        <p:nvGrpSpPr>
          <p:cNvPr id="21517" name="Group 28"/>
          <p:cNvGrpSpPr>
            <a:grpSpLocks/>
          </p:cNvGrpSpPr>
          <p:nvPr/>
        </p:nvGrpSpPr>
        <p:grpSpPr bwMode="auto">
          <a:xfrm>
            <a:off x="2381250" y="3846513"/>
            <a:ext cx="1189038" cy="238125"/>
            <a:chOff x="1500" y="2423"/>
            <a:chExt cx="749" cy="150"/>
          </a:xfrm>
        </p:grpSpPr>
        <p:sp>
          <p:nvSpPr>
            <p:cNvPr id="21616" name="AutoShape 29"/>
            <p:cNvSpPr>
              <a:spLocks noChangeArrowheads="1"/>
            </p:cNvSpPr>
            <p:nvPr/>
          </p:nvSpPr>
          <p:spPr bwMode="auto">
            <a:xfrm>
              <a:off x="1500" y="2423"/>
              <a:ext cx="750"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17" name="Text Box 30"/>
            <p:cNvSpPr txBox="1">
              <a:spLocks noChangeArrowheads="1"/>
            </p:cNvSpPr>
            <p:nvPr/>
          </p:nvSpPr>
          <p:spPr bwMode="auto">
            <a:xfrm>
              <a:off x="1500" y="2423"/>
              <a:ext cx="750"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Switch2</a:t>
              </a:r>
            </a:p>
          </p:txBody>
        </p:sp>
      </p:grpSp>
      <p:grpSp>
        <p:nvGrpSpPr>
          <p:cNvPr id="21518" name="Group 31"/>
          <p:cNvGrpSpPr>
            <a:grpSpLocks/>
          </p:cNvGrpSpPr>
          <p:nvPr/>
        </p:nvGrpSpPr>
        <p:grpSpPr bwMode="auto">
          <a:xfrm>
            <a:off x="3144838" y="4568825"/>
            <a:ext cx="336550" cy="238125"/>
            <a:chOff x="1981" y="2878"/>
            <a:chExt cx="212" cy="150"/>
          </a:xfrm>
        </p:grpSpPr>
        <p:sp>
          <p:nvSpPr>
            <p:cNvPr id="21614" name="AutoShape 32"/>
            <p:cNvSpPr>
              <a:spLocks noChangeArrowheads="1"/>
            </p:cNvSpPr>
            <p:nvPr/>
          </p:nvSpPr>
          <p:spPr bwMode="auto">
            <a:xfrm>
              <a:off x="1981" y="2878"/>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15" name="Text Box 33"/>
            <p:cNvSpPr txBox="1">
              <a:spLocks noChangeArrowheads="1"/>
            </p:cNvSpPr>
            <p:nvPr/>
          </p:nvSpPr>
          <p:spPr bwMode="auto">
            <a:xfrm>
              <a:off x="1981" y="2878"/>
              <a:ext cx="212"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24</a:t>
              </a:r>
            </a:p>
          </p:txBody>
        </p:sp>
      </p:grpSp>
      <p:grpSp>
        <p:nvGrpSpPr>
          <p:cNvPr id="21519" name="Group 34"/>
          <p:cNvGrpSpPr>
            <a:grpSpLocks/>
          </p:cNvGrpSpPr>
          <p:nvPr/>
        </p:nvGrpSpPr>
        <p:grpSpPr bwMode="auto">
          <a:xfrm>
            <a:off x="2443163" y="4556125"/>
            <a:ext cx="336550" cy="238125"/>
            <a:chOff x="1539" y="2870"/>
            <a:chExt cx="212" cy="150"/>
          </a:xfrm>
        </p:grpSpPr>
        <p:sp>
          <p:nvSpPr>
            <p:cNvPr id="21612" name="AutoShape 35"/>
            <p:cNvSpPr>
              <a:spLocks noChangeArrowheads="1"/>
            </p:cNvSpPr>
            <p:nvPr/>
          </p:nvSpPr>
          <p:spPr bwMode="auto">
            <a:xfrm>
              <a:off x="1539" y="2870"/>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13" name="Text Box 36"/>
            <p:cNvSpPr txBox="1">
              <a:spLocks noChangeArrowheads="1"/>
            </p:cNvSpPr>
            <p:nvPr/>
          </p:nvSpPr>
          <p:spPr bwMode="auto">
            <a:xfrm>
              <a:off x="1539" y="2870"/>
              <a:ext cx="212"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23</a:t>
              </a:r>
            </a:p>
          </p:txBody>
        </p:sp>
      </p:grpSp>
      <p:grpSp>
        <p:nvGrpSpPr>
          <p:cNvPr id="21520" name="Group 37"/>
          <p:cNvGrpSpPr>
            <a:grpSpLocks/>
          </p:cNvGrpSpPr>
          <p:nvPr/>
        </p:nvGrpSpPr>
        <p:grpSpPr bwMode="auto">
          <a:xfrm>
            <a:off x="2443163" y="3178175"/>
            <a:ext cx="336550" cy="238125"/>
            <a:chOff x="1539" y="2002"/>
            <a:chExt cx="212" cy="150"/>
          </a:xfrm>
        </p:grpSpPr>
        <p:sp>
          <p:nvSpPr>
            <p:cNvPr id="21610" name="AutoShape 38"/>
            <p:cNvSpPr>
              <a:spLocks noChangeArrowheads="1"/>
            </p:cNvSpPr>
            <p:nvPr/>
          </p:nvSpPr>
          <p:spPr bwMode="auto">
            <a:xfrm>
              <a:off x="1539" y="2002"/>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11" name="Text Box 39"/>
            <p:cNvSpPr txBox="1">
              <a:spLocks noChangeArrowheads="1"/>
            </p:cNvSpPr>
            <p:nvPr/>
          </p:nvSpPr>
          <p:spPr bwMode="auto">
            <a:xfrm>
              <a:off x="1539" y="2002"/>
              <a:ext cx="212"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21</a:t>
              </a:r>
            </a:p>
          </p:txBody>
        </p:sp>
      </p:grpSp>
      <p:grpSp>
        <p:nvGrpSpPr>
          <p:cNvPr id="21521" name="Group 40"/>
          <p:cNvGrpSpPr>
            <a:grpSpLocks/>
          </p:cNvGrpSpPr>
          <p:nvPr/>
        </p:nvGrpSpPr>
        <p:grpSpPr bwMode="auto">
          <a:xfrm>
            <a:off x="3144838" y="3178175"/>
            <a:ext cx="336550" cy="238125"/>
            <a:chOff x="1981" y="2002"/>
            <a:chExt cx="212" cy="150"/>
          </a:xfrm>
        </p:grpSpPr>
        <p:sp>
          <p:nvSpPr>
            <p:cNvPr id="21608" name="AutoShape 41"/>
            <p:cNvSpPr>
              <a:spLocks noChangeArrowheads="1"/>
            </p:cNvSpPr>
            <p:nvPr/>
          </p:nvSpPr>
          <p:spPr bwMode="auto">
            <a:xfrm>
              <a:off x="1981" y="2002"/>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09" name="Text Box 42"/>
            <p:cNvSpPr txBox="1">
              <a:spLocks noChangeArrowheads="1"/>
            </p:cNvSpPr>
            <p:nvPr/>
          </p:nvSpPr>
          <p:spPr bwMode="auto">
            <a:xfrm>
              <a:off x="1981" y="2002"/>
              <a:ext cx="212"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22</a:t>
              </a:r>
            </a:p>
          </p:txBody>
        </p:sp>
      </p:grpSp>
      <p:grpSp>
        <p:nvGrpSpPr>
          <p:cNvPr id="21522" name="Group 43"/>
          <p:cNvGrpSpPr>
            <a:grpSpLocks/>
          </p:cNvGrpSpPr>
          <p:nvPr/>
        </p:nvGrpSpPr>
        <p:grpSpPr bwMode="auto">
          <a:xfrm>
            <a:off x="2268538" y="2068513"/>
            <a:ext cx="687387" cy="238125"/>
            <a:chOff x="1429" y="1303"/>
            <a:chExt cx="433" cy="150"/>
          </a:xfrm>
        </p:grpSpPr>
        <p:sp>
          <p:nvSpPr>
            <p:cNvPr id="21606" name="AutoShape 44"/>
            <p:cNvSpPr>
              <a:spLocks noChangeArrowheads="1"/>
            </p:cNvSpPr>
            <p:nvPr/>
          </p:nvSpPr>
          <p:spPr bwMode="auto">
            <a:xfrm>
              <a:off x="1429" y="1303"/>
              <a:ext cx="434"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07" name="Text Box 45"/>
            <p:cNvSpPr txBox="1">
              <a:spLocks noChangeArrowheads="1"/>
            </p:cNvSpPr>
            <p:nvPr/>
          </p:nvSpPr>
          <p:spPr bwMode="auto">
            <a:xfrm>
              <a:off x="1429" y="1303"/>
              <a:ext cx="434"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node4</a:t>
              </a:r>
            </a:p>
          </p:txBody>
        </p:sp>
      </p:grpSp>
      <p:grpSp>
        <p:nvGrpSpPr>
          <p:cNvPr id="21523" name="Group 46"/>
          <p:cNvGrpSpPr>
            <a:grpSpLocks/>
          </p:cNvGrpSpPr>
          <p:nvPr/>
        </p:nvGrpSpPr>
        <p:grpSpPr bwMode="auto">
          <a:xfrm>
            <a:off x="3146425" y="2057400"/>
            <a:ext cx="687388" cy="238125"/>
            <a:chOff x="1982" y="1296"/>
            <a:chExt cx="433" cy="150"/>
          </a:xfrm>
        </p:grpSpPr>
        <p:sp>
          <p:nvSpPr>
            <p:cNvPr id="21604" name="AutoShape 47"/>
            <p:cNvSpPr>
              <a:spLocks noChangeArrowheads="1"/>
            </p:cNvSpPr>
            <p:nvPr/>
          </p:nvSpPr>
          <p:spPr bwMode="auto">
            <a:xfrm>
              <a:off x="1982" y="1296"/>
              <a:ext cx="434"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05" name="Text Box 48"/>
            <p:cNvSpPr txBox="1">
              <a:spLocks noChangeArrowheads="1"/>
            </p:cNvSpPr>
            <p:nvPr/>
          </p:nvSpPr>
          <p:spPr bwMode="auto">
            <a:xfrm>
              <a:off x="1982" y="1296"/>
              <a:ext cx="434"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node5</a:t>
              </a:r>
            </a:p>
          </p:txBody>
        </p:sp>
      </p:grpSp>
      <p:sp>
        <p:nvSpPr>
          <p:cNvPr id="21524" name="Line 49"/>
          <p:cNvSpPr>
            <a:spLocks noChangeShapeType="1"/>
          </p:cNvSpPr>
          <p:nvPr/>
        </p:nvSpPr>
        <p:spPr bwMode="auto">
          <a:xfrm>
            <a:off x="1516063" y="4662488"/>
            <a:ext cx="927100" cy="158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nvGrpSpPr>
          <p:cNvPr id="21525" name="Group 50"/>
          <p:cNvGrpSpPr>
            <a:grpSpLocks/>
          </p:cNvGrpSpPr>
          <p:nvPr/>
        </p:nvGrpSpPr>
        <p:grpSpPr bwMode="auto">
          <a:xfrm>
            <a:off x="6642100" y="1519238"/>
            <a:ext cx="738188" cy="330200"/>
            <a:chOff x="4184" y="957"/>
            <a:chExt cx="465" cy="208"/>
          </a:xfrm>
        </p:grpSpPr>
        <p:sp>
          <p:nvSpPr>
            <p:cNvPr id="21602" name="Oval 51"/>
            <p:cNvSpPr>
              <a:spLocks noChangeArrowheads="1"/>
            </p:cNvSpPr>
            <p:nvPr/>
          </p:nvSpPr>
          <p:spPr bwMode="auto">
            <a:xfrm>
              <a:off x="4184" y="957"/>
              <a:ext cx="466"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03" name="Text Box 52"/>
            <p:cNvSpPr txBox="1">
              <a:spLocks noChangeArrowheads="1"/>
            </p:cNvSpPr>
            <p:nvPr/>
          </p:nvSpPr>
          <p:spPr bwMode="auto">
            <a:xfrm>
              <a:off x="4253" y="988"/>
              <a:ext cx="328"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flame</a:t>
              </a:r>
            </a:p>
          </p:txBody>
        </p:sp>
      </p:grpSp>
      <p:grpSp>
        <p:nvGrpSpPr>
          <p:cNvPr id="21526" name="Group 53"/>
          <p:cNvGrpSpPr>
            <a:grpSpLocks/>
          </p:cNvGrpSpPr>
          <p:nvPr/>
        </p:nvGrpSpPr>
        <p:grpSpPr bwMode="auto">
          <a:xfrm>
            <a:off x="6654800" y="2198688"/>
            <a:ext cx="762000" cy="652462"/>
            <a:chOff x="4192" y="1385"/>
            <a:chExt cx="480" cy="411"/>
          </a:xfrm>
        </p:grpSpPr>
        <p:sp>
          <p:nvSpPr>
            <p:cNvPr id="21600" name="Oval 54"/>
            <p:cNvSpPr>
              <a:spLocks noChangeArrowheads="1"/>
            </p:cNvSpPr>
            <p:nvPr/>
          </p:nvSpPr>
          <p:spPr bwMode="auto">
            <a:xfrm>
              <a:off x="4192" y="1385"/>
              <a:ext cx="481" cy="412"/>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601" name="Text Box 55"/>
            <p:cNvSpPr txBox="1">
              <a:spLocks noChangeArrowheads="1"/>
            </p:cNvSpPr>
            <p:nvPr/>
          </p:nvSpPr>
          <p:spPr bwMode="auto">
            <a:xfrm>
              <a:off x="4263" y="1446"/>
              <a:ext cx="339"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node3</a:t>
              </a:r>
            </a:p>
          </p:txBody>
        </p:sp>
      </p:grpSp>
      <p:grpSp>
        <p:nvGrpSpPr>
          <p:cNvPr id="21527" name="Group 56"/>
          <p:cNvGrpSpPr>
            <a:grpSpLocks/>
          </p:cNvGrpSpPr>
          <p:nvPr/>
        </p:nvGrpSpPr>
        <p:grpSpPr bwMode="auto">
          <a:xfrm>
            <a:off x="4787900" y="6249988"/>
            <a:ext cx="814388" cy="330200"/>
            <a:chOff x="3016" y="3937"/>
            <a:chExt cx="513" cy="208"/>
          </a:xfrm>
        </p:grpSpPr>
        <p:sp>
          <p:nvSpPr>
            <p:cNvPr id="21598" name="Oval 57"/>
            <p:cNvSpPr>
              <a:spLocks noChangeArrowheads="1"/>
            </p:cNvSpPr>
            <p:nvPr/>
          </p:nvSpPr>
          <p:spPr bwMode="auto">
            <a:xfrm>
              <a:off x="3016" y="3937"/>
              <a:ext cx="514" cy="209"/>
            </a:xfrm>
            <a:prstGeom prst="ellipse">
              <a:avLst/>
            </a:prstGeom>
            <a:solidFill>
              <a:srgbClr val="FF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99" name="Text Box 58"/>
            <p:cNvSpPr txBox="1">
              <a:spLocks noChangeArrowheads="1"/>
            </p:cNvSpPr>
            <p:nvPr/>
          </p:nvSpPr>
          <p:spPr bwMode="auto">
            <a:xfrm>
              <a:off x="3092" y="3968"/>
              <a:ext cx="362"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node4</a:t>
              </a:r>
            </a:p>
          </p:txBody>
        </p:sp>
      </p:grpSp>
      <p:grpSp>
        <p:nvGrpSpPr>
          <p:cNvPr id="21528" name="Group 59"/>
          <p:cNvGrpSpPr>
            <a:grpSpLocks/>
          </p:cNvGrpSpPr>
          <p:nvPr/>
        </p:nvGrpSpPr>
        <p:grpSpPr bwMode="auto">
          <a:xfrm>
            <a:off x="6980238" y="4538663"/>
            <a:ext cx="425450" cy="330200"/>
            <a:chOff x="4397" y="2859"/>
            <a:chExt cx="268" cy="208"/>
          </a:xfrm>
        </p:grpSpPr>
        <p:sp>
          <p:nvSpPr>
            <p:cNvPr id="21596" name="Oval 60"/>
            <p:cNvSpPr>
              <a:spLocks noChangeArrowheads="1"/>
            </p:cNvSpPr>
            <p:nvPr/>
          </p:nvSpPr>
          <p:spPr bwMode="auto">
            <a:xfrm>
              <a:off x="4397" y="2859"/>
              <a:ext cx="269"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97" name="Text Box 61"/>
            <p:cNvSpPr txBox="1">
              <a:spLocks noChangeArrowheads="1"/>
            </p:cNvSpPr>
            <p:nvPr/>
          </p:nvSpPr>
          <p:spPr bwMode="auto">
            <a:xfrm>
              <a:off x="4437" y="2890"/>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11</a:t>
              </a:r>
            </a:p>
          </p:txBody>
        </p:sp>
      </p:grpSp>
      <p:grpSp>
        <p:nvGrpSpPr>
          <p:cNvPr id="21529" name="Group 62"/>
          <p:cNvGrpSpPr>
            <a:grpSpLocks/>
          </p:cNvGrpSpPr>
          <p:nvPr/>
        </p:nvGrpSpPr>
        <p:grpSpPr bwMode="auto">
          <a:xfrm>
            <a:off x="7683500" y="4087813"/>
            <a:ext cx="425450" cy="330200"/>
            <a:chOff x="4840" y="2575"/>
            <a:chExt cx="268" cy="208"/>
          </a:xfrm>
        </p:grpSpPr>
        <p:sp>
          <p:nvSpPr>
            <p:cNvPr id="21594" name="Oval 63"/>
            <p:cNvSpPr>
              <a:spLocks noChangeArrowheads="1"/>
            </p:cNvSpPr>
            <p:nvPr/>
          </p:nvSpPr>
          <p:spPr bwMode="auto">
            <a:xfrm>
              <a:off x="4840" y="2575"/>
              <a:ext cx="269"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95" name="Text Box 64"/>
            <p:cNvSpPr txBox="1">
              <a:spLocks noChangeArrowheads="1"/>
            </p:cNvSpPr>
            <p:nvPr/>
          </p:nvSpPr>
          <p:spPr bwMode="auto">
            <a:xfrm>
              <a:off x="4880" y="2606"/>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12</a:t>
              </a:r>
            </a:p>
          </p:txBody>
        </p:sp>
      </p:grpSp>
      <p:grpSp>
        <p:nvGrpSpPr>
          <p:cNvPr id="21530" name="Group 65"/>
          <p:cNvGrpSpPr>
            <a:grpSpLocks/>
          </p:cNvGrpSpPr>
          <p:nvPr/>
        </p:nvGrpSpPr>
        <p:grpSpPr bwMode="auto">
          <a:xfrm>
            <a:off x="6129338" y="4214813"/>
            <a:ext cx="425450" cy="330200"/>
            <a:chOff x="3861" y="2655"/>
            <a:chExt cx="268" cy="208"/>
          </a:xfrm>
        </p:grpSpPr>
        <p:sp>
          <p:nvSpPr>
            <p:cNvPr id="21592" name="Oval 66"/>
            <p:cNvSpPr>
              <a:spLocks noChangeArrowheads="1"/>
            </p:cNvSpPr>
            <p:nvPr/>
          </p:nvSpPr>
          <p:spPr bwMode="auto">
            <a:xfrm>
              <a:off x="3861" y="2655"/>
              <a:ext cx="269" cy="209"/>
            </a:xfrm>
            <a:prstGeom prst="ellipse">
              <a:avLst/>
            </a:pr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93" name="Text Box 67"/>
            <p:cNvSpPr txBox="1">
              <a:spLocks noChangeArrowheads="1"/>
            </p:cNvSpPr>
            <p:nvPr/>
          </p:nvSpPr>
          <p:spPr bwMode="auto">
            <a:xfrm>
              <a:off x="3901" y="2686"/>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14</a:t>
              </a:r>
            </a:p>
          </p:txBody>
        </p:sp>
      </p:grpSp>
      <p:grpSp>
        <p:nvGrpSpPr>
          <p:cNvPr id="21531" name="Group 68"/>
          <p:cNvGrpSpPr>
            <a:grpSpLocks/>
          </p:cNvGrpSpPr>
          <p:nvPr/>
        </p:nvGrpSpPr>
        <p:grpSpPr bwMode="auto">
          <a:xfrm>
            <a:off x="4937125" y="5603875"/>
            <a:ext cx="425450" cy="330200"/>
            <a:chOff x="3110" y="3530"/>
            <a:chExt cx="268" cy="208"/>
          </a:xfrm>
        </p:grpSpPr>
        <p:sp>
          <p:nvSpPr>
            <p:cNvPr id="21590" name="Oval 69"/>
            <p:cNvSpPr>
              <a:spLocks noChangeArrowheads="1"/>
            </p:cNvSpPr>
            <p:nvPr/>
          </p:nvSpPr>
          <p:spPr bwMode="auto">
            <a:xfrm>
              <a:off x="3110" y="3530"/>
              <a:ext cx="269" cy="209"/>
            </a:xfrm>
            <a:prstGeom prst="ellipse">
              <a:avLst/>
            </a:prstGeom>
            <a:solidFill>
              <a:srgbClr val="FF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91" name="Text Box 70"/>
            <p:cNvSpPr txBox="1">
              <a:spLocks noChangeArrowheads="1"/>
            </p:cNvSpPr>
            <p:nvPr/>
          </p:nvSpPr>
          <p:spPr bwMode="auto">
            <a:xfrm>
              <a:off x="3150" y="3561"/>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21</a:t>
              </a:r>
            </a:p>
          </p:txBody>
        </p:sp>
      </p:grpSp>
      <p:grpSp>
        <p:nvGrpSpPr>
          <p:cNvPr id="21532" name="Group 71"/>
          <p:cNvGrpSpPr>
            <a:grpSpLocks/>
          </p:cNvGrpSpPr>
          <p:nvPr/>
        </p:nvGrpSpPr>
        <p:grpSpPr bwMode="auto">
          <a:xfrm>
            <a:off x="5576888" y="4464050"/>
            <a:ext cx="425450" cy="330200"/>
            <a:chOff x="3513" y="2812"/>
            <a:chExt cx="268" cy="208"/>
          </a:xfrm>
        </p:grpSpPr>
        <p:sp>
          <p:nvSpPr>
            <p:cNvPr id="21588" name="Oval 72"/>
            <p:cNvSpPr>
              <a:spLocks noChangeArrowheads="1"/>
            </p:cNvSpPr>
            <p:nvPr/>
          </p:nvSpPr>
          <p:spPr bwMode="auto">
            <a:xfrm>
              <a:off x="3513" y="2812"/>
              <a:ext cx="269" cy="209"/>
            </a:xfrm>
            <a:prstGeom prst="ellipse">
              <a:avLst/>
            </a:prstGeom>
            <a:solidFill>
              <a:srgbClr val="FF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89" name="Text Box 73"/>
            <p:cNvSpPr txBox="1">
              <a:spLocks noChangeArrowheads="1"/>
            </p:cNvSpPr>
            <p:nvPr/>
          </p:nvSpPr>
          <p:spPr bwMode="auto">
            <a:xfrm>
              <a:off x="3553" y="2843"/>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23</a:t>
              </a:r>
            </a:p>
          </p:txBody>
        </p:sp>
      </p:grpSp>
      <p:grpSp>
        <p:nvGrpSpPr>
          <p:cNvPr id="21533" name="Group 74"/>
          <p:cNvGrpSpPr>
            <a:grpSpLocks/>
          </p:cNvGrpSpPr>
          <p:nvPr/>
        </p:nvGrpSpPr>
        <p:grpSpPr bwMode="auto">
          <a:xfrm>
            <a:off x="4122738" y="5529263"/>
            <a:ext cx="425450" cy="330200"/>
            <a:chOff x="2597" y="3483"/>
            <a:chExt cx="268" cy="208"/>
          </a:xfrm>
        </p:grpSpPr>
        <p:sp>
          <p:nvSpPr>
            <p:cNvPr id="21586" name="Oval 75"/>
            <p:cNvSpPr>
              <a:spLocks noChangeArrowheads="1"/>
            </p:cNvSpPr>
            <p:nvPr/>
          </p:nvSpPr>
          <p:spPr bwMode="auto">
            <a:xfrm>
              <a:off x="2597" y="3483"/>
              <a:ext cx="269" cy="209"/>
            </a:xfrm>
            <a:prstGeom prst="ellipse">
              <a:avLst/>
            </a:prstGeom>
            <a:solidFill>
              <a:srgbClr val="FF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87" name="Text Box 76"/>
            <p:cNvSpPr txBox="1">
              <a:spLocks noChangeArrowheads="1"/>
            </p:cNvSpPr>
            <p:nvPr/>
          </p:nvSpPr>
          <p:spPr bwMode="auto">
            <a:xfrm>
              <a:off x="2637" y="3514"/>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24</a:t>
              </a:r>
            </a:p>
          </p:txBody>
        </p:sp>
      </p:grpSp>
      <p:grpSp>
        <p:nvGrpSpPr>
          <p:cNvPr id="21534" name="Group 77"/>
          <p:cNvGrpSpPr>
            <a:grpSpLocks/>
          </p:cNvGrpSpPr>
          <p:nvPr/>
        </p:nvGrpSpPr>
        <p:grpSpPr bwMode="auto">
          <a:xfrm>
            <a:off x="5626100" y="5365750"/>
            <a:ext cx="425450" cy="330200"/>
            <a:chOff x="3544" y="3380"/>
            <a:chExt cx="268" cy="208"/>
          </a:xfrm>
        </p:grpSpPr>
        <p:sp>
          <p:nvSpPr>
            <p:cNvPr id="21584" name="Oval 78"/>
            <p:cNvSpPr>
              <a:spLocks noChangeArrowheads="1"/>
            </p:cNvSpPr>
            <p:nvPr/>
          </p:nvSpPr>
          <p:spPr bwMode="auto">
            <a:xfrm>
              <a:off x="3544" y="3380"/>
              <a:ext cx="269" cy="209"/>
            </a:xfrm>
            <a:prstGeom prst="ellipse">
              <a:avLst/>
            </a:prstGeom>
            <a:solidFill>
              <a:srgbClr val="FF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85" name="Text Box 79"/>
            <p:cNvSpPr txBox="1">
              <a:spLocks noChangeArrowheads="1"/>
            </p:cNvSpPr>
            <p:nvPr/>
          </p:nvSpPr>
          <p:spPr bwMode="auto">
            <a:xfrm>
              <a:off x="3584" y="3411"/>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22</a:t>
              </a:r>
            </a:p>
          </p:txBody>
        </p:sp>
      </p:grpSp>
      <p:grpSp>
        <p:nvGrpSpPr>
          <p:cNvPr id="21535" name="Group 80"/>
          <p:cNvGrpSpPr>
            <a:grpSpLocks/>
          </p:cNvGrpSpPr>
          <p:nvPr/>
        </p:nvGrpSpPr>
        <p:grpSpPr bwMode="auto">
          <a:xfrm>
            <a:off x="6829425" y="3086100"/>
            <a:ext cx="425450" cy="330200"/>
            <a:chOff x="4302" y="1944"/>
            <a:chExt cx="268" cy="208"/>
          </a:xfrm>
        </p:grpSpPr>
        <p:sp>
          <p:nvSpPr>
            <p:cNvPr id="21582" name="Oval 81"/>
            <p:cNvSpPr>
              <a:spLocks noChangeArrowheads="1"/>
            </p:cNvSpPr>
            <p:nvPr/>
          </p:nvSpPr>
          <p:spPr bwMode="auto">
            <a:xfrm>
              <a:off x="4302" y="1944"/>
              <a:ext cx="269"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83" name="Text Box 82"/>
            <p:cNvSpPr txBox="1">
              <a:spLocks noChangeArrowheads="1"/>
            </p:cNvSpPr>
            <p:nvPr/>
          </p:nvSpPr>
          <p:spPr bwMode="auto">
            <a:xfrm>
              <a:off x="4342" y="1975"/>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13</a:t>
              </a:r>
            </a:p>
          </p:txBody>
        </p:sp>
      </p:grpSp>
      <p:grpSp>
        <p:nvGrpSpPr>
          <p:cNvPr id="21536" name="Group 83"/>
          <p:cNvGrpSpPr>
            <a:grpSpLocks/>
          </p:cNvGrpSpPr>
          <p:nvPr/>
        </p:nvGrpSpPr>
        <p:grpSpPr bwMode="auto">
          <a:xfrm>
            <a:off x="6604000" y="3648075"/>
            <a:ext cx="901700" cy="652463"/>
            <a:chOff x="4160" y="2298"/>
            <a:chExt cx="568" cy="411"/>
          </a:xfrm>
        </p:grpSpPr>
        <p:sp>
          <p:nvSpPr>
            <p:cNvPr id="21580" name="Oval 84"/>
            <p:cNvSpPr>
              <a:spLocks noChangeArrowheads="1"/>
            </p:cNvSpPr>
            <p:nvPr/>
          </p:nvSpPr>
          <p:spPr bwMode="auto">
            <a:xfrm>
              <a:off x="4160" y="2298"/>
              <a:ext cx="569" cy="412"/>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81" name="Text Box 85"/>
            <p:cNvSpPr txBox="1">
              <a:spLocks noChangeArrowheads="1"/>
            </p:cNvSpPr>
            <p:nvPr/>
          </p:nvSpPr>
          <p:spPr bwMode="auto">
            <a:xfrm>
              <a:off x="4244" y="2359"/>
              <a:ext cx="401"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400">
                  <a:solidFill>
                    <a:srgbClr val="000000"/>
                  </a:solidFill>
                </a:rPr>
                <a:t>Switch1</a:t>
              </a:r>
            </a:p>
          </p:txBody>
        </p:sp>
      </p:grpSp>
      <p:grpSp>
        <p:nvGrpSpPr>
          <p:cNvPr id="21537" name="Group 86"/>
          <p:cNvGrpSpPr>
            <a:grpSpLocks/>
          </p:cNvGrpSpPr>
          <p:nvPr/>
        </p:nvGrpSpPr>
        <p:grpSpPr bwMode="auto">
          <a:xfrm>
            <a:off x="4713288" y="4737100"/>
            <a:ext cx="901700" cy="652463"/>
            <a:chOff x="2969" y="2984"/>
            <a:chExt cx="568" cy="411"/>
          </a:xfrm>
        </p:grpSpPr>
        <p:sp>
          <p:nvSpPr>
            <p:cNvPr id="21578" name="Oval 87"/>
            <p:cNvSpPr>
              <a:spLocks noChangeArrowheads="1"/>
            </p:cNvSpPr>
            <p:nvPr/>
          </p:nvSpPr>
          <p:spPr bwMode="auto">
            <a:xfrm>
              <a:off x="2969" y="2984"/>
              <a:ext cx="569" cy="412"/>
            </a:xfrm>
            <a:prstGeom prst="ellipse">
              <a:avLst/>
            </a:prstGeom>
            <a:solidFill>
              <a:srgbClr val="FF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79" name="Text Box 88"/>
            <p:cNvSpPr txBox="1">
              <a:spLocks noChangeArrowheads="1"/>
            </p:cNvSpPr>
            <p:nvPr/>
          </p:nvSpPr>
          <p:spPr bwMode="auto">
            <a:xfrm>
              <a:off x="3053" y="3045"/>
              <a:ext cx="401"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400">
                  <a:solidFill>
                    <a:srgbClr val="000000"/>
                  </a:solidFill>
                </a:rPr>
                <a:t>Switch2</a:t>
              </a:r>
            </a:p>
          </p:txBody>
        </p:sp>
      </p:grpSp>
      <p:grpSp>
        <p:nvGrpSpPr>
          <p:cNvPr id="21538" name="Group 89"/>
          <p:cNvGrpSpPr>
            <a:grpSpLocks/>
          </p:cNvGrpSpPr>
          <p:nvPr/>
        </p:nvGrpSpPr>
        <p:grpSpPr bwMode="auto">
          <a:xfrm>
            <a:off x="6003925" y="5999163"/>
            <a:ext cx="814388" cy="330200"/>
            <a:chOff x="3782" y="3779"/>
            <a:chExt cx="513" cy="208"/>
          </a:xfrm>
        </p:grpSpPr>
        <p:sp>
          <p:nvSpPr>
            <p:cNvPr id="21576" name="Oval 90"/>
            <p:cNvSpPr>
              <a:spLocks noChangeArrowheads="1"/>
            </p:cNvSpPr>
            <p:nvPr/>
          </p:nvSpPr>
          <p:spPr bwMode="auto">
            <a:xfrm>
              <a:off x="3782" y="3779"/>
              <a:ext cx="514" cy="209"/>
            </a:xfrm>
            <a:prstGeom prst="ellipse">
              <a:avLst/>
            </a:prstGeom>
            <a:solidFill>
              <a:srgbClr val="FF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77" name="Text Box 91"/>
            <p:cNvSpPr txBox="1">
              <a:spLocks noChangeArrowheads="1"/>
            </p:cNvSpPr>
            <p:nvPr/>
          </p:nvSpPr>
          <p:spPr bwMode="auto">
            <a:xfrm>
              <a:off x="3858" y="3810"/>
              <a:ext cx="362"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node5</a:t>
              </a:r>
            </a:p>
          </p:txBody>
        </p:sp>
      </p:grpSp>
      <p:grpSp>
        <p:nvGrpSpPr>
          <p:cNvPr id="21539" name="Group 92"/>
          <p:cNvGrpSpPr>
            <a:grpSpLocks/>
          </p:cNvGrpSpPr>
          <p:nvPr/>
        </p:nvGrpSpPr>
        <p:grpSpPr bwMode="auto">
          <a:xfrm>
            <a:off x="7945438" y="4784725"/>
            <a:ext cx="814387" cy="330200"/>
            <a:chOff x="5005" y="3014"/>
            <a:chExt cx="513" cy="208"/>
          </a:xfrm>
        </p:grpSpPr>
        <p:sp>
          <p:nvSpPr>
            <p:cNvPr id="21574" name="Oval 93"/>
            <p:cNvSpPr>
              <a:spLocks noChangeArrowheads="1"/>
            </p:cNvSpPr>
            <p:nvPr/>
          </p:nvSpPr>
          <p:spPr bwMode="auto">
            <a:xfrm>
              <a:off x="5005" y="3014"/>
              <a:ext cx="514"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75" name="Text Box 94"/>
            <p:cNvSpPr txBox="1">
              <a:spLocks noChangeArrowheads="1"/>
            </p:cNvSpPr>
            <p:nvPr/>
          </p:nvSpPr>
          <p:spPr bwMode="auto">
            <a:xfrm>
              <a:off x="5081" y="3045"/>
              <a:ext cx="362"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node2</a:t>
              </a:r>
            </a:p>
          </p:txBody>
        </p:sp>
      </p:grpSp>
      <p:grpSp>
        <p:nvGrpSpPr>
          <p:cNvPr id="21540" name="Group 95"/>
          <p:cNvGrpSpPr>
            <a:grpSpLocks/>
          </p:cNvGrpSpPr>
          <p:nvPr/>
        </p:nvGrpSpPr>
        <p:grpSpPr bwMode="auto">
          <a:xfrm>
            <a:off x="6854825" y="5311775"/>
            <a:ext cx="814388" cy="330200"/>
            <a:chOff x="4318" y="3346"/>
            <a:chExt cx="513" cy="208"/>
          </a:xfrm>
        </p:grpSpPr>
        <p:sp>
          <p:nvSpPr>
            <p:cNvPr id="21572" name="Oval 96"/>
            <p:cNvSpPr>
              <a:spLocks noChangeArrowheads="1"/>
            </p:cNvSpPr>
            <p:nvPr/>
          </p:nvSpPr>
          <p:spPr bwMode="auto">
            <a:xfrm>
              <a:off x="4318" y="3346"/>
              <a:ext cx="514"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73" name="Text Box 97"/>
            <p:cNvSpPr txBox="1">
              <a:spLocks noChangeArrowheads="1"/>
            </p:cNvSpPr>
            <p:nvPr/>
          </p:nvSpPr>
          <p:spPr bwMode="auto">
            <a:xfrm>
              <a:off x="4394" y="3377"/>
              <a:ext cx="362"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node1</a:t>
              </a:r>
            </a:p>
          </p:txBody>
        </p:sp>
      </p:grpSp>
      <p:sp>
        <p:nvSpPr>
          <p:cNvPr id="21541" name="Line 98"/>
          <p:cNvSpPr>
            <a:spLocks noChangeShapeType="1"/>
          </p:cNvSpPr>
          <p:nvPr/>
        </p:nvSpPr>
        <p:spPr bwMode="auto">
          <a:xfrm>
            <a:off x="4122738" y="2832100"/>
            <a:ext cx="2217737" cy="43815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42" name="Line 99"/>
          <p:cNvSpPr>
            <a:spLocks noChangeShapeType="1"/>
          </p:cNvSpPr>
          <p:nvPr/>
        </p:nvSpPr>
        <p:spPr bwMode="auto">
          <a:xfrm>
            <a:off x="4122738" y="2365375"/>
            <a:ext cx="2217737" cy="43815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43" name="Line 100"/>
          <p:cNvSpPr>
            <a:spLocks noChangeShapeType="1"/>
          </p:cNvSpPr>
          <p:nvPr/>
        </p:nvSpPr>
        <p:spPr bwMode="auto">
          <a:xfrm>
            <a:off x="4122738" y="3300413"/>
            <a:ext cx="2217737" cy="43815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44" name="Line 101"/>
          <p:cNvSpPr>
            <a:spLocks noChangeShapeType="1"/>
          </p:cNvSpPr>
          <p:nvPr/>
        </p:nvSpPr>
        <p:spPr bwMode="auto">
          <a:xfrm flipV="1">
            <a:off x="2627313" y="2274888"/>
            <a:ext cx="1587" cy="939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45" name="Line 102"/>
          <p:cNvSpPr>
            <a:spLocks noChangeShapeType="1"/>
          </p:cNvSpPr>
          <p:nvPr/>
        </p:nvSpPr>
        <p:spPr bwMode="auto">
          <a:xfrm flipV="1">
            <a:off x="3276600" y="2274888"/>
            <a:ext cx="1588" cy="939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46" name="Line 103"/>
          <p:cNvSpPr>
            <a:spLocks noChangeShapeType="1"/>
          </p:cNvSpPr>
          <p:nvPr/>
        </p:nvSpPr>
        <p:spPr bwMode="auto">
          <a:xfrm>
            <a:off x="2627313" y="3429000"/>
            <a:ext cx="1587" cy="431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47" name="Line 104"/>
          <p:cNvSpPr>
            <a:spLocks noChangeShapeType="1"/>
          </p:cNvSpPr>
          <p:nvPr/>
        </p:nvSpPr>
        <p:spPr bwMode="auto">
          <a:xfrm>
            <a:off x="3276600" y="3429000"/>
            <a:ext cx="1588" cy="431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48" name="Line 105"/>
          <p:cNvSpPr>
            <a:spLocks noChangeShapeType="1"/>
          </p:cNvSpPr>
          <p:nvPr/>
        </p:nvSpPr>
        <p:spPr bwMode="auto">
          <a:xfrm>
            <a:off x="2627313" y="4076700"/>
            <a:ext cx="1587" cy="504825"/>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49" name="Line 106"/>
          <p:cNvSpPr>
            <a:spLocks noChangeShapeType="1"/>
          </p:cNvSpPr>
          <p:nvPr/>
        </p:nvSpPr>
        <p:spPr bwMode="auto">
          <a:xfrm>
            <a:off x="3276600" y="4076700"/>
            <a:ext cx="1588" cy="504825"/>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50" name="Line 107"/>
          <p:cNvSpPr>
            <a:spLocks noChangeShapeType="1"/>
          </p:cNvSpPr>
          <p:nvPr/>
        </p:nvSpPr>
        <p:spPr bwMode="auto">
          <a:xfrm flipV="1">
            <a:off x="1331913" y="2347913"/>
            <a:ext cx="1587" cy="79533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51" name="Line 108"/>
          <p:cNvSpPr>
            <a:spLocks noChangeShapeType="1"/>
          </p:cNvSpPr>
          <p:nvPr/>
        </p:nvSpPr>
        <p:spPr bwMode="auto">
          <a:xfrm flipV="1">
            <a:off x="611188" y="2347913"/>
            <a:ext cx="1587" cy="79533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52" name="Line 109"/>
          <p:cNvSpPr>
            <a:spLocks noChangeShapeType="1"/>
          </p:cNvSpPr>
          <p:nvPr/>
        </p:nvSpPr>
        <p:spPr bwMode="auto">
          <a:xfrm>
            <a:off x="611188" y="3429000"/>
            <a:ext cx="1587" cy="431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53" name="Line 110"/>
          <p:cNvSpPr>
            <a:spLocks noChangeShapeType="1"/>
          </p:cNvSpPr>
          <p:nvPr/>
        </p:nvSpPr>
        <p:spPr bwMode="auto">
          <a:xfrm>
            <a:off x="1331913" y="3429000"/>
            <a:ext cx="1587" cy="431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54" name="Line 111"/>
          <p:cNvSpPr>
            <a:spLocks noChangeShapeType="1"/>
          </p:cNvSpPr>
          <p:nvPr/>
        </p:nvSpPr>
        <p:spPr bwMode="auto">
          <a:xfrm flipV="1">
            <a:off x="611188" y="4075113"/>
            <a:ext cx="1587" cy="434975"/>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55" name="Line 112"/>
          <p:cNvSpPr>
            <a:spLocks noChangeShapeType="1"/>
          </p:cNvSpPr>
          <p:nvPr/>
        </p:nvSpPr>
        <p:spPr bwMode="auto">
          <a:xfrm flipV="1">
            <a:off x="1331913" y="4075113"/>
            <a:ext cx="1587" cy="434975"/>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56" name="Line 113"/>
          <p:cNvSpPr>
            <a:spLocks noChangeShapeType="1"/>
          </p:cNvSpPr>
          <p:nvPr/>
        </p:nvSpPr>
        <p:spPr bwMode="auto">
          <a:xfrm flipV="1">
            <a:off x="684213" y="4795838"/>
            <a:ext cx="1587" cy="722312"/>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57" name="Line 114"/>
          <p:cNvSpPr>
            <a:spLocks noChangeShapeType="1"/>
          </p:cNvSpPr>
          <p:nvPr/>
        </p:nvSpPr>
        <p:spPr bwMode="auto">
          <a:xfrm>
            <a:off x="6997700" y="1865313"/>
            <a:ext cx="20638" cy="36512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58" name="Line 115"/>
          <p:cNvSpPr>
            <a:spLocks noChangeShapeType="1"/>
          </p:cNvSpPr>
          <p:nvPr/>
        </p:nvSpPr>
        <p:spPr bwMode="auto">
          <a:xfrm>
            <a:off x="7032625" y="2868613"/>
            <a:ext cx="1588" cy="22542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59" name="Line 116"/>
          <p:cNvSpPr>
            <a:spLocks noChangeShapeType="1"/>
          </p:cNvSpPr>
          <p:nvPr/>
        </p:nvSpPr>
        <p:spPr bwMode="auto">
          <a:xfrm>
            <a:off x="7024688" y="3400425"/>
            <a:ext cx="20637" cy="25876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60" name="Line 117"/>
          <p:cNvSpPr>
            <a:spLocks noChangeShapeType="1"/>
          </p:cNvSpPr>
          <p:nvPr/>
        </p:nvSpPr>
        <p:spPr bwMode="auto">
          <a:xfrm flipH="1">
            <a:off x="6513513" y="4160838"/>
            <a:ext cx="157162" cy="11271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61" name="Line 118"/>
          <p:cNvSpPr>
            <a:spLocks noChangeShapeType="1"/>
          </p:cNvSpPr>
          <p:nvPr/>
        </p:nvSpPr>
        <p:spPr bwMode="auto">
          <a:xfrm flipH="1">
            <a:off x="5986463" y="4437063"/>
            <a:ext cx="157162" cy="13811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62" name="Line 119"/>
          <p:cNvSpPr>
            <a:spLocks noChangeShapeType="1"/>
          </p:cNvSpPr>
          <p:nvPr/>
        </p:nvSpPr>
        <p:spPr bwMode="auto">
          <a:xfrm flipH="1">
            <a:off x="5499100" y="4762500"/>
            <a:ext cx="131763" cy="1000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63" name="Line 120"/>
          <p:cNvSpPr>
            <a:spLocks noChangeShapeType="1"/>
          </p:cNvSpPr>
          <p:nvPr/>
        </p:nvSpPr>
        <p:spPr bwMode="auto">
          <a:xfrm flipH="1">
            <a:off x="4446588" y="5226050"/>
            <a:ext cx="331787" cy="31273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64" name="Line 121"/>
          <p:cNvSpPr>
            <a:spLocks noChangeShapeType="1"/>
          </p:cNvSpPr>
          <p:nvPr/>
        </p:nvSpPr>
        <p:spPr bwMode="auto">
          <a:xfrm>
            <a:off x="5164138" y="5400675"/>
            <a:ext cx="1587" cy="21272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65" name="Line 122"/>
          <p:cNvSpPr>
            <a:spLocks noChangeShapeType="1"/>
          </p:cNvSpPr>
          <p:nvPr/>
        </p:nvSpPr>
        <p:spPr bwMode="auto">
          <a:xfrm flipH="1">
            <a:off x="5145088" y="5953125"/>
            <a:ext cx="7937" cy="2905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66" name="Line 123"/>
          <p:cNvSpPr>
            <a:spLocks noChangeShapeType="1"/>
          </p:cNvSpPr>
          <p:nvPr/>
        </p:nvSpPr>
        <p:spPr bwMode="auto">
          <a:xfrm>
            <a:off x="5551488" y="5251450"/>
            <a:ext cx="176212" cy="14605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67" name="Line 124"/>
          <p:cNvSpPr>
            <a:spLocks noChangeShapeType="1"/>
          </p:cNvSpPr>
          <p:nvPr/>
        </p:nvSpPr>
        <p:spPr bwMode="auto">
          <a:xfrm>
            <a:off x="7105650" y="4286250"/>
            <a:ext cx="50800" cy="2524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68" name="Line 125"/>
          <p:cNvSpPr>
            <a:spLocks noChangeShapeType="1"/>
          </p:cNvSpPr>
          <p:nvPr/>
        </p:nvSpPr>
        <p:spPr bwMode="auto">
          <a:xfrm>
            <a:off x="7507288" y="4060825"/>
            <a:ext cx="212725" cy="746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69" name="Line 126"/>
          <p:cNvSpPr>
            <a:spLocks noChangeShapeType="1"/>
          </p:cNvSpPr>
          <p:nvPr/>
        </p:nvSpPr>
        <p:spPr bwMode="auto">
          <a:xfrm>
            <a:off x="5989638" y="5676900"/>
            <a:ext cx="387350" cy="3159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70" name="Line 127"/>
          <p:cNvSpPr>
            <a:spLocks noChangeShapeType="1"/>
          </p:cNvSpPr>
          <p:nvPr/>
        </p:nvSpPr>
        <p:spPr bwMode="auto">
          <a:xfrm>
            <a:off x="7218363" y="4900613"/>
            <a:ext cx="4762" cy="41751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71" name="Line 128"/>
          <p:cNvSpPr>
            <a:spLocks noChangeShapeType="1"/>
          </p:cNvSpPr>
          <p:nvPr/>
        </p:nvSpPr>
        <p:spPr bwMode="auto">
          <a:xfrm>
            <a:off x="8031163" y="4365625"/>
            <a:ext cx="290512" cy="43656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32"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200">
                <a:solidFill>
                  <a:srgbClr val="000080"/>
                </a:solidFill>
              </a:rPr>
              <a:t> Корреляция</a:t>
            </a:r>
          </a:p>
        </p:txBody>
      </p:sp>
      <p:grpSp>
        <p:nvGrpSpPr>
          <p:cNvPr id="22533" name="Group 4"/>
          <p:cNvGrpSpPr>
            <a:grpSpLocks/>
          </p:cNvGrpSpPr>
          <p:nvPr/>
        </p:nvGrpSpPr>
        <p:grpSpPr bwMode="auto">
          <a:xfrm>
            <a:off x="400050" y="3833813"/>
            <a:ext cx="1189038" cy="238125"/>
            <a:chOff x="252" y="2415"/>
            <a:chExt cx="749" cy="150"/>
          </a:xfrm>
        </p:grpSpPr>
        <p:sp>
          <p:nvSpPr>
            <p:cNvPr id="22656" name="AutoShape 5"/>
            <p:cNvSpPr>
              <a:spLocks noChangeArrowheads="1"/>
            </p:cNvSpPr>
            <p:nvPr/>
          </p:nvSpPr>
          <p:spPr bwMode="auto">
            <a:xfrm>
              <a:off x="252" y="2415"/>
              <a:ext cx="750"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57" name="Text Box 6"/>
            <p:cNvSpPr txBox="1">
              <a:spLocks noChangeArrowheads="1"/>
            </p:cNvSpPr>
            <p:nvPr/>
          </p:nvSpPr>
          <p:spPr bwMode="auto">
            <a:xfrm>
              <a:off x="252" y="2415"/>
              <a:ext cx="750"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Switch1</a:t>
              </a:r>
            </a:p>
          </p:txBody>
        </p:sp>
      </p:grpSp>
      <p:grpSp>
        <p:nvGrpSpPr>
          <p:cNvPr id="22534" name="Group 7"/>
          <p:cNvGrpSpPr>
            <a:grpSpLocks/>
          </p:cNvGrpSpPr>
          <p:nvPr/>
        </p:nvGrpSpPr>
        <p:grpSpPr bwMode="auto">
          <a:xfrm>
            <a:off x="1165225" y="4556125"/>
            <a:ext cx="336550" cy="238125"/>
            <a:chOff x="734" y="2870"/>
            <a:chExt cx="212" cy="150"/>
          </a:xfrm>
        </p:grpSpPr>
        <p:sp>
          <p:nvSpPr>
            <p:cNvPr id="22654" name="AutoShape 8"/>
            <p:cNvSpPr>
              <a:spLocks noChangeArrowheads="1"/>
            </p:cNvSpPr>
            <p:nvPr/>
          </p:nvSpPr>
          <p:spPr bwMode="auto">
            <a:xfrm>
              <a:off x="734" y="2870"/>
              <a:ext cx="213" cy="151"/>
            </a:xfrm>
            <a:prstGeom prst="roundRect">
              <a:avLst>
                <a:gd name="adj" fmla="val 667"/>
              </a:avLst>
            </a:prstGeom>
            <a:solidFill>
              <a:srgbClr val="198A8A"/>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55" name="Text Box 9"/>
            <p:cNvSpPr txBox="1">
              <a:spLocks noChangeArrowheads="1"/>
            </p:cNvSpPr>
            <p:nvPr/>
          </p:nvSpPr>
          <p:spPr bwMode="auto">
            <a:xfrm>
              <a:off x="734" y="2870"/>
              <a:ext cx="212"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14</a:t>
              </a:r>
            </a:p>
          </p:txBody>
        </p:sp>
      </p:grpSp>
      <p:grpSp>
        <p:nvGrpSpPr>
          <p:cNvPr id="22535" name="Group 10"/>
          <p:cNvGrpSpPr>
            <a:grpSpLocks/>
          </p:cNvGrpSpPr>
          <p:nvPr/>
        </p:nvGrpSpPr>
        <p:grpSpPr bwMode="auto">
          <a:xfrm>
            <a:off x="463550" y="4543425"/>
            <a:ext cx="336550" cy="238125"/>
            <a:chOff x="292" y="2862"/>
            <a:chExt cx="212" cy="150"/>
          </a:xfrm>
        </p:grpSpPr>
        <p:sp>
          <p:nvSpPr>
            <p:cNvPr id="22652" name="AutoShape 11"/>
            <p:cNvSpPr>
              <a:spLocks noChangeArrowheads="1"/>
            </p:cNvSpPr>
            <p:nvPr/>
          </p:nvSpPr>
          <p:spPr bwMode="auto">
            <a:xfrm>
              <a:off x="292" y="2862"/>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53" name="Text Box 12"/>
            <p:cNvSpPr txBox="1">
              <a:spLocks noChangeArrowheads="1"/>
            </p:cNvSpPr>
            <p:nvPr/>
          </p:nvSpPr>
          <p:spPr bwMode="auto">
            <a:xfrm>
              <a:off x="292" y="2862"/>
              <a:ext cx="212"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13</a:t>
              </a:r>
            </a:p>
          </p:txBody>
        </p:sp>
      </p:grpSp>
      <p:grpSp>
        <p:nvGrpSpPr>
          <p:cNvPr id="22536" name="Group 13"/>
          <p:cNvGrpSpPr>
            <a:grpSpLocks/>
          </p:cNvGrpSpPr>
          <p:nvPr/>
        </p:nvGrpSpPr>
        <p:grpSpPr bwMode="auto">
          <a:xfrm>
            <a:off x="463550" y="3163888"/>
            <a:ext cx="336550" cy="238125"/>
            <a:chOff x="292" y="1993"/>
            <a:chExt cx="212" cy="150"/>
          </a:xfrm>
        </p:grpSpPr>
        <p:sp>
          <p:nvSpPr>
            <p:cNvPr id="22650" name="AutoShape 14"/>
            <p:cNvSpPr>
              <a:spLocks noChangeArrowheads="1"/>
            </p:cNvSpPr>
            <p:nvPr/>
          </p:nvSpPr>
          <p:spPr bwMode="auto">
            <a:xfrm>
              <a:off x="292" y="1993"/>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51" name="Text Box 15"/>
            <p:cNvSpPr txBox="1">
              <a:spLocks noChangeArrowheads="1"/>
            </p:cNvSpPr>
            <p:nvPr/>
          </p:nvSpPr>
          <p:spPr bwMode="auto">
            <a:xfrm>
              <a:off x="292" y="1993"/>
              <a:ext cx="212"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11</a:t>
              </a:r>
            </a:p>
          </p:txBody>
        </p:sp>
      </p:grpSp>
      <p:grpSp>
        <p:nvGrpSpPr>
          <p:cNvPr id="22537" name="Group 16"/>
          <p:cNvGrpSpPr>
            <a:grpSpLocks/>
          </p:cNvGrpSpPr>
          <p:nvPr/>
        </p:nvGrpSpPr>
        <p:grpSpPr bwMode="auto">
          <a:xfrm>
            <a:off x="1165225" y="3163888"/>
            <a:ext cx="336550" cy="238125"/>
            <a:chOff x="734" y="1993"/>
            <a:chExt cx="212" cy="150"/>
          </a:xfrm>
        </p:grpSpPr>
        <p:sp>
          <p:nvSpPr>
            <p:cNvPr id="22648" name="AutoShape 17"/>
            <p:cNvSpPr>
              <a:spLocks noChangeArrowheads="1"/>
            </p:cNvSpPr>
            <p:nvPr/>
          </p:nvSpPr>
          <p:spPr bwMode="auto">
            <a:xfrm>
              <a:off x="734" y="1993"/>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49" name="Text Box 18"/>
            <p:cNvSpPr txBox="1">
              <a:spLocks noChangeArrowheads="1"/>
            </p:cNvSpPr>
            <p:nvPr/>
          </p:nvSpPr>
          <p:spPr bwMode="auto">
            <a:xfrm>
              <a:off x="734" y="1993"/>
              <a:ext cx="212"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12</a:t>
              </a:r>
            </a:p>
          </p:txBody>
        </p:sp>
      </p:grpSp>
      <p:grpSp>
        <p:nvGrpSpPr>
          <p:cNvPr id="22538" name="Group 19"/>
          <p:cNvGrpSpPr>
            <a:grpSpLocks/>
          </p:cNvGrpSpPr>
          <p:nvPr/>
        </p:nvGrpSpPr>
        <p:grpSpPr bwMode="auto">
          <a:xfrm>
            <a:off x="250825" y="2079625"/>
            <a:ext cx="687388" cy="238125"/>
            <a:chOff x="158" y="1310"/>
            <a:chExt cx="433" cy="150"/>
          </a:xfrm>
        </p:grpSpPr>
        <p:sp>
          <p:nvSpPr>
            <p:cNvPr id="22646" name="AutoShape 20"/>
            <p:cNvSpPr>
              <a:spLocks noChangeArrowheads="1"/>
            </p:cNvSpPr>
            <p:nvPr/>
          </p:nvSpPr>
          <p:spPr bwMode="auto">
            <a:xfrm>
              <a:off x="158" y="1310"/>
              <a:ext cx="434"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47" name="Text Box 21"/>
            <p:cNvSpPr txBox="1">
              <a:spLocks noChangeArrowheads="1"/>
            </p:cNvSpPr>
            <p:nvPr/>
          </p:nvSpPr>
          <p:spPr bwMode="auto">
            <a:xfrm>
              <a:off x="158" y="1310"/>
              <a:ext cx="434"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node1</a:t>
              </a:r>
            </a:p>
          </p:txBody>
        </p:sp>
      </p:grpSp>
      <p:grpSp>
        <p:nvGrpSpPr>
          <p:cNvPr id="22539" name="Group 22"/>
          <p:cNvGrpSpPr>
            <a:grpSpLocks/>
          </p:cNvGrpSpPr>
          <p:nvPr/>
        </p:nvGrpSpPr>
        <p:grpSpPr bwMode="auto">
          <a:xfrm>
            <a:off x="314325" y="5573713"/>
            <a:ext cx="687388" cy="692150"/>
            <a:chOff x="198" y="3511"/>
            <a:chExt cx="433" cy="436"/>
          </a:xfrm>
        </p:grpSpPr>
        <p:sp>
          <p:nvSpPr>
            <p:cNvPr id="22644" name="AutoShape 23"/>
            <p:cNvSpPr>
              <a:spLocks noChangeArrowheads="1"/>
            </p:cNvSpPr>
            <p:nvPr/>
          </p:nvSpPr>
          <p:spPr bwMode="auto">
            <a:xfrm>
              <a:off x="198" y="3511"/>
              <a:ext cx="434" cy="437"/>
            </a:xfrm>
            <a:prstGeom prst="roundRect">
              <a:avLst>
                <a:gd name="adj" fmla="val 22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45" name="Text Box 24"/>
            <p:cNvSpPr txBox="1">
              <a:spLocks noChangeArrowheads="1"/>
            </p:cNvSpPr>
            <p:nvPr/>
          </p:nvSpPr>
          <p:spPr bwMode="auto">
            <a:xfrm>
              <a:off x="198" y="3511"/>
              <a:ext cx="434" cy="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node3</a:t>
              </a:r>
            </a:p>
            <a:p>
              <a:pPr eaLnBrk="1" hangingPunct="1"/>
              <a:endParaRPr lang="en-US" sz="1600">
                <a:solidFill>
                  <a:srgbClr val="000000"/>
                </a:solidFill>
              </a:endParaRPr>
            </a:p>
            <a:p>
              <a:pPr eaLnBrk="1" hangingPunct="1"/>
              <a:r>
                <a:rPr lang="en-US" sz="1600">
                  <a:solidFill>
                    <a:srgbClr val="000000"/>
                  </a:solidFill>
                </a:rPr>
                <a:t>flame</a:t>
              </a:r>
            </a:p>
          </p:txBody>
        </p:sp>
      </p:grpSp>
      <p:grpSp>
        <p:nvGrpSpPr>
          <p:cNvPr id="22540" name="Group 25"/>
          <p:cNvGrpSpPr>
            <a:grpSpLocks/>
          </p:cNvGrpSpPr>
          <p:nvPr/>
        </p:nvGrpSpPr>
        <p:grpSpPr bwMode="auto">
          <a:xfrm>
            <a:off x="1128713" y="2070100"/>
            <a:ext cx="687387" cy="238125"/>
            <a:chOff x="711" y="1304"/>
            <a:chExt cx="433" cy="150"/>
          </a:xfrm>
        </p:grpSpPr>
        <p:sp>
          <p:nvSpPr>
            <p:cNvPr id="22642" name="AutoShape 26"/>
            <p:cNvSpPr>
              <a:spLocks noChangeArrowheads="1"/>
            </p:cNvSpPr>
            <p:nvPr/>
          </p:nvSpPr>
          <p:spPr bwMode="auto">
            <a:xfrm>
              <a:off x="711" y="1304"/>
              <a:ext cx="434"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43" name="Text Box 27"/>
            <p:cNvSpPr txBox="1">
              <a:spLocks noChangeArrowheads="1"/>
            </p:cNvSpPr>
            <p:nvPr/>
          </p:nvSpPr>
          <p:spPr bwMode="auto">
            <a:xfrm>
              <a:off x="711" y="1304"/>
              <a:ext cx="434"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node2</a:t>
              </a:r>
            </a:p>
          </p:txBody>
        </p:sp>
      </p:grpSp>
      <p:grpSp>
        <p:nvGrpSpPr>
          <p:cNvPr id="22541" name="Group 28"/>
          <p:cNvGrpSpPr>
            <a:grpSpLocks/>
          </p:cNvGrpSpPr>
          <p:nvPr/>
        </p:nvGrpSpPr>
        <p:grpSpPr bwMode="auto">
          <a:xfrm>
            <a:off x="2381250" y="3846513"/>
            <a:ext cx="1189038" cy="238125"/>
            <a:chOff x="1500" y="2423"/>
            <a:chExt cx="749" cy="150"/>
          </a:xfrm>
        </p:grpSpPr>
        <p:sp>
          <p:nvSpPr>
            <p:cNvPr id="22640" name="AutoShape 29"/>
            <p:cNvSpPr>
              <a:spLocks noChangeArrowheads="1"/>
            </p:cNvSpPr>
            <p:nvPr/>
          </p:nvSpPr>
          <p:spPr bwMode="auto">
            <a:xfrm>
              <a:off x="1500" y="2423"/>
              <a:ext cx="750"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41" name="Text Box 30"/>
            <p:cNvSpPr txBox="1">
              <a:spLocks noChangeArrowheads="1"/>
            </p:cNvSpPr>
            <p:nvPr/>
          </p:nvSpPr>
          <p:spPr bwMode="auto">
            <a:xfrm>
              <a:off x="1500" y="2423"/>
              <a:ext cx="750"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Switch2</a:t>
              </a:r>
            </a:p>
          </p:txBody>
        </p:sp>
      </p:grpSp>
      <p:grpSp>
        <p:nvGrpSpPr>
          <p:cNvPr id="22542" name="Group 31"/>
          <p:cNvGrpSpPr>
            <a:grpSpLocks/>
          </p:cNvGrpSpPr>
          <p:nvPr/>
        </p:nvGrpSpPr>
        <p:grpSpPr bwMode="auto">
          <a:xfrm>
            <a:off x="3144838" y="4568825"/>
            <a:ext cx="336550" cy="238125"/>
            <a:chOff x="1981" y="2878"/>
            <a:chExt cx="212" cy="150"/>
          </a:xfrm>
        </p:grpSpPr>
        <p:sp>
          <p:nvSpPr>
            <p:cNvPr id="22638" name="AutoShape 32"/>
            <p:cNvSpPr>
              <a:spLocks noChangeArrowheads="1"/>
            </p:cNvSpPr>
            <p:nvPr/>
          </p:nvSpPr>
          <p:spPr bwMode="auto">
            <a:xfrm>
              <a:off x="1981" y="2878"/>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39" name="Text Box 33"/>
            <p:cNvSpPr txBox="1">
              <a:spLocks noChangeArrowheads="1"/>
            </p:cNvSpPr>
            <p:nvPr/>
          </p:nvSpPr>
          <p:spPr bwMode="auto">
            <a:xfrm>
              <a:off x="1981" y="2878"/>
              <a:ext cx="212"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24</a:t>
              </a:r>
            </a:p>
          </p:txBody>
        </p:sp>
      </p:grpSp>
      <p:grpSp>
        <p:nvGrpSpPr>
          <p:cNvPr id="22543" name="Group 34"/>
          <p:cNvGrpSpPr>
            <a:grpSpLocks/>
          </p:cNvGrpSpPr>
          <p:nvPr/>
        </p:nvGrpSpPr>
        <p:grpSpPr bwMode="auto">
          <a:xfrm>
            <a:off x="2443163" y="4556125"/>
            <a:ext cx="336550" cy="238125"/>
            <a:chOff x="1539" y="2870"/>
            <a:chExt cx="212" cy="150"/>
          </a:xfrm>
        </p:grpSpPr>
        <p:sp>
          <p:nvSpPr>
            <p:cNvPr id="22636" name="AutoShape 35"/>
            <p:cNvSpPr>
              <a:spLocks noChangeArrowheads="1"/>
            </p:cNvSpPr>
            <p:nvPr/>
          </p:nvSpPr>
          <p:spPr bwMode="auto">
            <a:xfrm>
              <a:off x="1539" y="2870"/>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37" name="Text Box 36"/>
            <p:cNvSpPr txBox="1">
              <a:spLocks noChangeArrowheads="1"/>
            </p:cNvSpPr>
            <p:nvPr/>
          </p:nvSpPr>
          <p:spPr bwMode="auto">
            <a:xfrm>
              <a:off x="1539" y="2870"/>
              <a:ext cx="212"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23</a:t>
              </a:r>
            </a:p>
          </p:txBody>
        </p:sp>
      </p:grpSp>
      <p:grpSp>
        <p:nvGrpSpPr>
          <p:cNvPr id="22544" name="Group 37"/>
          <p:cNvGrpSpPr>
            <a:grpSpLocks/>
          </p:cNvGrpSpPr>
          <p:nvPr/>
        </p:nvGrpSpPr>
        <p:grpSpPr bwMode="auto">
          <a:xfrm>
            <a:off x="2443163" y="3178175"/>
            <a:ext cx="336550" cy="238125"/>
            <a:chOff x="1539" y="2002"/>
            <a:chExt cx="212" cy="150"/>
          </a:xfrm>
        </p:grpSpPr>
        <p:sp>
          <p:nvSpPr>
            <p:cNvPr id="22634" name="AutoShape 38"/>
            <p:cNvSpPr>
              <a:spLocks noChangeArrowheads="1"/>
            </p:cNvSpPr>
            <p:nvPr/>
          </p:nvSpPr>
          <p:spPr bwMode="auto">
            <a:xfrm>
              <a:off x="1539" y="2002"/>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35" name="Text Box 39"/>
            <p:cNvSpPr txBox="1">
              <a:spLocks noChangeArrowheads="1"/>
            </p:cNvSpPr>
            <p:nvPr/>
          </p:nvSpPr>
          <p:spPr bwMode="auto">
            <a:xfrm>
              <a:off x="1539" y="2002"/>
              <a:ext cx="212"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21</a:t>
              </a:r>
            </a:p>
          </p:txBody>
        </p:sp>
      </p:grpSp>
      <p:grpSp>
        <p:nvGrpSpPr>
          <p:cNvPr id="22545" name="Group 40"/>
          <p:cNvGrpSpPr>
            <a:grpSpLocks/>
          </p:cNvGrpSpPr>
          <p:nvPr/>
        </p:nvGrpSpPr>
        <p:grpSpPr bwMode="auto">
          <a:xfrm>
            <a:off x="3144838" y="3178175"/>
            <a:ext cx="336550" cy="238125"/>
            <a:chOff x="1981" y="2002"/>
            <a:chExt cx="212" cy="150"/>
          </a:xfrm>
        </p:grpSpPr>
        <p:sp>
          <p:nvSpPr>
            <p:cNvPr id="22632" name="AutoShape 41"/>
            <p:cNvSpPr>
              <a:spLocks noChangeArrowheads="1"/>
            </p:cNvSpPr>
            <p:nvPr/>
          </p:nvSpPr>
          <p:spPr bwMode="auto">
            <a:xfrm>
              <a:off x="1981" y="2002"/>
              <a:ext cx="213"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33" name="Text Box 42"/>
            <p:cNvSpPr txBox="1">
              <a:spLocks noChangeArrowheads="1"/>
            </p:cNvSpPr>
            <p:nvPr/>
          </p:nvSpPr>
          <p:spPr bwMode="auto">
            <a:xfrm>
              <a:off x="1981" y="2002"/>
              <a:ext cx="212"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22</a:t>
              </a:r>
            </a:p>
          </p:txBody>
        </p:sp>
      </p:grpSp>
      <p:grpSp>
        <p:nvGrpSpPr>
          <p:cNvPr id="22546" name="Group 43"/>
          <p:cNvGrpSpPr>
            <a:grpSpLocks/>
          </p:cNvGrpSpPr>
          <p:nvPr/>
        </p:nvGrpSpPr>
        <p:grpSpPr bwMode="auto">
          <a:xfrm>
            <a:off x="2268538" y="2068513"/>
            <a:ext cx="687387" cy="238125"/>
            <a:chOff x="1429" y="1303"/>
            <a:chExt cx="433" cy="150"/>
          </a:xfrm>
        </p:grpSpPr>
        <p:sp>
          <p:nvSpPr>
            <p:cNvPr id="22630" name="AutoShape 44"/>
            <p:cNvSpPr>
              <a:spLocks noChangeArrowheads="1"/>
            </p:cNvSpPr>
            <p:nvPr/>
          </p:nvSpPr>
          <p:spPr bwMode="auto">
            <a:xfrm>
              <a:off x="1429" y="1303"/>
              <a:ext cx="434" cy="151"/>
            </a:xfrm>
            <a:prstGeom prst="roundRect">
              <a:avLst>
                <a:gd name="adj" fmla="val 667"/>
              </a:avLst>
            </a:prstGeom>
            <a:solidFill>
              <a:srgbClr val="33A3A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31" name="Text Box 45"/>
            <p:cNvSpPr txBox="1">
              <a:spLocks noChangeArrowheads="1"/>
            </p:cNvSpPr>
            <p:nvPr/>
          </p:nvSpPr>
          <p:spPr bwMode="auto">
            <a:xfrm>
              <a:off x="1429" y="1303"/>
              <a:ext cx="434"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node4</a:t>
              </a:r>
            </a:p>
          </p:txBody>
        </p:sp>
      </p:grpSp>
      <p:grpSp>
        <p:nvGrpSpPr>
          <p:cNvPr id="22547" name="Group 46"/>
          <p:cNvGrpSpPr>
            <a:grpSpLocks/>
          </p:cNvGrpSpPr>
          <p:nvPr/>
        </p:nvGrpSpPr>
        <p:grpSpPr bwMode="auto">
          <a:xfrm>
            <a:off x="3146425" y="2057400"/>
            <a:ext cx="687388" cy="238125"/>
            <a:chOff x="1982" y="1296"/>
            <a:chExt cx="433" cy="150"/>
          </a:xfrm>
        </p:grpSpPr>
        <p:sp>
          <p:nvSpPr>
            <p:cNvPr id="22628" name="AutoShape 47"/>
            <p:cNvSpPr>
              <a:spLocks noChangeArrowheads="1"/>
            </p:cNvSpPr>
            <p:nvPr/>
          </p:nvSpPr>
          <p:spPr bwMode="auto">
            <a:xfrm>
              <a:off x="1982" y="1296"/>
              <a:ext cx="434" cy="151"/>
            </a:xfrm>
            <a:prstGeom prst="roundRect">
              <a:avLst>
                <a:gd name="adj" fmla="val 667"/>
              </a:avLst>
            </a:prstGeom>
            <a:solidFill>
              <a:srgbClr val="00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29" name="Text Box 48"/>
            <p:cNvSpPr txBox="1">
              <a:spLocks noChangeArrowheads="1"/>
            </p:cNvSpPr>
            <p:nvPr/>
          </p:nvSpPr>
          <p:spPr bwMode="auto">
            <a:xfrm>
              <a:off x="1982" y="1296"/>
              <a:ext cx="434"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node5</a:t>
              </a:r>
            </a:p>
          </p:txBody>
        </p:sp>
      </p:grpSp>
      <p:grpSp>
        <p:nvGrpSpPr>
          <p:cNvPr id="22548" name="Group 49"/>
          <p:cNvGrpSpPr>
            <a:grpSpLocks/>
          </p:cNvGrpSpPr>
          <p:nvPr/>
        </p:nvGrpSpPr>
        <p:grpSpPr bwMode="auto">
          <a:xfrm>
            <a:off x="6642100" y="1519238"/>
            <a:ext cx="738188" cy="330200"/>
            <a:chOff x="4184" y="957"/>
            <a:chExt cx="465" cy="208"/>
          </a:xfrm>
        </p:grpSpPr>
        <p:sp>
          <p:nvSpPr>
            <p:cNvPr id="22626" name="Oval 50"/>
            <p:cNvSpPr>
              <a:spLocks noChangeArrowheads="1"/>
            </p:cNvSpPr>
            <p:nvPr/>
          </p:nvSpPr>
          <p:spPr bwMode="auto">
            <a:xfrm>
              <a:off x="4184" y="957"/>
              <a:ext cx="466" cy="209"/>
            </a:xfrm>
            <a:prstGeom prst="ellipse">
              <a:avLst/>
            </a:prstGeom>
            <a:solidFill>
              <a:srgbClr val="00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27" name="Text Box 51"/>
            <p:cNvSpPr txBox="1">
              <a:spLocks noChangeArrowheads="1"/>
            </p:cNvSpPr>
            <p:nvPr/>
          </p:nvSpPr>
          <p:spPr bwMode="auto">
            <a:xfrm>
              <a:off x="4253" y="988"/>
              <a:ext cx="328"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flame</a:t>
              </a:r>
            </a:p>
          </p:txBody>
        </p:sp>
      </p:grpSp>
      <p:grpSp>
        <p:nvGrpSpPr>
          <p:cNvPr id="22549" name="Group 52"/>
          <p:cNvGrpSpPr>
            <a:grpSpLocks/>
          </p:cNvGrpSpPr>
          <p:nvPr/>
        </p:nvGrpSpPr>
        <p:grpSpPr bwMode="auto">
          <a:xfrm>
            <a:off x="6654800" y="2198688"/>
            <a:ext cx="762000" cy="652462"/>
            <a:chOff x="4192" y="1385"/>
            <a:chExt cx="480" cy="411"/>
          </a:xfrm>
        </p:grpSpPr>
        <p:sp>
          <p:nvSpPr>
            <p:cNvPr id="22624" name="Oval 53"/>
            <p:cNvSpPr>
              <a:spLocks noChangeArrowheads="1"/>
            </p:cNvSpPr>
            <p:nvPr/>
          </p:nvSpPr>
          <p:spPr bwMode="auto">
            <a:xfrm>
              <a:off x="4192" y="1385"/>
              <a:ext cx="481" cy="412"/>
            </a:xfrm>
            <a:prstGeom prst="ellipse">
              <a:avLst/>
            </a:prstGeom>
            <a:solidFill>
              <a:srgbClr val="00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25" name="Text Box 54"/>
            <p:cNvSpPr txBox="1">
              <a:spLocks noChangeArrowheads="1"/>
            </p:cNvSpPr>
            <p:nvPr/>
          </p:nvSpPr>
          <p:spPr bwMode="auto">
            <a:xfrm>
              <a:off x="4263" y="1446"/>
              <a:ext cx="339"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node3</a:t>
              </a:r>
            </a:p>
          </p:txBody>
        </p:sp>
      </p:grpSp>
      <p:grpSp>
        <p:nvGrpSpPr>
          <p:cNvPr id="22550" name="Group 55"/>
          <p:cNvGrpSpPr>
            <a:grpSpLocks/>
          </p:cNvGrpSpPr>
          <p:nvPr/>
        </p:nvGrpSpPr>
        <p:grpSpPr bwMode="auto">
          <a:xfrm>
            <a:off x="4787900" y="6249988"/>
            <a:ext cx="814388" cy="330200"/>
            <a:chOff x="3016" y="3937"/>
            <a:chExt cx="513" cy="208"/>
          </a:xfrm>
        </p:grpSpPr>
        <p:sp>
          <p:nvSpPr>
            <p:cNvPr id="22622" name="Oval 56"/>
            <p:cNvSpPr>
              <a:spLocks noChangeArrowheads="1"/>
            </p:cNvSpPr>
            <p:nvPr/>
          </p:nvSpPr>
          <p:spPr bwMode="auto">
            <a:xfrm>
              <a:off x="3016" y="3937"/>
              <a:ext cx="514"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23" name="Text Box 57"/>
            <p:cNvSpPr txBox="1">
              <a:spLocks noChangeArrowheads="1"/>
            </p:cNvSpPr>
            <p:nvPr/>
          </p:nvSpPr>
          <p:spPr bwMode="auto">
            <a:xfrm>
              <a:off x="3092" y="3968"/>
              <a:ext cx="362"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node4</a:t>
              </a:r>
            </a:p>
          </p:txBody>
        </p:sp>
      </p:grpSp>
      <p:grpSp>
        <p:nvGrpSpPr>
          <p:cNvPr id="22551" name="Group 58"/>
          <p:cNvGrpSpPr>
            <a:grpSpLocks/>
          </p:cNvGrpSpPr>
          <p:nvPr/>
        </p:nvGrpSpPr>
        <p:grpSpPr bwMode="auto">
          <a:xfrm>
            <a:off x="6980238" y="4538663"/>
            <a:ext cx="425450" cy="330200"/>
            <a:chOff x="4397" y="2859"/>
            <a:chExt cx="268" cy="208"/>
          </a:xfrm>
        </p:grpSpPr>
        <p:sp>
          <p:nvSpPr>
            <p:cNvPr id="22620" name="Oval 59"/>
            <p:cNvSpPr>
              <a:spLocks noChangeArrowheads="1"/>
            </p:cNvSpPr>
            <p:nvPr/>
          </p:nvSpPr>
          <p:spPr bwMode="auto">
            <a:xfrm>
              <a:off x="4397" y="2859"/>
              <a:ext cx="269"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21" name="Text Box 60"/>
            <p:cNvSpPr txBox="1">
              <a:spLocks noChangeArrowheads="1"/>
            </p:cNvSpPr>
            <p:nvPr/>
          </p:nvSpPr>
          <p:spPr bwMode="auto">
            <a:xfrm>
              <a:off x="4437" y="2890"/>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11</a:t>
              </a:r>
            </a:p>
          </p:txBody>
        </p:sp>
      </p:grpSp>
      <p:grpSp>
        <p:nvGrpSpPr>
          <p:cNvPr id="22552" name="Group 61"/>
          <p:cNvGrpSpPr>
            <a:grpSpLocks/>
          </p:cNvGrpSpPr>
          <p:nvPr/>
        </p:nvGrpSpPr>
        <p:grpSpPr bwMode="auto">
          <a:xfrm>
            <a:off x="7683500" y="4087813"/>
            <a:ext cx="425450" cy="330200"/>
            <a:chOff x="4840" y="2575"/>
            <a:chExt cx="268" cy="208"/>
          </a:xfrm>
        </p:grpSpPr>
        <p:sp>
          <p:nvSpPr>
            <p:cNvPr id="22618" name="Oval 62"/>
            <p:cNvSpPr>
              <a:spLocks noChangeArrowheads="1"/>
            </p:cNvSpPr>
            <p:nvPr/>
          </p:nvSpPr>
          <p:spPr bwMode="auto">
            <a:xfrm>
              <a:off x="4840" y="2575"/>
              <a:ext cx="269"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19" name="Text Box 63"/>
            <p:cNvSpPr txBox="1">
              <a:spLocks noChangeArrowheads="1"/>
            </p:cNvSpPr>
            <p:nvPr/>
          </p:nvSpPr>
          <p:spPr bwMode="auto">
            <a:xfrm>
              <a:off x="4880" y="2606"/>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12</a:t>
              </a:r>
            </a:p>
          </p:txBody>
        </p:sp>
      </p:grpSp>
      <p:grpSp>
        <p:nvGrpSpPr>
          <p:cNvPr id="22553" name="Group 64"/>
          <p:cNvGrpSpPr>
            <a:grpSpLocks/>
          </p:cNvGrpSpPr>
          <p:nvPr/>
        </p:nvGrpSpPr>
        <p:grpSpPr bwMode="auto">
          <a:xfrm>
            <a:off x="6129338" y="4214813"/>
            <a:ext cx="425450" cy="330200"/>
            <a:chOff x="3861" y="2655"/>
            <a:chExt cx="268" cy="208"/>
          </a:xfrm>
        </p:grpSpPr>
        <p:sp>
          <p:nvSpPr>
            <p:cNvPr id="22616" name="Oval 65"/>
            <p:cNvSpPr>
              <a:spLocks noChangeArrowheads="1"/>
            </p:cNvSpPr>
            <p:nvPr/>
          </p:nvSpPr>
          <p:spPr bwMode="auto">
            <a:xfrm>
              <a:off x="3861" y="2655"/>
              <a:ext cx="269" cy="209"/>
            </a:xfrm>
            <a:prstGeom prst="ellipse">
              <a:avLst/>
            </a:prstGeom>
            <a:solidFill>
              <a:srgbClr val="00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17" name="Text Box 66"/>
            <p:cNvSpPr txBox="1">
              <a:spLocks noChangeArrowheads="1"/>
            </p:cNvSpPr>
            <p:nvPr/>
          </p:nvSpPr>
          <p:spPr bwMode="auto">
            <a:xfrm>
              <a:off x="3901" y="2686"/>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14</a:t>
              </a:r>
            </a:p>
          </p:txBody>
        </p:sp>
      </p:grpSp>
      <p:grpSp>
        <p:nvGrpSpPr>
          <p:cNvPr id="22554" name="Group 67"/>
          <p:cNvGrpSpPr>
            <a:grpSpLocks/>
          </p:cNvGrpSpPr>
          <p:nvPr/>
        </p:nvGrpSpPr>
        <p:grpSpPr bwMode="auto">
          <a:xfrm>
            <a:off x="4937125" y="5603875"/>
            <a:ext cx="425450" cy="330200"/>
            <a:chOff x="3110" y="3530"/>
            <a:chExt cx="268" cy="208"/>
          </a:xfrm>
        </p:grpSpPr>
        <p:sp>
          <p:nvSpPr>
            <p:cNvPr id="22614" name="Oval 68"/>
            <p:cNvSpPr>
              <a:spLocks noChangeArrowheads="1"/>
            </p:cNvSpPr>
            <p:nvPr/>
          </p:nvSpPr>
          <p:spPr bwMode="auto">
            <a:xfrm>
              <a:off x="3110" y="3530"/>
              <a:ext cx="269"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15" name="Text Box 69"/>
            <p:cNvSpPr txBox="1">
              <a:spLocks noChangeArrowheads="1"/>
            </p:cNvSpPr>
            <p:nvPr/>
          </p:nvSpPr>
          <p:spPr bwMode="auto">
            <a:xfrm>
              <a:off x="3150" y="3561"/>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21</a:t>
              </a:r>
            </a:p>
          </p:txBody>
        </p:sp>
      </p:grpSp>
      <p:grpSp>
        <p:nvGrpSpPr>
          <p:cNvPr id="22555" name="Group 70"/>
          <p:cNvGrpSpPr>
            <a:grpSpLocks/>
          </p:cNvGrpSpPr>
          <p:nvPr/>
        </p:nvGrpSpPr>
        <p:grpSpPr bwMode="auto">
          <a:xfrm>
            <a:off x="5576888" y="4464050"/>
            <a:ext cx="425450" cy="330200"/>
            <a:chOff x="3513" y="2812"/>
            <a:chExt cx="268" cy="208"/>
          </a:xfrm>
        </p:grpSpPr>
        <p:sp>
          <p:nvSpPr>
            <p:cNvPr id="22612" name="Oval 71"/>
            <p:cNvSpPr>
              <a:spLocks noChangeArrowheads="1"/>
            </p:cNvSpPr>
            <p:nvPr/>
          </p:nvSpPr>
          <p:spPr bwMode="auto">
            <a:xfrm>
              <a:off x="3513" y="2812"/>
              <a:ext cx="269" cy="209"/>
            </a:xfrm>
            <a:prstGeom prst="ellipse">
              <a:avLst/>
            </a:prstGeom>
            <a:solidFill>
              <a:srgbClr val="00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13" name="Text Box 72"/>
            <p:cNvSpPr txBox="1">
              <a:spLocks noChangeArrowheads="1"/>
            </p:cNvSpPr>
            <p:nvPr/>
          </p:nvSpPr>
          <p:spPr bwMode="auto">
            <a:xfrm>
              <a:off x="3553" y="2843"/>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23</a:t>
              </a:r>
            </a:p>
          </p:txBody>
        </p:sp>
      </p:grpSp>
      <p:grpSp>
        <p:nvGrpSpPr>
          <p:cNvPr id="22556" name="Group 73"/>
          <p:cNvGrpSpPr>
            <a:grpSpLocks/>
          </p:cNvGrpSpPr>
          <p:nvPr/>
        </p:nvGrpSpPr>
        <p:grpSpPr bwMode="auto">
          <a:xfrm>
            <a:off x="4122738" y="5529263"/>
            <a:ext cx="425450" cy="330200"/>
            <a:chOff x="2597" y="3483"/>
            <a:chExt cx="268" cy="208"/>
          </a:xfrm>
        </p:grpSpPr>
        <p:sp>
          <p:nvSpPr>
            <p:cNvPr id="22610" name="Oval 74"/>
            <p:cNvSpPr>
              <a:spLocks noChangeArrowheads="1"/>
            </p:cNvSpPr>
            <p:nvPr/>
          </p:nvSpPr>
          <p:spPr bwMode="auto">
            <a:xfrm>
              <a:off x="2597" y="3483"/>
              <a:ext cx="269"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11" name="Text Box 75"/>
            <p:cNvSpPr txBox="1">
              <a:spLocks noChangeArrowheads="1"/>
            </p:cNvSpPr>
            <p:nvPr/>
          </p:nvSpPr>
          <p:spPr bwMode="auto">
            <a:xfrm>
              <a:off x="2637" y="3514"/>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24</a:t>
              </a:r>
            </a:p>
          </p:txBody>
        </p:sp>
      </p:grpSp>
      <p:grpSp>
        <p:nvGrpSpPr>
          <p:cNvPr id="22557" name="Group 76"/>
          <p:cNvGrpSpPr>
            <a:grpSpLocks/>
          </p:cNvGrpSpPr>
          <p:nvPr/>
        </p:nvGrpSpPr>
        <p:grpSpPr bwMode="auto">
          <a:xfrm>
            <a:off x="5626100" y="5365750"/>
            <a:ext cx="425450" cy="330200"/>
            <a:chOff x="3544" y="3380"/>
            <a:chExt cx="268" cy="208"/>
          </a:xfrm>
        </p:grpSpPr>
        <p:sp>
          <p:nvSpPr>
            <p:cNvPr id="22608" name="Oval 77"/>
            <p:cNvSpPr>
              <a:spLocks noChangeArrowheads="1"/>
            </p:cNvSpPr>
            <p:nvPr/>
          </p:nvSpPr>
          <p:spPr bwMode="auto">
            <a:xfrm>
              <a:off x="3544" y="3380"/>
              <a:ext cx="269" cy="209"/>
            </a:xfrm>
            <a:prstGeom prst="ellipse">
              <a:avLst/>
            </a:prstGeom>
            <a:solidFill>
              <a:srgbClr val="00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09" name="Text Box 78"/>
            <p:cNvSpPr txBox="1">
              <a:spLocks noChangeArrowheads="1"/>
            </p:cNvSpPr>
            <p:nvPr/>
          </p:nvSpPr>
          <p:spPr bwMode="auto">
            <a:xfrm>
              <a:off x="3584" y="3411"/>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22</a:t>
              </a:r>
            </a:p>
          </p:txBody>
        </p:sp>
      </p:grpSp>
      <p:grpSp>
        <p:nvGrpSpPr>
          <p:cNvPr id="22558" name="Group 79"/>
          <p:cNvGrpSpPr>
            <a:grpSpLocks/>
          </p:cNvGrpSpPr>
          <p:nvPr/>
        </p:nvGrpSpPr>
        <p:grpSpPr bwMode="auto">
          <a:xfrm>
            <a:off x="6829425" y="3086100"/>
            <a:ext cx="425450" cy="330200"/>
            <a:chOff x="4302" y="1944"/>
            <a:chExt cx="268" cy="208"/>
          </a:xfrm>
        </p:grpSpPr>
        <p:sp>
          <p:nvSpPr>
            <p:cNvPr id="22606" name="Oval 80"/>
            <p:cNvSpPr>
              <a:spLocks noChangeArrowheads="1"/>
            </p:cNvSpPr>
            <p:nvPr/>
          </p:nvSpPr>
          <p:spPr bwMode="auto">
            <a:xfrm>
              <a:off x="4302" y="1944"/>
              <a:ext cx="269" cy="209"/>
            </a:xfrm>
            <a:prstGeom prst="ellipse">
              <a:avLst/>
            </a:prstGeom>
            <a:solidFill>
              <a:srgbClr val="00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07" name="Text Box 81"/>
            <p:cNvSpPr txBox="1">
              <a:spLocks noChangeArrowheads="1"/>
            </p:cNvSpPr>
            <p:nvPr/>
          </p:nvSpPr>
          <p:spPr bwMode="auto">
            <a:xfrm>
              <a:off x="4342" y="1975"/>
              <a:ext cx="190"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13</a:t>
              </a:r>
            </a:p>
          </p:txBody>
        </p:sp>
      </p:grpSp>
      <p:grpSp>
        <p:nvGrpSpPr>
          <p:cNvPr id="22559" name="Group 82"/>
          <p:cNvGrpSpPr>
            <a:grpSpLocks/>
          </p:cNvGrpSpPr>
          <p:nvPr/>
        </p:nvGrpSpPr>
        <p:grpSpPr bwMode="auto">
          <a:xfrm>
            <a:off x="6604000" y="3648075"/>
            <a:ext cx="901700" cy="652463"/>
            <a:chOff x="4160" y="2298"/>
            <a:chExt cx="568" cy="411"/>
          </a:xfrm>
        </p:grpSpPr>
        <p:sp>
          <p:nvSpPr>
            <p:cNvPr id="22604" name="Oval 83"/>
            <p:cNvSpPr>
              <a:spLocks noChangeArrowheads="1"/>
            </p:cNvSpPr>
            <p:nvPr/>
          </p:nvSpPr>
          <p:spPr bwMode="auto">
            <a:xfrm>
              <a:off x="4160" y="2298"/>
              <a:ext cx="569" cy="412"/>
            </a:xfrm>
            <a:prstGeom prst="ellipse">
              <a:avLst/>
            </a:prstGeom>
            <a:solidFill>
              <a:srgbClr val="00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05" name="Text Box 84"/>
            <p:cNvSpPr txBox="1">
              <a:spLocks noChangeArrowheads="1"/>
            </p:cNvSpPr>
            <p:nvPr/>
          </p:nvSpPr>
          <p:spPr bwMode="auto">
            <a:xfrm>
              <a:off x="4244" y="2359"/>
              <a:ext cx="401"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400">
                  <a:solidFill>
                    <a:srgbClr val="000000"/>
                  </a:solidFill>
                </a:rPr>
                <a:t>Switch1</a:t>
              </a:r>
            </a:p>
          </p:txBody>
        </p:sp>
      </p:grpSp>
      <p:grpSp>
        <p:nvGrpSpPr>
          <p:cNvPr id="22560" name="Group 85"/>
          <p:cNvGrpSpPr>
            <a:grpSpLocks/>
          </p:cNvGrpSpPr>
          <p:nvPr/>
        </p:nvGrpSpPr>
        <p:grpSpPr bwMode="auto">
          <a:xfrm>
            <a:off x="4713288" y="4737100"/>
            <a:ext cx="901700" cy="652463"/>
            <a:chOff x="2969" y="2984"/>
            <a:chExt cx="568" cy="411"/>
          </a:xfrm>
        </p:grpSpPr>
        <p:sp>
          <p:nvSpPr>
            <p:cNvPr id="22602" name="Oval 86"/>
            <p:cNvSpPr>
              <a:spLocks noChangeArrowheads="1"/>
            </p:cNvSpPr>
            <p:nvPr/>
          </p:nvSpPr>
          <p:spPr bwMode="auto">
            <a:xfrm>
              <a:off x="2969" y="2984"/>
              <a:ext cx="569" cy="412"/>
            </a:xfrm>
            <a:prstGeom prst="ellipse">
              <a:avLst/>
            </a:prstGeom>
            <a:solidFill>
              <a:srgbClr val="00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03" name="Text Box 87"/>
            <p:cNvSpPr txBox="1">
              <a:spLocks noChangeArrowheads="1"/>
            </p:cNvSpPr>
            <p:nvPr/>
          </p:nvSpPr>
          <p:spPr bwMode="auto">
            <a:xfrm>
              <a:off x="3053" y="3045"/>
              <a:ext cx="401"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400">
                  <a:solidFill>
                    <a:srgbClr val="000000"/>
                  </a:solidFill>
                </a:rPr>
                <a:t>Switch2</a:t>
              </a:r>
            </a:p>
          </p:txBody>
        </p:sp>
      </p:grpSp>
      <p:grpSp>
        <p:nvGrpSpPr>
          <p:cNvPr id="22561" name="Group 88"/>
          <p:cNvGrpSpPr>
            <a:grpSpLocks/>
          </p:cNvGrpSpPr>
          <p:nvPr/>
        </p:nvGrpSpPr>
        <p:grpSpPr bwMode="auto">
          <a:xfrm>
            <a:off x="6003925" y="5999163"/>
            <a:ext cx="814388" cy="330200"/>
            <a:chOff x="3782" y="3779"/>
            <a:chExt cx="513" cy="208"/>
          </a:xfrm>
        </p:grpSpPr>
        <p:sp>
          <p:nvSpPr>
            <p:cNvPr id="22600" name="Oval 89"/>
            <p:cNvSpPr>
              <a:spLocks noChangeArrowheads="1"/>
            </p:cNvSpPr>
            <p:nvPr/>
          </p:nvSpPr>
          <p:spPr bwMode="auto">
            <a:xfrm>
              <a:off x="3782" y="3779"/>
              <a:ext cx="514" cy="209"/>
            </a:xfrm>
            <a:prstGeom prst="ellipse">
              <a:avLst/>
            </a:prstGeom>
            <a:solidFill>
              <a:srgbClr val="00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601" name="Text Box 90"/>
            <p:cNvSpPr txBox="1">
              <a:spLocks noChangeArrowheads="1"/>
            </p:cNvSpPr>
            <p:nvPr/>
          </p:nvSpPr>
          <p:spPr bwMode="auto">
            <a:xfrm>
              <a:off x="3858" y="3810"/>
              <a:ext cx="362"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node5</a:t>
              </a:r>
            </a:p>
          </p:txBody>
        </p:sp>
      </p:grpSp>
      <p:grpSp>
        <p:nvGrpSpPr>
          <p:cNvPr id="22562" name="Group 91"/>
          <p:cNvGrpSpPr>
            <a:grpSpLocks/>
          </p:cNvGrpSpPr>
          <p:nvPr/>
        </p:nvGrpSpPr>
        <p:grpSpPr bwMode="auto">
          <a:xfrm>
            <a:off x="7945438" y="4784725"/>
            <a:ext cx="814387" cy="330200"/>
            <a:chOff x="5005" y="3014"/>
            <a:chExt cx="513" cy="208"/>
          </a:xfrm>
        </p:grpSpPr>
        <p:sp>
          <p:nvSpPr>
            <p:cNvPr id="22598" name="Oval 92"/>
            <p:cNvSpPr>
              <a:spLocks noChangeArrowheads="1"/>
            </p:cNvSpPr>
            <p:nvPr/>
          </p:nvSpPr>
          <p:spPr bwMode="auto">
            <a:xfrm>
              <a:off x="5005" y="3014"/>
              <a:ext cx="514"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599" name="Text Box 93"/>
            <p:cNvSpPr txBox="1">
              <a:spLocks noChangeArrowheads="1"/>
            </p:cNvSpPr>
            <p:nvPr/>
          </p:nvSpPr>
          <p:spPr bwMode="auto">
            <a:xfrm>
              <a:off x="5081" y="3045"/>
              <a:ext cx="362"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node2</a:t>
              </a:r>
            </a:p>
          </p:txBody>
        </p:sp>
      </p:grpSp>
      <p:grpSp>
        <p:nvGrpSpPr>
          <p:cNvPr id="22563" name="Group 94"/>
          <p:cNvGrpSpPr>
            <a:grpSpLocks/>
          </p:cNvGrpSpPr>
          <p:nvPr/>
        </p:nvGrpSpPr>
        <p:grpSpPr bwMode="auto">
          <a:xfrm>
            <a:off x="6854825" y="5311775"/>
            <a:ext cx="814388" cy="330200"/>
            <a:chOff x="4318" y="3346"/>
            <a:chExt cx="513" cy="208"/>
          </a:xfrm>
        </p:grpSpPr>
        <p:sp>
          <p:nvSpPr>
            <p:cNvPr id="22596" name="Oval 95"/>
            <p:cNvSpPr>
              <a:spLocks noChangeArrowheads="1"/>
            </p:cNvSpPr>
            <p:nvPr/>
          </p:nvSpPr>
          <p:spPr bwMode="auto">
            <a:xfrm>
              <a:off x="4318" y="3346"/>
              <a:ext cx="514" cy="209"/>
            </a:xfrm>
            <a:prstGeom prst="ellipse">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597" name="Text Box 96"/>
            <p:cNvSpPr txBox="1">
              <a:spLocks noChangeArrowheads="1"/>
            </p:cNvSpPr>
            <p:nvPr/>
          </p:nvSpPr>
          <p:spPr bwMode="auto">
            <a:xfrm>
              <a:off x="4394" y="3377"/>
              <a:ext cx="362"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1600">
                  <a:solidFill>
                    <a:srgbClr val="000000"/>
                  </a:solidFill>
                </a:rPr>
                <a:t>node1</a:t>
              </a:r>
            </a:p>
          </p:txBody>
        </p:sp>
      </p:grpSp>
      <p:sp>
        <p:nvSpPr>
          <p:cNvPr id="22564" name="Line 97"/>
          <p:cNvSpPr>
            <a:spLocks noChangeShapeType="1"/>
          </p:cNvSpPr>
          <p:nvPr/>
        </p:nvSpPr>
        <p:spPr bwMode="auto">
          <a:xfrm>
            <a:off x="4122738" y="2832100"/>
            <a:ext cx="2217737" cy="43815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65" name="Line 98"/>
          <p:cNvSpPr>
            <a:spLocks noChangeShapeType="1"/>
          </p:cNvSpPr>
          <p:nvPr/>
        </p:nvSpPr>
        <p:spPr bwMode="auto">
          <a:xfrm>
            <a:off x="4122738" y="2365375"/>
            <a:ext cx="2217737" cy="43815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66" name="Line 99"/>
          <p:cNvSpPr>
            <a:spLocks noChangeShapeType="1"/>
          </p:cNvSpPr>
          <p:nvPr/>
        </p:nvSpPr>
        <p:spPr bwMode="auto">
          <a:xfrm>
            <a:off x="4122738" y="3300413"/>
            <a:ext cx="2217737" cy="43815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67" name="Line 100"/>
          <p:cNvSpPr>
            <a:spLocks noChangeShapeType="1"/>
          </p:cNvSpPr>
          <p:nvPr/>
        </p:nvSpPr>
        <p:spPr bwMode="auto">
          <a:xfrm>
            <a:off x="1516063" y="4662488"/>
            <a:ext cx="927100" cy="158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68" name="Line 101"/>
          <p:cNvSpPr>
            <a:spLocks noChangeShapeType="1"/>
          </p:cNvSpPr>
          <p:nvPr/>
        </p:nvSpPr>
        <p:spPr bwMode="auto">
          <a:xfrm flipV="1">
            <a:off x="2627313" y="2274888"/>
            <a:ext cx="1587" cy="939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69" name="Line 102"/>
          <p:cNvSpPr>
            <a:spLocks noChangeShapeType="1"/>
          </p:cNvSpPr>
          <p:nvPr/>
        </p:nvSpPr>
        <p:spPr bwMode="auto">
          <a:xfrm flipV="1">
            <a:off x="3276600" y="2274888"/>
            <a:ext cx="1588" cy="939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70" name="Line 103"/>
          <p:cNvSpPr>
            <a:spLocks noChangeShapeType="1"/>
          </p:cNvSpPr>
          <p:nvPr/>
        </p:nvSpPr>
        <p:spPr bwMode="auto">
          <a:xfrm>
            <a:off x="2627313" y="3429000"/>
            <a:ext cx="1587" cy="431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71" name="Line 104"/>
          <p:cNvSpPr>
            <a:spLocks noChangeShapeType="1"/>
          </p:cNvSpPr>
          <p:nvPr/>
        </p:nvSpPr>
        <p:spPr bwMode="auto">
          <a:xfrm>
            <a:off x="3276600" y="3429000"/>
            <a:ext cx="1588" cy="431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72" name="Line 105"/>
          <p:cNvSpPr>
            <a:spLocks noChangeShapeType="1"/>
          </p:cNvSpPr>
          <p:nvPr/>
        </p:nvSpPr>
        <p:spPr bwMode="auto">
          <a:xfrm>
            <a:off x="2627313" y="4076700"/>
            <a:ext cx="1587" cy="504825"/>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73" name="Line 106"/>
          <p:cNvSpPr>
            <a:spLocks noChangeShapeType="1"/>
          </p:cNvSpPr>
          <p:nvPr/>
        </p:nvSpPr>
        <p:spPr bwMode="auto">
          <a:xfrm>
            <a:off x="3276600" y="4076700"/>
            <a:ext cx="1588" cy="504825"/>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74" name="Line 107"/>
          <p:cNvSpPr>
            <a:spLocks noChangeShapeType="1"/>
          </p:cNvSpPr>
          <p:nvPr/>
        </p:nvSpPr>
        <p:spPr bwMode="auto">
          <a:xfrm flipV="1">
            <a:off x="1331913" y="2347913"/>
            <a:ext cx="1587" cy="79533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75" name="Line 108"/>
          <p:cNvSpPr>
            <a:spLocks noChangeShapeType="1"/>
          </p:cNvSpPr>
          <p:nvPr/>
        </p:nvSpPr>
        <p:spPr bwMode="auto">
          <a:xfrm flipV="1">
            <a:off x="611188" y="2347913"/>
            <a:ext cx="1587" cy="79533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76" name="Line 109"/>
          <p:cNvSpPr>
            <a:spLocks noChangeShapeType="1"/>
          </p:cNvSpPr>
          <p:nvPr/>
        </p:nvSpPr>
        <p:spPr bwMode="auto">
          <a:xfrm>
            <a:off x="611188" y="3429000"/>
            <a:ext cx="1587" cy="431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77" name="Line 110"/>
          <p:cNvSpPr>
            <a:spLocks noChangeShapeType="1"/>
          </p:cNvSpPr>
          <p:nvPr/>
        </p:nvSpPr>
        <p:spPr bwMode="auto">
          <a:xfrm>
            <a:off x="1331913" y="3429000"/>
            <a:ext cx="1587" cy="4318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78" name="Line 111"/>
          <p:cNvSpPr>
            <a:spLocks noChangeShapeType="1"/>
          </p:cNvSpPr>
          <p:nvPr/>
        </p:nvSpPr>
        <p:spPr bwMode="auto">
          <a:xfrm flipV="1">
            <a:off x="611188" y="4075113"/>
            <a:ext cx="1587" cy="434975"/>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79" name="Line 112"/>
          <p:cNvSpPr>
            <a:spLocks noChangeShapeType="1"/>
          </p:cNvSpPr>
          <p:nvPr/>
        </p:nvSpPr>
        <p:spPr bwMode="auto">
          <a:xfrm flipV="1">
            <a:off x="684213" y="4795838"/>
            <a:ext cx="1587" cy="722312"/>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80" name="Line 113"/>
          <p:cNvSpPr>
            <a:spLocks noChangeShapeType="1"/>
          </p:cNvSpPr>
          <p:nvPr/>
        </p:nvSpPr>
        <p:spPr bwMode="auto">
          <a:xfrm flipV="1">
            <a:off x="1331913" y="4075113"/>
            <a:ext cx="1587" cy="434975"/>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81" name="Line 114"/>
          <p:cNvSpPr>
            <a:spLocks noChangeShapeType="1"/>
          </p:cNvSpPr>
          <p:nvPr/>
        </p:nvSpPr>
        <p:spPr bwMode="auto">
          <a:xfrm>
            <a:off x="6997700" y="1865313"/>
            <a:ext cx="20638" cy="36512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82" name="Line 115"/>
          <p:cNvSpPr>
            <a:spLocks noChangeShapeType="1"/>
          </p:cNvSpPr>
          <p:nvPr/>
        </p:nvSpPr>
        <p:spPr bwMode="auto">
          <a:xfrm>
            <a:off x="7032625" y="2868613"/>
            <a:ext cx="1588" cy="22542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83" name="Line 116"/>
          <p:cNvSpPr>
            <a:spLocks noChangeShapeType="1"/>
          </p:cNvSpPr>
          <p:nvPr/>
        </p:nvSpPr>
        <p:spPr bwMode="auto">
          <a:xfrm>
            <a:off x="7024688" y="3400425"/>
            <a:ext cx="20637" cy="25876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84" name="Line 117"/>
          <p:cNvSpPr>
            <a:spLocks noChangeShapeType="1"/>
          </p:cNvSpPr>
          <p:nvPr/>
        </p:nvSpPr>
        <p:spPr bwMode="auto">
          <a:xfrm flipH="1">
            <a:off x="6513513" y="4160838"/>
            <a:ext cx="157162" cy="11271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85" name="Line 118"/>
          <p:cNvSpPr>
            <a:spLocks noChangeShapeType="1"/>
          </p:cNvSpPr>
          <p:nvPr/>
        </p:nvSpPr>
        <p:spPr bwMode="auto">
          <a:xfrm flipH="1">
            <a:off x="5986463" y="4437063"/>
            <a:ext cx="157162" cy="13811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86" name="Line 119"/>
          <p:cNvSpPr>
            <a:spLocks noChangeShapeType="1"/>
          </p:cNvSpPr>
          <p:nvPr/>
        </p:nvSpPr>
        <p:spPr bwMode="auto">
          <a:xfrm flipH="1">
            <a:off x="5499100" y="4762500"/>
            <a:ext cx="131763" cy="1000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87" name="Line 120"/>
          <p:cNvSpPr>
            <a:spLocks noChangeShapeType="1"/>
          </p:cNvSpPr>
          <p:nvPr/>
        </p:nvSpPr>
        <p:spPr bwMode="auto">
          <a:xfrm flipH="1">
            <a:off x="4446588" y="5226050"/>
            <a:ext cx="331787" cy="31273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88" name="Line 121"/>
          <p:cNvSpPr>
            <a:spLocks noChangeShapeType="1"/>
          </p:cNvSpPr>
          <p:nvPr/>
        </p:nvSpPr>
        <p:spPr bwMode="auto">
          <a:xfrm>
            <a:off x="5164138" y="5400675"/>
            <a:ext cx="1587" cy="21272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89" name="Line 122"/>
          <p:cNvSpPr>
            <a:spLocks noChangeShapeType="1"/>
          </p:cNvSpPr>
          <p:nvPr/>
        </p:nvSpPr>
        <p:spPr bwMode="auto">
          <a:xfrm flipH="1">
            <a:off x="5145088" y="5953125"/>
            <a:ext cx="7937" cy="2905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90" name="Line 123"/>
          <p:cNvSpPr>
            <a:spLocks noChangeShapeType="1"/>
          </p:cNvSpPr>
          <p:nvPr/>
        </p:nvSpPr>
        <p:spPr bwMode="auto">
          <a:xfrm>
            <a:off x="5551488" y="5251450"/>
            <a:ext cx="176212" cy="14605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91" name="Line 124"/>
          <p:cNvSpPr>
            <a:spLocks noChangeShapeType="1"/>
          </p:cNvSpPr>
          <p:nvPr/>
        </p:nvSpPr>
        <p:spPr bwMode="auto">
          <a:xfrm>
            <a:off x="7105650" y="4286250"/>
            <a:ext cx="50800" cy="2524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92" name="Line 125"/>
          <p:cNvSpPr>
            <a:spLocks noChangeShapeType="1"/>
          </p:cNvSpPr>
          <p:nvPr/>
        </p:nvSpPr>
        <p:spPr bwMode="auto">
          <a:xfrm>
            <a:off x="7507288" y="4060825"/>
            <a:ext cx="212725" cy="746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93" name="Line 126"/>
          <p:cNvSpPr>
            <a:spLocks noChangeShapeType="1"/>
          </p:cNvSpPr>
          <p:nvPr/>
        </p:nvSpPr>
        <p:spPr bwMode="auto">
          <a:xfrm>
            <a:off x="5989638" y="5676900"/>
            <a:ext cx="387350" cy="3159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94" name="Line 127"/>
          <p:cNvSpPr>
            <a:spLocks noChangeShapeType="1"/>
          </p:cNvSpPr>
          <p:nvPr/>
        </p:nvSpPr>
        <p:spPr bwMode="auto">
          <a:xfrm>
            <a:off x="7218363" y="4900613"/>
            <a:ext cx="4762" cy="41751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95" name="Line 128"/>
          <p:cNvSpPr>
            <a:spLocks noChangeShapeType="1"/>
          </p:cNvSpPr>
          <p:nvPr/>
        </p:nvSpPr>
        <p:spPr bwMode="auto">
          <a:xfrm>
            <a:off x="8031163" y="4365625"/>
            <a:ext cx="290512" cy="43656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124" name="Text Box 3"/>
          <p:cNvSpPr txBox="1">
            <a:spLocks noChangeArrowheads="1"/>
          </p:cNvSpPr>
          <p:nvPr/>
        </p:nvSpPr>
        <p:spPr bwMode="auto">
          <a:xfrm>
            <a:off x="285750" y="-3175"/>
            <a:ext cx="6527800"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5024"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200" dirty="0" err="1">
                <a:solidFill>
                  <a:srgbClr val="000080"/>
                </a:solidFill>
              </a:rPr>
              <a:t>Цели</a:t>
            </a:r>
            <a:r>
              <a:rPr lang="en-US" sz="3200" dirty="0">
                <a:solidFill>
                  <a:srgbClr val="000080"/>
                </a:solidFill>
              </a:rPr>
              <a:t> и </a:t>
            </a:r>
            <a:r>
              <a:rPr lang="en-US" sz="3200" dirty="0" err="1">
                <a:solidFill>
                  <a:srgbClr val="000080"/>
                </a:solidFill>
              </a:rPr>
              <a:t>задачи</a:t>
            </a:r>
            <a:r>
              <a:rPr lang="en-US" sz="3200" dirty="0">
                <a:solidFill>
                  <a:srgbClr val="000080"/>
                </a:solidFill>
              </a:rPr>
              <a:t> </a:t>
            </a:r>
            <a:r>
              <a:rPr lang="en-US" sz="3200" dirty="0" err="1">
                <a:solidFill>
                  <a:srgbClr val="000080"/>
                </a:solidFill>
              </a:rPr>
              <a:t>мониторинга</a:t>
            </a:r>
            <a:endParaRPr lang="en-US" sz="3200" dirty="0">
              <a:solidFill>
                <a:srgbClr val="000080"/>
              </a:solidFill>
            </a:endParaRPr>
          </a:p>
        </p:txBody>
      </p:sp>
      <p:sp>
        <p:nvSpPr>
          <p:cNvPr id="5125" name="Text Box 4"/>
          <p:cNvSpPr txBox="1">
            <a:spLocks noChangeArrowheads="1"/>
          </p:cNvSpPr>
          <p:nvPr/>
        </p:nvSpPr>
        <p:spPr bwMode="auto">
          <a:xfrm>
            <a:off x="457200" y="1119188"/>
            <a:ext cx="8229600" cy="560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440" rIns="90000" bIns="46800" numCol="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nSpc>
                <a:spcPct val="150000"/>
              </a:lnSpc>
            </a:pPr>
            <a:r>
              <a:rPr lang="ru-RU" sz="2000" dirty="0" smtClean="0">
                <a:solidFill>
                  <a:schemeClr val="tx1"/>
                </a:solidFill>
              </a:rPr>
              <a:t>		Мониторинг </a:t>
            </a:r>
            <a:r>
              <a:rPr lang="ru-RU" sz="2000" dirty="0">
                <a:solidFill>
                  <a:schemeClr val="tx1"/>
                </a:solidFill>
              </a:rPr>
              <a:t>в широком </a:t>
            </a:r>
            <a:r>
              <a:rPr lang="ru-RU" sz="2000" dirty="0" smtClean="0">
                <a:solidFill>
                  <a:schemeClr val="tx1"/>
                </a:solidFill>
              </a:rPr>
              <a:t>смысле</a:t>
            </a:r>
            <a:r>
              <a:rPr lang="ru-RU" sz="2000" dirty="0">
                <a:solidFill>
                  <a:schemeClr val="tx1"/>
                </a:solidFill>
              </a:rPr>
              <a:t> </a:t>
            </a:r>
            <a:r>
              <a:rPr lang="ru-RU" sz="2000" dirty="0" smtClean="0">
                <a:solidFill>
                  <a:schemeClr val="tx1"/>
                </a:solidFill>
              </a:rPr>
              <a:t>-- </a:t>
            </a:r>
            <a:r>
              <a:rPr lang="ru-RU" sz="2000" dirty="0">
                <a:solidFill>
                  <a:schemeClr val="tx1"/>
                </a:solidFill>
              </a:rPr>
              <a:t>специально организованное </a:t>
            </a:r>
            <a:r>
              <a:rPr lang="ru-RU" sz="2000" dirty="0" smtClean="0">
                <a:solidFill>
                  <a:schemeClr val="tx1"/>
                </a:solidFill>
              </a:rPr>
              <a:t>систематическое наблюдение </a:t>
            </a:r>
            <a:r>
              <a:rPr lang="ru-RU" sz="2000" dirty="0">
                <a:solidFill>
                  <a:schemeClr val="tx1"/>
                </a:solidFill>
              </a:rPr>
              <a:t>за состоянием объектов, явлений, процессов с целью оценки их </a:t>
            </a:r>
            <a:r>
              <a:rPr lang="ru-RU" sz="2000" dirty="0" smtClean="0">
                <a:solidFill>
                  <a:schemeClr val="tx1"/>
                </a:solidFill>
              </a:rPr>
              <a:t>состояния с </a:t>
            </a:r>
            <a:r>
              <a:rPr lang="ru-RU" sz="2000" dirty="0">
                <a:solidFill>
                  <a:schemeClr val="tx1"/>
                </a:solidFill>
              </a:rPr>
              <a:t>тех или иных заранее заданных позиций (аномальный характер </a:t>
            </a:r>
            <a:r>
              <a:rPr lang="ru-RU" sz="2000" dirty="0" smtClean="0">
                <a:solidFill>
                  <a:schemeClr val="tx1"/>
                </a:solidFill>
              </a:rPr>
              <a:t>поведения</a:t>
            </a:r>
            <a:r>
              <a:rPr lang="ru-RU" sz="2000" dirty="0">
                <a:solidFill>
                  <a:schemeClr val="tx1"/>
                </a:solidFill>
              </a:rPr>
              <a:t>, </a:t>
            </a:r>
            <a:endParaRPr lang="ru-RU" sz="2000" dirty="0" smtClean="0">
              <a:solidFill>
                <a:schemeClr val="tx1"/>
              </a:solidFill>
            </a:endParaRPr>
          </a:p>
          <a:p>
            <a:pPr>
              <a:lnSpc>
                <a:spcPct val="150000"/>
              </a:lnSpc>
            </a:pPr>
            <a:r>
              <a:rPr lang="ru-RU" sz="2000" dirty="0" smtClean="0">
                <a:solidFill>
                  <a:schemeClr val="tx1"/>
                </a:solidFill>
              </a:rPr>
              <a:t>работоспособность</a:t>
            </a:r>
            <a:r>
              <a:rPr lang="ru-RU" sz="2000" dirty="0">
                <a:solidFill>
                  <a:schemeClr val="tx1"/>
                </a:solidFill>
              </a:rPr>
              <a:t>, </a:t>
            </a:r>
            <a:r>
              <a:rPr lang="ru-RU" sz="2000" dirty="0" smtClean="0">
                <a:solidFill>
                  <a:schemeClr val="tx1"/>
                </a:solidFill>
              </a:rPr>
              <a:t>надежность</a:t>
            </a:r>
            <a:r>
              <a:rPr lang="ru-RU" sz="2000" dirty="0">
                <a:solidFill>
                  <a:schemeClr val="tx1"/>
                </a:solidFill>
              </a:rPr>
              <a:t>, эффективность использования). </a:t>
            </a:r>
          </a:p>
          <a:p>
            <a:pPr eaLnBrk="1" hangingPunct="1">
              <a:lnSpc>
                <a:spcPct val="150000"/>
              </a:lnSpc>
              <a:spcBef>
                <a:spcPts val="800"/>
              </a:spcBef>
            </a:pPr>
            <a:r>
              <a:rPr lang="en-US" sz="2000" dirty="0" smtClean="0">
                <a:solidFill>
                  <a:srgbClr val="000000"/>
                </a:solidFill>
              </a:rPr>
              <a:t>	</a:t>
            </a:r>
            <a:r>
              <a:rPr lang="ru-RU" sz="2000" dirty="0" smtClean="0">
                <a:solidFill>
                  <a:srgbClr val="000000"/>
                </a:solidFill>
              </a:rPr>
              <a:t>	</a:t>
            </a:r>
            <a:r>
              <a:rPr lang="en-US" sz="2000" dirty="0" err="1" smtClean="0">
                <a:solidFill>
                  <a:srgbClr val="000000"/>
                </a:solidFill>
              </a:rPr>
              <a:t>Выявление</a:t>
            </a:r>
            <a:r>
              <a:rPr lang="en-US" sz="2000" dirty="0" smtClean="0">
                <a:solidFill>
                  <a:srgbClr val="000000"/>
                </a:solidFill>
              </a:rPr>
              <a:t> </a:t>
            </a:r>
            <a:r>
              <a:rPr lang="en-US" sz="2000" dirty="0" err="1">
                <a:solidFill>
                  <a:srgbClr val="000000"/>
                </a:solidFill>
              </a:rPr>
              <a:t>параметров</a:t>
            </a:r>
            <a:r>
              <a:rPr lang="en-US" sz="2000" dirty="0">
                <a:solidFill>
                  <a:srgbClr val="000000"/>
                </a:solidFill>
              </a:rPr>
              <a:t>, </a:t>
            </a:r>
            <a:r>
              <a:rPr lang="en-US" sz="2000" dirty="0" err="1">
                <a:solidFill>
                  <a:srgbClr val="000000"/>
                </a:solidFill>
              </a:rPr>
              <a:t>описывающих</a:t>
            </a:r>
            <a:r>
              <a:rPr lang="en-US" sz="2000" dirty="0">
                <a:solidFill>
                  <a:srgbClr val="000000"/>
                </a:solidFill>
              </a:rPr>
              <a:t> </a:t>
            </a:r>
            <a:r>
              <a:rPr lang="en-US" sz="2000" dirty="0" err="1">
                <a:solidFill>
                  <a:srgbClr val="000000"/>
                </a:solidFill>
              </a:rPr>
              <a:t>состояние</a:t>
            </a:r>
            <a:r>
              <a:rPr lang="en-US" sz="2000" dirty="0">
                <a:solidFill>
                  <a:srgbClr val="000000"/>
                </a:solidFill>
              </a:rPr>
              <a:t> </a:t>
            </a:r>
            <a:r>
              <a:rPr lang="en-US" sz="2000" dirty="0" err="1">
                <a:solidFill>
                  <a:srgbClr val="000000"/>
                </a:solidFill>
              </a:rPr>
              <a:t>базовых</a:t>
            </a:r>
            <a:r>
              <a:rPr lang="en-US" sz="2000" dirty="0">
                <a:solidFill>
                  <a:srgbClr val="000000"/>
                </a:solidFill>
              </a:rPr>
              <a:t> </a:t>
            </a:r>
            <a:r>
              <a:rPr lang="en-US" sz="2000" dirty="0" err="1">
                <a:solidFill>
                  <a:srgbClr val="000000"/>
                </a:solidFill>
              </a:rPr>
              <a:t>аппаратно-программных</a:t>
            </a:r>
            <a:r>
              <a:rPr lang="en-US" sz="2000" dirty="0">
                <a:solidFill>
                  <a:srgbClr val="000000"/>
                </a:solidFill>
              </a:rPr>
              <a:t> </a:t>
            </a:r>
            <a:r>
              <a:rPr lang="en-US" sz="2000" dirty="0" err="1">
                <a:solidFill>
                  <a:srgbClr val="000000"/>
                </a:solidFill>
              </a:rPr>
              <a:t>средств</a:t>
            </a:r>
            <a:r>
              <a:rPr lang="en-US" sz="2000" dirty="0">
                <a:solidFill>
                  <a:srgbClr val="000000"/>
                </a:solidFill>
              </a:rPr>
              <a:t>, </a:t>
            </a:r>
            <a:r>
              <a:rPr lang="en-US" sz="2000" dirty="0" err="1">
                <a:solidFill>
                  <a:srgbClr val="000000"/>
                </a:solidFill>
              </a:rPr>
              <a:t>поддерживающих</a:t>
            </a:r>
            <a:r>
              <a:rPr lang="en-US" sz="2000" dirty="0">
                <a:solidFill>
                  <a:srgbClr val="000000"/>
                </a:solidFill>
              </a:rPr>
              <a:t> </a:t>
            </a:r>
            <a:r>
              <a:rPr lang="en-US" sz="2000" dirty="0" err="1">
                <a:solidFill>
                  <a:srgbClr val="000000"/>
                </a:solidFill>
              </a:rPr>
              <a:t>функционирование</a:t>
            </a:r>
            <a:r>
              <a:rPr lang="en-US" sz="2000" dirty="0">
                <a:solidFill>
                  <a:srgbClr val="000000"/>
                </a:solidFill>
              </a:rPr>
              <a:t> </a:t>
            </a:r>
            <a:r>
              <a:rPr lang="ru-RU" sz="2000" dirty="0" smtClean="0">
                <a:solidFill>
                  <a:srgbClr val="000000"/>
                </a:solidFill>
              </a:rPr>
              <a:t>ИТС</a:t>
            </a:r>
            <a:r>
              <a:rPr lang="en-US" sz="2000" dirty="0" smtClean="0">
                <a:solidFill>
                  <a:srgbClr val="000000"/>
                </a:solidFill>
              </a:rPr>
              <a:t>, </a:t>
            </a:r>
            <a:r>
              <a:rPr lang="en-US" sz="2000" dirty="0" err="1">
                <a:solidFill>
                  <a:srgbClr val="000000"/>
                </a:solidFill>
              </a:rPr>
              <a:t>обеспечение</a:t>
            </a:r>
            <a:r>
              <a:rPr lang="en-US" sz="2000" dirty="0">
                <a:solidFill>
                  <a:srgbClr val="000000"/>
                </a:solidFill>
              </a:rPr>
              <a:t> </a:t>
            </a:r>
            <a:r>
              <a:rPr lang="en-US" sz="2000" dirty="0" err="1">
                <a:solidFill>
                  <a:srgbClr val="000000"/>
                </a:solidFill>
              </a:rPr>
              <a:t>их</a:t>
            </a:r>
            <a:r>
              <a:rPr lang="en-US" sz="2000" dirty="0">
                <a:solidFill>
                  <a:srgbClr val="000000"/>
                </a:solidFill>
              </a:rPr>
              <a:t> </a:t>
            </a:r>
            <a:r>
              <a:rPr lang="en-US" sz="2000" dirty="0" err="1">
                <a:solidFill>
                  <a:srgbClr val="000000"/>
                </a:solidFill>
              </a:rPr>
              <a:t>постоянного</a:t>
            </a:r>
            <a:r>
              <a:rPr lang="en-US" sz="2000" dirty="0">
                <a:solidFill>
                  <a:srgbClr val="000000"/>
                </a:solidFill>
              </a:rPr>
              <a:t> </a:t>
            </a:r>
            <a:r>
              <a:rPr lang="en-US" sz="2000" dirty="0" err="1">
                <a:solidFill>
                  <a:srgbClr val="000000"/>
                </a:solidFill>
              </a:rPr>
              <a:t>мониторинга</a:t>
            </a:r>
            <a:r>
              <a:rPr lang="en-US" sz="2000" dirty="0">
                <a:solidFill>
                  <a:srgbClr val="000000"/>
                </a:solidFill>
              </a:rPr>
              <a:t> </a:t>
            </a:r>
            <a:r>
              <a:rPr lang="en-US" sz="2000" dirty="0" err="1">
                <a:solidFill>
                  <a:srgbClr val="000000"/>
                </a:solidFill>
              </a:rPr>
              <a:t>позволяет</a:t>
            </a:r>
            <a:r>
              <a:rPr lang="en-US" sz="2000" dirty="0">
                <a:solidFill>
                  <a:srgbClr val="000000"/>
                </a:solidFill>
              </a:rPr>
              <a:t> </a:t>
            </a:r>
            <a:r>
              <a:rPr lang="en-US" sz="2000" dirty="0" err="1">
                <a:solidFill>
                  <a:srgbClr val="000000"/>
                </a:solidFill>
              </a:rPr>
              <a:t>своевременно</a:t>
            </a:r>
            <a:r>
              <a:rPr lang="en-US" sz="2000" dirty="0">
                <a:solidFill>
                  <a:srgbClr val="000000"/>
                </a:solidFill>
              </a:rPr>
              <a:t> </a:t>
            </a:r>
            <a:r>
              <a:rPr lang="en-US" sz="2000" dirty="0" err="1">
                <a:solidFill>
                  <a:srgbClr val="000000"/>
                </a:solidFill>
              </a:rPr>
              <a:t>выявлять</a:t>
            </a:r>
            <a:r>
              <a:rPr lang="en-US" sz="2000" dirty="0">
                <a:solidFill>
                  <a:srgbClr val="000000"/>
                </a:solidFill>
              </a:rPr>
              <a:t> </a:t>
            </a:r>
            <a:r>
              <a:rPr lang="en-US" sz="2000" dirty="0" err="1">
                <a:solidFill>
                  <a:srgbClr val="000000"/>
                </a:solidFill>
              </a:rPr>
              <a:t>аномальные</a:t>
            </a:r>
            <a:r>
              <a:rPr lang="en-US" sz="2000" dirty="0">
                <a:solidFill>
                  <a:srgbClr val="000000"/>
                </a:solidFill>
              </a:rPr>
              <a:t> </a:t>
            </a:r>
            <a:r>
              <a:rPr lang="en-US" sz="2000" dirty="0" err="1">
                <a:solidFill>
                  <a:srgbClr val="000000"/>
                </a:solidFill>
              </a:rPr>
              <a:t>ситуации</a:t>
            </a:r>
            <a:r>
              <a:rPr lang="en-US" sz="2000" dirty="0">
                <a:solidFill>
                  <a:srgbClr val="000000"/>
                </a:solidFill>
              </a:rPr>
              <a:t> и </a:t>
            </a:r>
            <a:r>
              <a:rPr lang="en-US" sz="2000" dirty="0" err="1">
                <a:solidFill>
                  <a:srgbClr val="000000"/>
                </a:solidFill>
              </a:rPr>
              <a:t>добиваться</a:t>
            </a:r>
            <a:r>
              <a:rPr lang="en-US" sz="2000" dirty="0">
                <a:solidFill>
                  <a:srgbClr val="000000"/>
                </a:solidFill>
              </a:rPr>
              <a:t> </a:t>
            </a:r>
            <a:r>
              <a:rPr lang="en-US" sz="2000" dirty="0" err="1">
                <a:solidFill>
                  <a:srgbClr val="000000"/>
                </a:solidFill>
              </a:rPr>
              <a:t>стабильной</a:t>
            </a:r>
            <a:r>
              <a:rPr lang="en-US" sz="2000" dirty="0">
                <a:solidFill>
                  <a:srgbClr val="000000"/>
                </a:solidFill>
              </a:rPr>
              <a:t>, </a:t>
            </a:r>
            <a:r>
              <a:rPr lang="en-US" sz="2000" dirty="0" err="1">
                <a:solidFill>
                  <a:srgbClr val="000000"/>
                </a:solidFill>
              </a:rPr>
              <a:t>высокоэффективной</a:t>
            </a:r>
            <a:r>
              <a:rPr lang="en-US" sz="2000" dirty="0">
                <a:solidFill>
                  <a:srgbClr val="000000"/>
                </a:solidFill>
              </a:rPr>
              <a:t> </a:t>
            </a:r>
            <a:r>
              <a:rPr lang="en-US" sz="2000" dirty="0" err="1">
                <a:solidFill>
                  <a:srgbClr val="000000"/>
                </a:solidFill>
              </a:rPr>
              <a:t>работы</a:t>
            </a:r>
            <a:r>
              <a:rPr lang="en-US" sz="2000" dirty="0">
                <a:solidFill>
                  <a:srgbClr val="000000"/>
                </a:solidFill>
              </a:rPr>
              <a:t> </a:t>
            </a:r>
            <a:r>
              <a:rPr lang="en-US" sz="2000" dirty="0" err="1">
                <a:solidFill>
                  <a:srgbClr val="000000"/>
                </a:solidFill>
              </a:rPr>
              <a:t>как</a:t>
            </a:r>
            <a:r>
              <a:rPr lang="en-US" sz="2000" dirty="0">
                <a:solidFill>
                  <a:srgbClr val="000000"/>
                </a:solidFill>
              </a:rPr>
              <a:t> </a:t>
            </a:r>
            <a:r>
              <a:rPr lang="en-US" sz="2000" dirty="0" err="1">
                <a:solidFill>
                  <a:srgbClr val="000000"/>
                </a:solidFill>
              </a:rPr>
              <a:t>отдельных</a:t>
            </a:r>
            <a:r>
              <a:rPr lang="en-US" sz="2000" dirty="0">
                <a:solidFill>
                  <a:srgbClr val="000000"/>
                </a:solidFill>
              </a:rPr>
              <a:t> </a:t>
            </a:r>
            <a:r>
              <a:rPr lang="en-US" sz="2000" dirty="0" err="1">
                <a:solidFill>
                  <a:srgbClr val="000000"/>
                </a:solidFill>
              </a:rPr>
              <a:t>компонентов</a:t>
            </a:r>
            <a:r>
              <a:rPr lang="en-US" sz="2000" dirty="0">
                <a:solidFill>
                  <a:srgbClr val="000000"/>
                </a:solidFill>
              </a:rPr>
              <a:t> </a:t>
            </a:r>
            <a:r>
              <a:rPr lang="en-US" sz="2000" dirty="0" err="1">
                <a:solidFill>
                  <a:srgbClr val="000000"/>
                </a:solidFill>
              </a:rPr>
              <a:t>так</a:t>
            </a:r>
            <a:r>
              <a:rPr lang="en-US" sz="2000" dirty="0">
                <a:solidFill>
                  <a:srgbClr val="000000"/>
                </a:solidFill>
              </a:rPr>
              <a:t> и  </a:t>
            </a:r>
            <a:r>
              <a:rPr lang="en-US" sz="2000" dirty="0" err="1">
                <a:solidFill>
                  <a:srgbClr val="000000"/>
                </a:solidFill>
              </a:rPr>
              <a:t>всего</a:t>
            </a:r>
            <a:r>
              <a:rPr lang="en-US" sz="2000" dirty="0">
                <a:solidFill>
                  <a:srgbClr val="000000"/>
                </a:solidFill>
              </a:rPr>
              <a:t> </a:t>
            </a:r>
            <a:r>
              <a:rPr lang="en-US" sz="2000" dirty="0" err="1">
                <a:solidFill>
                  <a:srgbClr val="000000"/>
                </a:solidFill>
              </a:rPr>
              <a:t>подконтрольного</a:t>
            </a:r>
            <a:r>
              <a:rPr lang="en-US" sz="2000" dirty="0">
                <a:solidFill>
                  <a:srgbClr val="000000"/>
                </a:solidFill>
              </a:rPr>
              <a:t> </a:t>
            </a:r>
            <a:r>
              <a:rPr lang="en-US" sz="2000" dirty="0" err="1">
                <a:solidFill>
                  <a:srgbClr val="000000"/>
                </a:solidFill>
              </a:rPr>
              <a:t>объекта</a:t>
            </a:r>
            <a:r>
              <a:rPr lang="en-US" sz="2000" dirty="0">
                <a:solidFill>
                  <a:srgbClr val="000000"/>
                </a:solidFill>
              </a:rPr>
              <a:t> в </a:t>
            </a:r>
            <a:r>
              <a:rPr lang="en-US" sz="2000" dirty="0" err="1">
                <a:solidFill>
                  <a:srgbClr val="000000"/>
                </a:solidFill>
              </a:rPr>
              <a:t>целом</a:t>
            </a:r>
            <a:r>
              <a:rPr lang="en-US" sz="2000" dirty="0">
                <a:solidFill>
                  <a:srgbClr val="000000"/>
                </a:solidFill>
              </a:rPr>
              <a:t>.</a:t>
            </a:r>
          </a:p>
          <a:p>
            <a:pPr eaLnBrk="1" hangingPunct="1">
              <a:spcBef>
                <a:spcPts val="800"/>
              </a:spcBef>
            </a:pPr>
            <a:endParaRPr lang="en-US" sz="1600" dirty="0">
              <a:solidFill>
                <a:srgbClr val="000000"/>
              </a:solidFill>
            </a:endParaRPr>
          </a:p>
        </p:txBody>
      </p:sp>
    </p:spTree>
    <p:extLst>
      <p:ext uri="{BB962C8B-B14F-4D97-AF65-F5344CB8AC3E}">
        <p14:creationId xmlns:p14="http://schemas.microsoft.com/office/powerpoint/2010/main" val="15523787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9700" name="Text Box 3"/>
          <p:cNvSpPr txBox="1">
            <a:spLocks noChangeArrowheads="1"/>
          </p:cNvSpPr>
          <p:nvPr/>
        </p:nvSpPr>
        <p:spPr bwMode="auto">
          <a:xfrm>
            <a:off x="419100" y="317500"/>
            <a:ext cx="63817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smtClean="0">
                <a:solidFill>
                  <a:srgbClr val="000080"/>
                </a:solidFill>
              </a:rPr>
              <a:t>Модуль оповещения</a:t>
            </a:r>
            <a:endParaRPr lang="en-US" sz="3200" dirty="0">
              <a:solidFill>
                <a:srgbClr val="000080"/>
              </a:solidFill>
            </a:endParaRPr>
          </a:p>
        </p:txBody>
      </p:sp>
      <p:sp>
        <p:nvSpPr>
          <p:cNvPr id="29701" name="Text Box 4"/>
          <p:cNvSpPr txBox="1">
            <a:spLocks noChangeArrowheads="1"/>
          </p:cNvSpPr>
          <p:nvPr/>
        </p:nvSpPr>
        <p:spPr bwMode="auto">
          <a:xfrm>
            <a:off x="503238" y="1403350"/>
            <a:ext cx="554355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695"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800" u="sng" dirty="0" err="1">
                <a:solidFill>
                  <a:srgbClr val="000000"/>
                </a:solidFill>
              </a:rPr>
              <a:t>Функции</a:t>
            </a:r>
            <a:r>
              <a:rPr lang="en-US" sz="2800" u="sng" dirty="0">
                <a:solidFill>
                  <a:srgbClr val="000000"/>
                </a:solidFill>
              </a:rPr>
              <a:t> </a:t>
            </a:r>
            <a:r>
              <a:rPr lang="en-US" sz="2800" u="sng" dirty="0" err="1">
                <a:solidFill>
                  <a:srgbClr val="000000"/>
                </a:solidFill>
              </a:rPr>
              <a:t>модуля</a:t>
            </a:r>
            <a:r>
              <a:rPr lang="en-US" sz="2800" u="sng" dirty="0">
                <a:solidFill>
                  <a:srgbClr val="000000"/>
                </a:solidFill>
              </a:rPr>
              <a:t>:</a:t>
            </a:r>
          </a:p>
        </p:txBody>
      </p:sp>
      <p:sp>
        <p:nvSpPr>
          <p:cNvPr id="29702" name="Text Box 5"/>
          <p:cNvSpPr txBox="1">
            <a:spLocks noChangeArrowheads="1"/>
          </p:cNvSpPr>
          <p:nvPr/>
        </p:nvSpPr>
        <p:spPr bwMode="auto">
          <a:xfrm>
            <a:off x="463550" y="2374900"/>
            <a:ext cx="7632700" cy="406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2932"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spcBef>
                <a:spcPts val="1138"/>
              </a:spcBef>
              <a:spcAft>
                <a:spcPts val="1138"/>
              </a:spcAft>
              <a:buFont typeface="Arial" charset="0"/>
              <a:buChar char="•"/>
            </a:pPr>
            <a:r>
              <a:rPr lang="en-US" sz="2600" dirty="0">
                <a:solidFill>
                  <a:srgbClr val="000000"/>
                </a:solidFill>
              </a:rPr>
              <a:t> </a:t>
            </a:r>
            <a:r>
              <a:rPr lang="ru-RU" sz="2600" dirty="0">
                <a:solidFill>
                  <a:srgbClr val="000000"/>
                </a:solidFill>
              </a:rPr>
              <a:t>определение изменений </a:t>
            </a:r>
            <a:r>
              <a:rPr lang="ru-RU" sz="2600" dirty="0" smtClean="0">
                <a:solidFill>
                  <a:srgbClr val="000000"/>
                </a:solidFill>
              </a:rPr>
              <a:t>состояний контролируемых узлов</a:t>
            </a:r>
            <a:r>
              <a:rPr lang="en-US" sz="2600" dirty="0" smtClean="0">
                <a:solidFill>
                  <a:srgbClr val="000000"/>
                </a:solidFill>
              </a:rPr>
              <a:t>;</a:t>
            </a:r>
            <a:endParaRPr lang="en-US" sz="2600" dirty="0">
              <a:solidFill>
                <a:srgbClr val="000000"/>
              </a:solidFill>
            </a:endParaRPr>
          </a:p>
          <a:p>
            <a:pPr eaLnBrk="1" hangingPunct="1">
              <a:spcBef>
                <a:spcPts val="1138"/>
              </a:spcBef>
              <a:spcAft>
                <a:spcPts val="1138"/>
              </a:spcAft>
              <a:buFont typeface="Arial" charset="0"/>
              <a:buChar char="•"/>
            </a:pPr>
            <a:r>
              <a:rPr lang="en-US" sz="2600" dirty="0">
                <a:solidFill>
                  <a:srgbClr val="000000"/>
                </a:solidFill>
              </a:rPr>
              <a:t> </a:t>
            </a:r>
            <a:r>
              <a:rPr lang="ru-RU" sz="2600" dirty="0" smtClean="0">
                <a:solidFill>
                  <a:srgbClr val="000000"/>
                </a:solidFill>
              </a:rPr>
              <a:t>определение подписчиков, которых необходимо оповестить об изменениях;</a:t>
            </a:r>
          </a:p>
          <a:p>
            <a:pPr eaLnBrk="1" hangingPunct="1">
              <a:spcBef>
                <a:spcPts val="1138"/>
              </a:spcBef>
              <a:spcAft>
                <a:spcPts val="1138"/>
              </a:spcAft>
              <a:buFont typeface="Arial" charset="0"/>
              <a:buChar char="•"/>
            </a:pPr>
            <a:r>
              <a:rPr lang="ru-RU" sz="2600" dirty="0">
                <a:solidFill>
                  <a:srgbClr val="000000"/>
                </a:solidFill>
              </a:rPr>
              <a:t> </a:t>
            </a:r>
            <a:r>
              <a:rPr lang="ru-RU" sz="2600" dirty="0" smtClean="0">
                <a:solidFill>
                  <a:srgbClr val="000000"/>
                </a:solidFill>
              </a:rPr>
              <a:t>оповещение подписчиков с учетом типа оповещения, указанного в БД. </a:t>
            </a:r>
            <a:endParaRPr lang="ru-RU" sz="2600" dirty="0">
              <a:solidFill>
                <a:srgbClr val="000000"/>
              </a:solidFill>
            </a:endParaRPr>
          </a:p>
        </p:txBody>
      </p:sp>
    </p:spTree>
    <p:extLst>
      <p:ext uri="{BB962C8B-B14F-4D97-AF65-F5344CB8AC3E}">
        <p14:creationId xmlns:p14="http://schemas.microsoft.com/office/powerpoint/2010/main" val="34505849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1"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2772"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200">
                <a:solidFill>
                  <a:srgbClr val="000080"/>
                </a:solidFill>
              </a:rPr>
              <a:t>Визуализатор (GUI консоль)</a:t>
            </a:r>
          </a:p>
        </p:txBody>
      </p:sp>
      <p:sp>
        <p:nvSpPr>
          <p:cNvPr id="32773" name="Text Box 4"/>
          <p:cNvSpPr txBox="1">
            <a:spLocks noChangeArrowheads="1"/>
          </p:cNvSpPr>
          <p:nvPr/>
        </p:nvSpPr>
        <p:spPr bwMode="auto">
          <a:xfrm>
            <a:off x="503238" y="1403350"/>
            <a:ext cx="681355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695"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r>
              <a:rPr lang="en-US" sz="2800" u="sng" dirty="0" err="1">
                <a:solidFill>
                  <a:srgbClr val="000000"/>
                </a:solidFill>
              </a:rPr>
              <a:t>Функции</a:t>
            </a:r>
            <a:r>
              <a:rPr lang="en-US" sz="2800" u="sng" dirty="0">
                <a:solidFill>
                  <a:srgbClr val="000000"/>
                </a:solidFill>
              </a:rPr>
              <a:t> </a:t>
            </a:r>
            <a:r>
              <a:rPr lang="en-US" sz="2800" u="sng" dirty="0" err="1">
                <a:solidFill>
                  <a:srgbClr val="000000"/>
                </a:solidFill>
              </a:rPr>
              <a:t>визуализатора</a:t>
            </a:r>
            <a:r>
              <a:rPr lang="en-US" sz="2800" u="sng" dirty="0">
                <a:solidFill>
                  <a:srgbClr val="000000"/>
                </a:solidFill>
              </a:rPr>
              <a:t>:</a:t>
            </a:r>
          </a:p>
        </p:txBody>
      </p:sp>
      <p:sp>
        <p:nvSpPr>
          <p:cNvPr id="32774" name="Text Box 5"/>
          <p:cNvSpPr txBox="1">
            <a:spLocks noChangeArrowheads="1"/>
          </p:cNvSpPr>
          <p:nvPr/>
        </p:nvSpPr>
        <p:spPr bwMode="auto">
          <a:xfrm>
            <a:off x="463550" y="2024063"/>
            <a:ext cx="7632700" cy="442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403"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buFont typeface="Arial" charset="0"/>
              <a:buChar char="•"/>
            </a:pPr>
            <a:r>
              <a:rPr lang="en-US" sz="2200" dirty="0">
                <a:solidFill>
                  <a:srgbClr val="000000"/>
                </a:solidFill>
              </a:rPr>
              <a:t> </a:t>
            </a:r>
            <a:r>
              <a:rPr lang="en-US" sz="2600" dirty="0" err="1">
                <a:solidFill>
                  <a:srgbClr val="000000"/>
                </a:solidFill>
              </a:rPr>
              <a:t>управление</a:t>
            </a:r>
            <a:r>
              <a:rPr lang="en-US" sz="2600" dirty="0">
                <a:solidFill>
                  <a:srgbClr val="000000"/>
                </a:solidFill>
              </a:rPr>
              <a:t> </a:t>
            </a:r>
            <a:r>
              <a:rPr lang="en-US" sz="2600" dirty="0" err="1">
                <a:solidFill>
                  <a:srgbClr val="000000"/>
                </a:solidFill>
              </a:rPr>
              <a:t>работой</a:t>
            </a:r>
            <a:r>
              <a:rPr lang="en-US" sz="2600" dirty="0">
                <a:solidFill>
                  <a:srgbClr val="000000"/>
                </a:solidFill>
              </a:rPr>
              <a:t> </a:t>
            </a:r>
            <a:r>
              <a:rPr lang="en-US" sz="2600" dirty="0" err="1">
                <a:solidFill>
                  <a:srgbClr val="000000"/>
                </a:solidFill>
              </a:rPr>
              <a:t>серверной</a:t>
            </a:r>
            <a:r>
              <a:rPr lang="en-US" sz="2600" dirty="0">
                <a:solidFill>
                  <a:srgbClr val="000000"/>
                </a:solidFill>
              </a:rPr>
              <a:t> </a:t>
            </a:r>
            <a:r>
              <a:rPr lang="en-US" sz="2600" dirty="0" err="1">
                <a:solidFill>
                  <a:srgbClr val="000000"/>
                </a:solidFill>
              </a:rPr>
              <a:t>части</a:t>
            </a:r>
            <a:r>
              <a:rPr lang="en-US" sz="2600" dirty="0">
                <a:solidFill>
                  <a:srgbClr val="000000"/>
                </a:solidFill>
              </a:rPr>
              <a:t>: </a:t>
            </a:r>
            <a:r>
              <a:rPr lang="en-US" sz="2600" dirty="0" err="1">
                <a:solidFill>
                  <a:srgbClr val="000000"/>
                </a:solidFill>
              </a:rPr>
              <a:t>создание</a:t>
            </a:r>
            <a:r>
              <a:rPr lang="en-US" sz="2600" dirty="0">
                <a:solidFill>
                  <a:srgbClr val="000000"/>
                </a:solidFill>
              </a:rPr>
              <a:t> и </a:t>
            </a:r>
            <a:r>
              <a:rPr lang="en-US" sz="2600" dirty="0" err="1">
                <a:solidFill>
                  <a:srgbClr val="000000"/>
                </a:solidFill>
              </a:rPr>
              <a:t>редактирование</a:t>
            </a:r>
            <a:r>
              <a:rPr lang="en-US" sz="2600" dirty="0">
                <a:solidFill>
                  <a:srgbClr val="000000"/>
                </a:solidFill>
              </a:rPr>
              <a:t> </a:t>
            </a:r>
            <a:r>
              <a:rPr lang="en-US" sz="2600" dirty="0" err="1">
                <a:solidFill>
                  <a:srgbClr val="000000"/>
                </a:solidFill>
              </a:rPr>
              <a:t>конфигурации</a:t>
            </a:r>
            <a:r>
              <a:rPr lang="en-US" sz="2600" dirty="0">
                <a:solidFill>
                  <a:srgbClr val="000000"/>
                </a:solidFill>
              </a:rPr>
              <a:t> </a:t>
            </a:r>
            <a:r>
              <a:rPr lang="en-US" sz="2600" dirty="0" err="1">
                <a:solidFill>
                  <a:srgbClr val="000000"/>
                </a:solidFill>
              </a:rPr>
              <a:t>подконтрольной</a:t>
            </a:r>
            <a:r>
              <a:rPr lang="en-US" sz="2600" dirty="0">
                <a:solidFill>
                  <a:srgbClr val="000000"/>
                </a:solidFill>
              </a:rPr>
              <a:t> </a:t>
            </a:r>
            <a:r>
              <a:rPr lang="en-US" sz="2600" dirty="0" err="1">
                <a:solidFill>
                  <a:srgbClr val="000000"/>
                </a:solidFill>
              </a:rPr>
              <a:t>среды</a:t>
            </a:r>
            <a:r>
              <a:rPr lang="en-US" sz="2600" dirty="0">
                <a:solidFill>
                  <a:srgbClr val="000000"/>
                </a:solidFill>
              </a:rPr>
              <a:t>, </a:t>
            </a:r>
            <a:r>
              <a:rPr lang="en-US" sz="2600" dirty="0" err="1">
                <a:solidFill>
                  <a:srgbClr val="000000"/>
                </a:solidFill>
              </a:rPr>
              <a:t>конфигурации</a:t>
            </a:r>
            <a:r>
              <a:rPr lang="en-US" sz="2600" dirty="0">
                <a:solidFill>
                  <a:srgbClr val="000000"/>
                </a:solidFill>
              </a:rPr>
              <a:t> </a:t>
            </a:r>
            <a:r>
              <a:rPr lang="en-US" sz="2600" dirty="0" err="1">
                <a:solidFill>
                  <a:srgbClr val="000000"/>
                </a:solidFill>
              </a:rPr>
              <a:t>ядра</a:t>
            </a:r>
            <a:r>
              <a:rPr lang="en-US" sz="2600" dirty="0">
                <a:solidFill>
                  <a:srgbClr val="000000"/>
                </a:solidFill>
              </a:rPr>
              <a:t>, </a:t>
            </a:r>
            <a:r>
              <a:rPr lang="en-US" sz="2600" dirty="0" err="1">
                <a:solidFill>
                  <a:srgbClr val="000000"/>
                </a:solidFill>
              </a:rPr>
              <a:t>перезапуск</a:t>
            </a:r>
            <a:r>
              <a:rPr lang="en-US" sz="2600" dirty="0">
                <a:solidFill>
                  <a:srgbClr val="000000"/>
                </a:solidFill>
              </a:rPr>
              <a:t> </a:t>
            </a:r>
            <a:r>
              <a:rPr lang="en-US" sz="2600" dirty="0" err="1">
                <a:solidFill>
                  <a:srgbClr val="000000"/>
                </a:solidFill>
              </a:rPr>
              <a:t>модулей</a:t>
            </a:r>
            <a:r>
              <a:rPr lang="en-US" sz="2600" dirty="0">
                <a:solidFill>
                  <a:srgbClr val="000000"/>
                </a:solidFill>
              </a:rPr>
              <a:t> </a:t>
            </a:r>
            <a:r>
              <a:rPr lang="en-US" sz="2600" dirty="0" err="1">
                <a:solidFill>
                  <a:srgbClr val="000000"/>
                </a:solidFill>
              </a:rPr>
              <a:t>серверной</a:t>
            </a:r>
            <a:r>
              <a:rPr lang="en-US" sz="2600" dirty="0">
                <a:solidFill>
                  <a:srgbClr val="000000"/>
                </a:solidFill>
              </a:rPr>
              <a:t> </a:t>
            </a:r>
            <a:r>
              <a:rPr lang="en-US" sz="2600" dirty="0" err="1">
                <a:solidFill>
                  <a:srgbClr val="000000"/>
                </a:solidFill>
              </a:rPr>
              <a:t>части</a:t>
            </a:r>
            <a:r>
              <a:rPr lang="en-US" sz="2600" dirty="0">
                <a:solidFill>
                  <a:srgbClr val="000000"/>
                </a:solidFill>
              </a:rPr>
              <a:t>;</a:t>
            </a:r>
          </a:p>
          <a:p>
            <a:pPr eaLnBrk="1" hangingPunct="1">
              <a:buFont typeface="Arial" charset="0"/>
              <a:buChar char="•"/>
            </a:pPr>
            <a:r>
              <a:rPr lang="en-US" sz="2600" dirty="0">
                <a:solidFill>
                  <a:srgbClr val="000000"/>
                </a:solidFill>
              </a:rPr>
              <a:t> </a:t>
            </a:r>
            <a:r>
              <a:rPr lang="en-US" sz="2600" dirty="0" err="1">
                <a:solidFill>
                  <a:srgbClr val="000000"/>
                </a:solidFill>
              </a:rPr>
              <a:t>отображение</a:t>
            </a:r>
            <a:r>
              <a:rPr lang="en-US" sz="2600" dirty="0">
                <a:solidFill>
                  <a:srgbClr val="000000"/>
                </a:solidFill>
              </a:rPr>
              <a:t> </a:t>
            </a:r>
            <a:r>
              <a:rPr lang="en-US" sz="2600" dirty="0" err="1">
                <a:solidFill>
                  <a:srgbClr val="000000"/>
                </a:solidFill>
              </a:rPr>
              <a:t>полученной</a:t>
            </a:r>
            <a:r>
              <a:rPr lang="en-US" sz="2600" dirty="0">
                <a:solidFill>
                  <a:srgbClr val="000000"/>
                </a:solidFill>
              </a:rPr>
              <a:t> </a:t>
            </a:r>
            <a:r>
              <a:rPr lang="en-US" sz="2600" dirty="0" err="1">
                <a:solidFill>
                  <a:srgbClr val="000000"/>
                </a:solidFill>
              </a:rPr>
              <a:t>серверной</a:t>
            </a:r>
            <a:r>
              <a:rPr lang="en-US" sz="2600" dirty="0">
                <a:solidFill>
                  <a:srgbClr val="000000"/>
                </a:solidFill>
              </a:rPr>
              <a:t> </a:t>
            </a:r>
            <a:r>
              <a:rPr lang="en-US" sz="2600" dirty="0" err="1">
                <a:solidFill>
                  <a:srgbClr val="000000"/>
                </a:solidFill>
              </a:rPr>
              <a:t>частью</a:t>
            </a:r>
            <a:r>
              <a:rPr lang="en-US" sz="2600" dirty="0">
                <a:solidFill>
                  <a:srgbClr val="000000"/>
                </a:solidFill>
              </a:rPr>
              <a:t> </a:t>
            </a:r>
            <a:r>
              <a:rPr lang="en-US" sz="2600" dirty="0" err="1">
                <a:solidFill>
                  <a:srgbClr val="000000"/>
                </a:solidFill>
              </a:rPr>
              <a:t>системы</a:t>
            </a:r>
            <a:r>
              <a:rPr lang="en-US" sz="2600" dirty="0">
                <a:solidFill>
                  <a:srgbClr val="000000"/>
                </a:solidFill>
              </a:rPr>
              <a:t> FLAME </a:t>
            </a:r>
            <a:r>
              <a:rPr lang="en-US" sz="2600" dirty="0" err="1">
                <a:solidFill>
                  <a:srgbClr val="000000"/>
                </a:solidFill>
              </a:rPr>
              <a:t>информации</a:t>
            </a:r>
            <a:r>
              <a:rPr lang="en-US" sz="2600" dirty="0">
                <a:solidFill>
                  <a:srgbClr val="000000"/>
                </a:solidFill>
              </a:rPr>
              <a:t>: </a:t>
            </a:r>
            <a:r>
              <a:rPr lang="en-US" sz="2600" dirty="0" err="1">
                <a:solidFill>
                  <a:srgbClr val="000000"/>
                </a:solidFill>
              </a:rPr>
              <a:t>значения</a:t>
            </a:r>
            <a:r>
              <a:rPr lang="en-US" sz="2600" dirty="0">
                <a:solidFill>
                  <a:srgbClr val="000000"/>
                </a:solidFill>
              </a:rPr>
              <a:t> </a:t>
            </a:r>
            <a:r>
              <a:rPr lang="en-US" sz="2600" dirty="0" err="1">
                <a:solidFill>
                  <a:srgbClr val="000000"/>
                </a:solidFill>
              </a:rPr>
              <a:t>собираемых</a:t>
            </a:r>
            <a:r>
              <a:rPr lang="en-US" sz="2600" dirty="0">
                <a:solidFill>
                  <a:srgbClr val="000000"/>
                </a:solidFill>
              </a:rPr>
              <a:t> </a:t>
            </a:r>
            <a:r>
              <a:rPr lang="en-US" sz="2600" dirty="0" err="1">
                <a:solidFill>
                  <a:srgbClr val="000000"/>
                </a:solidFill>
              </a:rPr>
              <a:t>параметров</a:t>
            </a:r>
            <a:r>
              <a:rPr lang="en-US" sz="2600" dirty="0">
                <a:solidFill>
                  <a:srgbClr val="000000"/>
                </a:solidFill>
              </a:rPr>
              <a:t>, </a:t>
            </a:r>
            <a:r>
              <a:rPr lang="en-US" sz="2600" dirty="0" err="1">
                <a:solidFill>
                  <a:srgbClr val="000000"/>
                </a:solidFill>
              </a:rPr>
              <a:t>списки</a:t>
            </a:r>
            <a:r>
              <a:rPr lang="en-US" sz="2600" dirty="0">
                <a:solidFill>
                  <a:srgbClr val="000000"/>
                </a:solidFill>
              </a:rPr>
              <a:t> </a:t>
            </a:r>
            <a:r>
              <a:rPr lang="en-US" sz="2600" dirty="0" err="1">
                <a:solidFill>
                  <a:srgbClr val="000000"/>
                </a:solidFill>
              </a:rPr>
              <a:t>событий</a:t>
            </a:r>
            <a:r>
              <a:rPr lang="en-US" sz="2600" dirty="0">
                <a:solidFill>
                  <a:srgbClr val="000000"/>
                </a:solidFill>
              </a:rPr>
              <a:t>;</a:t>
            </a:r>
          </a:p>
          <a:p>
            <a:pPr eaLnBrk="1" hangingPunct="1">
              <a:buFont typeface="Arial" charset="0"/>
              <a:buChar char="•"/>
            </a:pPr>
            <a:r>
              <a:rPr lang="en-US" sz="2600" dirty="0">
                <a:solidFill>
                  <a:srgbClr val="000000"/>
                </a:solidFill>
              </a:rPr>
              <a:t> </a:t>
            </a:r>
            <a:r>
              <a:rPr lang="en-US" sz="2600" dirty="0" err="1">
                <a:solidFill>
                  <a:srgbClr val="000000"/>
                </a:solidFill>
              </a:rPr>
              <a:t>построение</a:t>
            </a:r>
            <a:r>
              <a:rPr lang="en-US" sz="2600" dirty="0">
                <a:solidFill>
                  <a:srgbClr val="000000"/>
                </a:solidFill>
              </a:rPr>
              <a:t>, </a:t>
            </a:r>
            <a:r>
              <a:rPr lang="en-US" sz="2600" dirty="0" err="1">
                <a:solidFill>
                  <a:srgbClr val="000000"/>
                </a:solidFill>
              </a:rPr>
              <a:t>редактирование</a:t>
            </a:r>
            <a:r>
              <a:rPr lang="en-US" sz="2600" dirty="0">
                <a:solidFill>
                  <a:srgbClr val="000000"/>
                </a:solidFill>
              </a:rPr>
              <a:t> и </a:t>
            </a:r>
            <a:r>
              <a:rPr lang="en-US" sz="2600" dirty="0" err="1">
                <a:solidFill>
                  <a:srgbClr val="000000"/>
                </a:solidFill>
              </a:rPr>
              <a:t>визуализация</a:t>
            </a:r>
            <a:r>
              <a:rPr lang="en-US" sz="2600" dirty="0">
                <a:solidFill>
                  <a:srgbClr val="000000"/>
                </a:solidFill>
              </a:rPr>
              <a:t> </a:t>
            </a:r>
            <a:r>
              <a:rPr lang="en-US" sz="2600" dirty="0" err="1">
                <a:solidFill>
                  <a:srgbClr val="000000"/>
                </a:solidFill>
              </a:rPr>
              <a:t>карты</a:t>
            </a:r>
            <a:r>
              <a:rPr lang="en-US" sz="2600" dirty="0">
                <a:solidFill>
                  <a:srgbClr val="000000"/>
                </a:solidFill>
              </a:rPr>
              <a:t> </a:t>
            </a:r>
            <a:r>
              <a:rPr lang="en-US" sz="2600" dirty="0" err="1">
                <a:solidFill>
                  <a:srgbClr val="000000"/>
                </a:solidFill>
              </a:rPr>
              <a:t>подконтрольной</a:t>
            </a:r>
            <a:r>
              <a:rPr lang="en-US" sz="2600" dirty="0">
                <a:solidFill>
                  <a:srgbClr val="000000"/>
                </a:solidFill>
              </a:rPr>
              <a:t> </a:t>
            </a:r>
            <a:r>
              <a:rPr lang="en-US" sz="2600" dirty="0" err="1">
                <a:solidFill>
                  <a:srgbClr val="000000"/>
                </a:solidFill>
              </a:rPr>
              <a:t>среды</a:t>
            </a:r>
            <a:r>
              <a:rPr lang="en-US" sz="2600" dirty="0">
                <a:solidFill>
                  <a:srgbClr val="000000"/>
                </a:solidFill>
              </a:rPr>
              <a:t> с </a:t>
            </a:r>
            <a:r>
              <a:rPr lang="en-US" sz="2600" dirty="0" err="1">
                <a:solidFill>
                  <a:srgbClr val="000000"/>
                </a:solidFill>
              </a:rPr>
              <a:t>индикацией</a:t>
            </a:r>
            <a:r>
              <a:rPr lang="en-US" sz="2600" dirty="0">
                <a:solidFill>
                  <a:srgbClr val="000000"/>
                </a:solidFill>
              </a:rPr>
              <a:t> </a:t>
            </a:r>
            <a:r>
              <a:rPr lang="en-US" sz="2600" dirty="0" err="1">
                <a:solidFill>
                  <a:srgbClr val="000000"/>
                </a:solidFill>
              </a:rPr>
              <a:t>состояния</a:t>
            </a:r>
            <a:r>
              <a:rPr lang="en-US" sz="2600" dirty="0">
                <a:solidFill>
                  <a:srgbClr val="000000"/>
                </a:solidFill>
              </a:rPr>
              <a:t> </a:t>
            </a:r>
            <a:r>
              <a:rPr lang="en-US" sz="2600" dirty="0" err="1">
                <a:solidFill>
                  <a:srgbClr val="000000"/>
                </a:solidFill>
              </a:rPr>
              <a:t>объектов</a:t>
            </a:r>
            <a:r>
              <a:rPr lang="en-US" sz="2600" dirty="0">
                <a:solidFill>
                  <a:srgbClr val="000000"/>
                </a:solidFill>
              </a:rPr>
              <a:t>;</a:t>
            </a:r>
          </a:p>
          <a:p>
            <a:pPr eaLnBrk="1" hangingPunct="1">
              <a:buFont typeface="Arial" charset="0"/>
              <a:buChar char="•"/>
            </a:pPr>
            <a:r>
              <a:rPr lang="en-US" sz="2600" dirty="0">
                <a:solidFill>
                  <a:srgbClr val="000000"/>
                </a:solidFill>
              </a:rPr>
              <a:t> </a:t>
            </a:r>
            <a:r>
              <a:rPr lang="en-US" sz="2600" dirty="0" err="1">
                <a:solidFill>
                  <a:srgbClr val="000000"/>
                </a:solidFill>
              </a:rPr>
              <a:t>средство</a:t>
            </a:r>
            <a:r>
              <a:rPr lang="en-US" sz="2600" dirty="0">
                <a:solidFill>
                  <a:srgbClr val="000000"/>
                </a:solidFill>
              </a:rPr>
              <a:t> </a:t>
            </a:r>
            <a:r>
              <a:rPr lang="en-US" sz="2600" dirty="0" err="1">
                <a:solidFill>
                  <a:srgbClr val="000000"/>
                </a:solidFill>
              </a:rPr>
              <a:t>просмотра</a:t>
            </a:r>
            <a:r>
              <a:rPr lang="en-US" sz="2600" dirty="0">
                <a:solidFill>
                  <a:srgbClr val="000000"/>
                </a:solidFill>
              </a:rPr>
              <a:t> </a:t>
            </a:r>
            <a:r>
              <a:rPr lang="en-US" sz="2600" dirty="0" err="1">
                <a:solidFill>
                  <a:srgbClr val="000000"/>
                </a:solidFill>
              </a:rPr>
              <a:t>файлов</a:t>
            </a:r>
            <a:r>
              <a:rPr lang="en-US" sz="2600" dirty="0">
                <a:solidFill>
                  <a:srgbClr val="000000"/>
                </a:solidFill>
              </a:rPr>
              <a:t> </a:t>
            </a:r>
            <a:r>
              <a:rPr lang="en-US" sz="2600" dirty="0" err="1">
                <a:solidFill>
                  <a:srgbClr val="000000"/>
                </a:solidFill>
              </a:rPr>
              <a:t>описания</a:t>
            </a:r>
            <a:r>
              <a:rPr lang="en-US" sz="2600" dirty="0">
                <a:solidFill>
                  <a:srgbClr val="000000"/>
                </a:solidFill>
              </a:rPr>
              <a:t> MIB (MIB-browser).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5"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3796"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200">
                <a:solidFill>
                  <a:srgbClr val="000080"/>
                </a:solidFill>
              </a:rPr>
              <a:t>Визуализатор, карта сети</a:t>
            </a:r>
          </a:p>
        </p:txBody>
      </p:sp>
      <p:pic>
        <p:nvPicPr>
          <p:cNvPr id="3379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3" y="1355725"/>
            <a:ext cx="4854575" cy="5259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063" y="2039938"/>
            <a:ext cx="4333875" cy="3910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9"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4820" name="Text Box 3"/>
          <p:cNvSpPr txBox="1">
            <a:spLocks noChangeArrowheads="1"/>
          </p:cNvSpPr>
          <p:nvPr/>
        </p:nvSpPr>
        <p:spPr bwMode="auto">
          <a:xfrm>
            <a:off x="146050" y="317500"/>
            <a:ext cx="6865938"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577"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2900">
                <a:solidFill>
                  <a:srgbClr val="000080"/>
                </a:solidFill>
              </a:rPr>
              <a:t>Визуализатор, редактор конфигурации</a:t>
            </a:r>
            <a:r>
              <a:rPr lang="en-US" sz="2800">
                <a:solidFill>
                  <a:srgbClr val="000080"/>
                </a:solidFill>
              </a:rPr>
              <a:t> </a:t>
            </a:r>
          </a:p>
        </p:txBody>
      </p:sp>
      <p:pic>
        <p:nvPicPr>
          <p:cNvPr id="348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1201738"/>
            <a:ext cx="7516812" cy="5505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6868" name="Text Box 3"/>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200">
                <a:solidFill>
                  <a:srgbClr val="000080"/>
                </a:solidFill>
              </a:rPr>
              <a:t>Визуализатор, список событий</a:t>
            </a:r>
          </a:p>
        </p:txBody>
      </p:sp>
      <p:pic>
        <p:nvPicPr>
          <p:cNvPr id="368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1195388"/>
            <a:ext cx="5832475" cy="5483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8916" name="Text Box 3"/>
          <p:cNvSpPr txBox="1">
            <a:spLocks noChangeArrowheads="1"/>
          </p:cNvSpPr>
          <p:nvPr/>
        </p:nvSpPr>
        <p:spPr bwMode="auto">
          <a:xfrm>
            <a:off x="125413" y="317500"/>
            <a:ext cx="6675437"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646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000">
                <a:solidFill>
                  <a:srgbClr val="000080"/>
                </a:solidFill>
              </a:rPr>
              <a:t>Веб-клиент, карта устройств</a:t>
            </a: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8250"/>
            <a:ext cx="9144000" cy="5312917"/>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8916" name="Text Box 3"/>
          <p:cNvSpPr txBox="1">
            <a:spLocks noChangeArrowheads="1"/>
          </p:cNvSpPr>
          <p:nvPr/>
        </p:nvSpPr>
        <p:spPr bwMode="auto">
          <a:xfrm>
            <a:off x="125413" y="317500"/>
            <a:ext cx="6675437"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646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000">
                <a:solidFill>
                  <a:srgbClr val="000080"/>
                </a:solidFill>
              </a:rPr>
              <a:t>Веб-клиент, карта устройств</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238250"/>
            <a:ext cx="7314285" cy="5333333"/>
          </a:xfrm>
          <a:prstGeom prst="rect">
            <a:avLst/>
          </a:prstGeom>
        </p:spPr>
      </p:pic>
    </p:spTree>
    <p:extLst>
      <p:ext uri="{BB962C8B-B14F-4D97-AF65-F5344CB8AC3E}">
        <p14:creationId xmlns:p14="http://schemas.microsoft.com/office/powerpoint/2010/main" val="26622331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39"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9940" name="Text Box 3"/>
          <p:cNvSpPr txBox="1">
            <a:spLocks noChangeArrowheads="1"/>
          </p:cNvSpPr>
          <p:nvPr/>
        </p:nvSpPr>
        <p:spPr bwMode="auto">
          <a:xfrm>
            <a:off x="125413" y="317500"/>
            <a:ext cx="6675437"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646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000">
                <a:solidFill>
                  <a:srgbClr val="000080"/>
                </a:solidFill>
              </a:rPr>
              <a:t>Веб-клиент, список функций</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260" y="1238250"/>
            <a:ext cx="6847734" cy="561975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40964" name="Text Box 3"/>
          <p:cNvSpPr txBox="1">
            <a:spLocks noChangeArrowheads="1"/>
          </p:cNvSpPr>
          <p:nvPr/>
        </p:nvSpPr>
        <p:spPr bwMode="auto">
          <a:xfrm>
            <a:off x="125413" y="317500"/>
            <a:ext cx="6675437"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646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000">
                <a:solidFill>
                  <a:srgbClr val="000080"/>
                </a:solidFill>
              </a:rPr>
              <a:t>Веб-клиент, список событий</a:t>
            </a:r>
          </a:p>
        </p:txBody>
      </p:sp>
      <p:pic>
        <p:nvPicPr>
          <p:cNvPr id="409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713" y="1173163"/>
            <a:ext cx="5419725" cy="5546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 name="Text Box 3"/>
          <p:cNvSpPr txBox="1">
            <a:spLocks noChangeArrowheads="1"/>
          </p:cNvSpPr>
          <p:nvPr/>
        </p:nvSpPr>
        <p:spPr bwMode="auto">
          <a:xfrm>
            <a:off x="107504" y="338609"/>
            <a:ext cx="6675437" cy="5869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2932"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2600" dirty="0" smtClean="0">
                <a:solidFill>
                  <a:srgbClr val="000080"/>
                </a:solidFill>
              </a:rPr>
              <a:t>Перспективы развития</a:t>
            </a:r>
            <a:endParaRPr lang="en-US" sz="2600" dirty="0">
              <a:solidFill>
                <a:srgbClr val="000080"/>
              </a:solidFill>
            </a:endParaRPr>
          </a:p>
        </p:txBody>
      </p:sp>
      <p:sp>
        <p:nvSpPr>
          <p:cNvPr id="7" name="Объект 2"/>
          <p:cNvSpPr txBox="1">
            <a:spLocks/>
          </p:cNvSpPr>
          <p:nvPr/>
        </p:nvSpPr>
        <p:spPr bwMode="auto">
          <a:xfrm>
            <a:off x="539552" y="1600200"/>
            <a:ext cx="82089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endParaRPr lang="ru-RU" sz="1700" dirty="0" smtClean="0"/>
          </a:p>
          <a:p>
            <a:pPr eaLnBrk="1" hangingPunct="1">
              <a:spcBef>
                <a:spcPct val="20000"/>
              </a:spcBef>
              <a:buFont typeface="Arial" charset="0"/>
              <a:buChar char="•"/>
            </a:pPr>
            <a:endParaRPr lang="ru-RU" sz="1700" dirty="0"/>
          </a:p>
          <a:p>
            <a:pPr eaLnBrk="1" hangingPunct="1">
              <a:spcBef>
                <a:spcPct val="20000"/>
              </a:spcBef>
              <a:buFont typeface="Arial" charset="0"/>
              <a:buChar char="•"/>
            </a:pPr>
            <a:r>
              <a:rPr lang="ru-RU" sz="1700" dirty="0" smtClean="0"/>
              <a:t>Расширение способов оповещения о произошедших неисправностях + реализация возможностей гибкой настройки списков подписантов</a:t>
            </a:r>
          </a:p>
          <a:p>
            <a:pPr eaLnBrk="1" hangingPunct="1">
              <a:spcBef>
                <a:spcPct val="20000"/>
              </a:spcBef>
              <a:buFont typeface="Arial" charset="0"/>
              <a:buChar char="•"/>
            </a:pPr>
            <a:endParaRPr lang="ru-RU" sz="1700" dirty="0"/>
          </a:p>
          <a:p>
            <a:pPr eaLnBrk="1" hangingPunct="1">
              <a:spcBef>
                <a:spcPct val="20000"/>
              </a:spcBef>
              <a:buFont typeface="Arial" charset="0"/>
              <a:buChar char="•"/>
            </a:pPr>
            <a:r>
              <a:rPr lang="ru-RU" sz="1700" dirty="0" smtClean="0"/>
              <a:t>Создание клиентского приложения (запускается на каждом отдельном узле, передает значение контролируемых параметров на сервер; есть возможность просматривать состояние всех узлов, привязанных к одной учетной записи)</a:t>
            </a:r>
          </a:p>
          <a:p>
            <a:pPr eaLnBrk="1" hangingPunct="1">
              <a:spcBef>
                <a:spcPct val="20000"/>
              </a:spcBef>
              <a:buFont typeface="Arial" charset="0"/>
              <a:buChar char="•"/>
            </a:pPr>
            <a:endParaRPr lang="ru-RU" sz="1700" dirty="0"/>
          </a:p>
          <a:p>
            <a:pPr eaLnBrk="1" hangingPunct="1">
              <a:spcBef>
                <a:spcPct val="20000"/>
              </a:spcBef>
              <a:buFont typeface="Arial" charset="0"/>
              <a:buChar char="•"/>
            </a:pPr>
            <a:r>
              <a:rPr lang="ru-RU" sz="1700" dirty="0" smtClean="0"/>
              <a:t>Реализация модуля коррелятора с учетом формального описания</a:t>
            </a:r>
          </a:p>
          <a:p>
            <a:pPr eaLnBrk="1" hangingPunct="1">
              <a:spcBef>
                <a:spcPct val="20000"/>
              </a:spcBef>
              <a:buFont typeface="Arial" charset="0"/>
              <a:buChar char="•"/>
            </a:pPr>
            <a:endParaRPr lang="ru-RU" sz="1700" dirty="0"/>
          </a:p>
          <a:p>
            <a:pPr eaLnBrk="1" hangingPunct="1">
              <a:spcBef>
                <a:spcPct val="20000"/>
              </a:spcBef>
              <a:buFont typeface="Arial" charset="0"/>
              <a:buChar char="•"/>
            </a:pPr>
            <a:r>
              <a:rPr lang="ru-RU" sz="1700" dirty="0" smtClean="0"/>
              <a:t>Реализация алгоритмов автоматического создания конфигурации на уровне 2 модели </a:t>
            </a:r>
            <a:r>
              <a:rPr lang="en-US" sz="1700" dirty="0" smtClean="0"/>
              <a:t>OSI</a:t>
            </a:r>
            <a:r>
              <a:rPr lang="ru-RU" sz="1700" dirty="0" smtClean="0"/>
              <a:t> (работа </a:t>
            </a:r>
            <a:r>
              <a:rPr lang="ru-RU" sz="1700" dirty="0" err="1" smtClean="0"/>
              <a:t>Хураскина</a:t>
            </a:r>
            <a:r>
              <a:rPr lang="ru-RU" sz="1700" dirty="0" smtClean="0"/>
              <a:t> А., 2008 г)</a:t>
            </a:r>
            <a:endParaRPr lang="en-US" sz="1700" dirty="0" smtClean="0"/>
          </a:p>
          <a:p>
            <a:pPr eaLnBrk="1" hangingPunct="1">
              <a:spcBef>
                <a:spcPct val="20000"/>
              </a:spcBef>
              <a:buFont typeface="Arial" charset="0"/>
              <a:buChar char="•"/>
            </a:pPr>
            <a:endParaRPr lang="en-US" sz="1700" dirty="0"/>
          </a:p>
          <a:p>
            <a:pPr eaLnBrk="1" hangingPunct="1">
              <a:spcBef>
                <a:spcPct val="20000"/>
              </a:spcBef>
              <a:buFont typeface="Arial" charset="0"/>
              <a:buChar char="•"/>
            </a:pPr>
            <a:r>
              <a:rPr lang="ru-RU" sz="1700" dirty="0" smtClean="0"/>
              <a:t>Контроль метрик и событий для прогнозирования неисправностей в будущем</a:t>
            </a:r>
          </a:p>
          <a:p>
            <a:pPr eaLnBrk="1" hangingPunct="1">
              <a:spcBef>
                <a:spcPct val="20000"/>
              </a:spcBef>
              <a:buFont typeface="Arial" charset="0"/>
              <a:buChar char="•"/>
            </a:pPr>
            <a:endParaRPr lang="ru-RU" sz="1700" dirty="0"/>
          </a:p>
          <a:p>
            <a:pPr marL="0" indent="0" eaLnBrk="1" hangingPunct="1">
              <a:spcBef>
                <a:spcPct val="20000"/>
              </a:spcBef>
            </a:pPr>
            <a:endParaRPr lang="ru-RU" sz="1700" dirty="0" smtClean="0"/>
          </a:p>
          <a:p>
            <a:pPr eaLnBrk="1" hangingPunct="1">
              <a:spcBef>
                <a:spcPct val="20000"/>
              </a:spcBef>
              <a:buFont typeface="Arial" charset="0"/>
              <a:buChar char="•"/>
            </a:pPr>
            <a:endParaRPr lang="ru-RU" sz="1700" dirty="0"/>
          </a:p>
          <a:p>
            <a:pPr eaLnBrk="1" hangingPunct="1">
              <a:spcBef>
                <a:spcPct val="20000"/>
              </a:spcBef>
              <a:buFont typeface="Arial" charset="0"/>
              <a:buChar char="•"/>
            </a:pPr>
            <a:endParaRPr lang="ru-RU" sz="1700" dirty="0" smtClean="0"/>
          </a:p>
          <a:p>
            <a:pPr eaLnBrk="1" hangingPunct="1">
              <a:spcBef>
                <a:spcPct val="20000"/>
              </a:spcBef>
              <a:buFont typeface="Arial" charset="0"/>
              <a:buChar char="•"/>
            </a:pPr>
            <a:endParaRPr lang="ru-RU" sz="1700" dirty="0"/>
          </a:p>
          <a:p>
            <a:pPr eaLnBrk="1" hangingPunct="1">
              <a:spcBef>
                <a:spcPct val="20000"/>
              </a:spcBef>
              <a:buFont typeface="Arial" charset="0"/>
              <a:buChar char="•"/>
            </a:pPr>
            <a:endParaRPr lang="ru-RU" sz="1700" dirty="0"/>
          </a:p>
          <a:p>
            <a:pPr eaLnBrk="1" hangingPunct="1">
              <a:spcBef>
                <a:spcPct val="20000"/>
              </a:spcBef>
              <a:buFont typeface="Arial" charset="0"/>
              <a:buChar char="•"/>
            </a:pPr>
            <a:endParaRPr lang="ru-RU" sz="1700" dirty="0"/>
          </a:p>
          <a:p>
            <a:pPr eaLnBrk="1" hangingPunct="1">
              <a:spcBef>
                <a:spcPct val="20000"/>
              </a:spcBef>
              <a:buFont typeface="Arial" charset="0"/>
              <a:buChar char="•"/>
            </a:pPr>
            <a:endParaRPr lang="en-US" sz="1700" dirty="0"/>
          </a:p>
        </p:txBody>
      </p:sp>
    </p:spTree>
    <p:extLst>
      <p:ext uri="{BB962C8B-B14F-4D97-AF65-F5344CB8AC3E}">
        <p14:creationId xmlns:p14="http://schemas.microsoft.com/office/powerpoint/2010/main" val="425747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124" name="Text Box 3"/>
          <p:cNvSpPr txBox="1">
            <a:spLocks noChangeArrowheads="1"/>
          </p:cNvSpPr>
          <p:nvPr/>
        </p:nvSpPr>
        <p:spPr bwMode="auto">
          <a:xfrm>
            <a:off x="285750" y="-3175"/>
            <a:ext cx="6527800"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5024"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200" dirty="0" err="1">
                <a:solidFill>
                  <a:srgbClr val="000080"/>
                </a:solidFill>
              </a:rPr>
              <a:t>Цели</a:t>
            </a:r>
            <a:r>
              <a:rPr lang="en-US" sz="3200" dirty="0">
                <a:solidFill>
                  <a:srgbClr val="000080"/>
                </a:solidFill>
              </a:rPr>
              <a:t> и </a:t>
            </a:r>
            <a:r>
              <a:rPr lang="en-US" sz="3200" dirty="0" err="1">
                <a:solidFill>
                  <a:srgbClr val="000080"/>
                </a:solidFill>
              </a:rPr>
              <a:t>задачи</a:t>
            </a:r>
            <a:r>
              <a:rPr lang="en-US" sz="3200" dirty="0">
                <a:solidFill>
                  <a:srgbClr val="000080"/>
                </a:solidFill>
              </a:rPr>
              <a:t> </a:t>
            </a:r>
            <a:r>
              <a:rPr lang="en-US" sz="3200" dirty="0" err="1">
                <a:solidFill>
                  <a:srgbClr val="000080"/>
                </a:solidFill>
              </a:rPr>
              <a:t>мониторинга</a:t>
            </a:r>
            <a:endParaRPr lang="en-US" sz="3200" dirty="0">
              <a:solidFill>
                <a:srgbClr val="000080"/>
              </a:solidFill>
            </a:endParaRPr>
          </a:p>
        </p:txBody>
      </p:sp>
      <p:sp>
        <p:nvSpPr>
          <p:cNvPr id="5125" name="Text Box 4"/>
          <p:cNvSpPr txBox="1">
            <a:spLocks noChangeArrowheads="1"/>
          </p:cNvSpPr>
          <p:nvPr/>
        </p:nvSpPr>
        <p:spPr bwMode="auto">
          <a:xfrm>
            <a:off x="457200" y="1119188"/>
            <a:ext cx="8229600" cy="560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440" rIns="90000" bIns="46800" numCol="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spcBef>
                <a:spcPts val="800"/>
              </a:spcBef>
            </a:pPr>
            <a:endParaRPr lang="ru-RU" sz="2000" dirty="0" smtClean="0">
              <a:solidFill>
                <a:srgbClr val="000000"/>
              </a:solidFill>
            </a:endParaRPr>
          </a:p>
          <a:p>
            <a:pPr eaLnBrk="1" hangingPunct="1">
              <a:spcBef>
                <a:spcPts val="800"/>
              </a:spcBef>
            </a:pPr>
            <a:r>
              <a:rPr lang="ru-RU" sz="2000" dirty="0">
                <a:solidFill>
                  <a:srgbClr val="000000"/>
                </a:solidFill>
              </a:rPr>
              <a:t>ЗАЧЕМ? </a:t>
            </a:r>
          </a:p>
          <a:p>
            <a:pPr eaLnBrk="1" hangingPunct="1">
              <a:spcBef>
                <a:spcPts val="800"/>
              </a:spcBef>
            </a:pPr>
            <a:r>
              <a:rPr lang="ru-RU" sz="2000" dirty="0">
                <a:solidFill>
                  <a:srgbClr val="000000"/>
                </a:solidFill>
              </a:rPr>
              <a:t>		Своевременное автоматизированное оповещение администраторов о произошедших неисправностях позволяют сократить материальные и временные затраты</a:t>
            </a:r>
            <a:endParaRPr lang="en-US" sz="1600" dirty="0">
              <a:solidFill>
                <a:srgbClr val="000000"/>
              </a:solidFill>
            </a:endParaRPr>
          </a:p>
          <a:p>
            <a:pPr eaLnBrk="1" hangingPunct="1">
              <a:spcBef>
                <a:spcPts val="800"/>
              </a:spcBef>
            </a:pPr>
            <a:endParaRPr lang="en-US" sz="2000" dirty="0" smtClean="0">
              <a:solidFill>
                <a:srgbClr val="000000"/>
              </a:solidFill>
            </a:endParaRPr>
          </a:p>
          <a:p>
            <a:pPr eaLnBrk="1" hangingPunct="1">
              <a:spcBef>
                <a:spcPts val="800"/>
              </a:spcBef>
            </a:pPr>
            <a:r>
              <a:rPr lang="ru-RU" sz="2000" dirty="0" smtClean="0">
                <a:solidFill>
                  <a:srgbClr val="000000"/>
                </a:solidFill>
              </a:rPr>
              <a:t>ЧТО?</a:t>
            </a:r>
          </a:p>
          <a:p>
            <a:pPr eaLnBrk="1" hangingPunct="1">
              <a:spcBef>
                <a:spcPts val="800"/>
              </a:spcBef>
            </a:pPr>
            <a:r>
              <a:rPr lang="ru-RU" sz="2000" dirty="0" smtClean="0">
                <a:solidFill>
                  <a:srgbClr val="000000"/>
                </a:solidFill>
              </a:rPr>
              <a:t>		Осуществляем мониторинг информационно—			телекоммуникационной среды (ИТС)</a:t>
            </a:r>
            <a:endParaRPr lang="ru-RU" sz="2000" dirty="0">
              <a:solidFill>
                <a:srgbClr val="000000"/>
              </a:solidFill>
            </a:endParaRPr>
          </a:p>
          <a:p>
            <a:pPr eaLnBrk="1" hangingPunct="1">
              <a:spcBef>
                <a:spcPts val="800"/>
              </a:spcBef>
            </a:pPr>
            <a:endParaRPr lang="ru-RU" sz="2000" dirty="0" smtClean="0">
              <a:solidFill>
                <a:srgbClr val="000000"/>
              </a:solidFill>
            </a:endParaRPr>
          </a:p>
          <a:p>
            <a:pPr eaLnBrk="1" hangingPunct="1">
              <a:spcBef>
                <a:spcPts val="800"/>
              </a:spcBef>
            </a:pPr>
            <a:r>
              <a:rPr lang="ru-RU" sz="2000" dirty="0" smtClean="0">
                <a:solidFill>
                  <a:srgbClr val="000000"/>
                </a:solidFill>
              </a:rPr>
              <a:t>КАК?</a:t>
            </a:r>
          </a:p>
          <a:p>
            <a:pPr eaLnBrk="1" hangingPunct="1">
              <a:spcBef>
                <a:spcPts val="800"/>
              </a:spcBef>
            </a:pPr>
            <a:r>
              <a:rPr lang="ru-RU" sz="2000" dirty="0">
                <a:solidFill>
                  <a:srgbClr val="000000"/>
                </a:solidFill>
              </a:rPr>
              <a:t>	</a:t>
            </a:r>
            <a:r>
              <a:rPr lang="ru-RU" sz="2000" dirty="0" smtClean="0">
                <a:solidFill>
                  <a:srgbClr val="000000"/>
                </a:solidFill>
              </a:rPr>
              <a:t>	Производим сбор значений различных параметров работоспособности компонент контролируемой ИТС</a:t>
            </a:r>
          </a:p>
          <a:p>
            <a:pPr eaLnBrk="1" hangingPunct="1">
              <a:spcBef>
                <a:spcPts val="800"/>
              </a:spcBef>
            </a:pPr>
            <a:endParaRPr lang="ru-RU" sz="2000" dirty="0" smtClean="0">
              <a:solidFill>
                <a:srgbClr val="000000"/>
              </a:solidFill>
            </a:endParaRPr>
          </a:p>
        </p:txBody>
      </p:sp>
    </p:spTree>
    <p:extLst>
      <p:ext uri="{BB962C8B-B14F-4D97-AF65-F5344CB8AC3E}">
        <p14:creationId xmlns:p14="http://schemas.microsoft.com/office/powerpoint/2010/main" val="15217600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 name="Объект 2"/>
          <p:cNvSpPr txBox="1">
            <a:spLocks/>
          </p:cNvSpPr>
          <p:nvPr/>
        </p:nvSpPr>
        <p:spPr bwMode="auto">
          <a:xfrm>
            <a:off x="539552" y="1600200"/>
            <a:ext cx="82089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ct val="20000"/>
              </a:spcBef>
            </a:pPr>
            <a:endParaRPr lang="ru-RU" sz="3200" dirty="0" smtClean="0"/>
          </a:p>
          <a:p>
            <a:pPr marL="0" indent="0" algn="ctr" eaLnBrk="1" hangingPunct="1">
              <a:spcBef>
                <a:spcPct val="20000"/>
              </a:spcBef>
            </a:pPr>
            <a:endParaRPr lang="ru-RU" sz="3200" dirty="0"/>
          </a:p>
          <a:p>
            <a:pPr marL="0" indent="0" algn="ctr" eaLnBrk="1" hangingPunct="1">
              <a:spcBef>
                <a:spcPct val="20000"/>
              </a:spcBef>
            </a:pPr>
            <a:endParaRPr lang="ru-RU" sz="3200" dirty="0" smtClean="0"/>
          </a:p>
          <a:p>
            <a:pPr marL="0" indent="0" algn="ctr" eaLnBrk="1" hangingPunct="1">
              <a:spcBef>
                <a:spcPct val="20000"/>
              </a:spcBef>
            </a:pPr>
            <a:r>
              <a:rPr lang="ru-RU" sz="3200" dirty="0" smtClean="0"/>
              <a:t>СПАСИБО ЗА ВНИМАНИЕ! </a:t>
            </a:r>
          </a:p>
          <a:p>
            <a:pPr algn="ctr" eaLnBrk="1" hangingPunct="1">
              <a:spcBef>
                <a:spcPct val="20000"/>
              </a:spcBef>
              <a:buFont typeface="Arial" charset="0"/>
              <a:buChar char="•"/>
            </a:pPr>
            <a:endParaRPr lang="ru-RU" sz="3200" dirty="0"/>
          </a:p>
          <a:p>
            <a:pPr algn="ctr" eaLnBrk="1" hangingPunct="1">
              <a:spcBef>
                <a:spcPct val="20000"/>
              </a:spcBef>
              <a:buFont typeface="Arial" charset="0"/>
              <a:buChar char="•"/>
            </a:pPr>
            <a:endParaRPr lang="ru-RU" sz="3200" dirty="0"/>
          </a:p>
          <a:p>
            <a:pPr algn="ctr" eaLnBrk="1" hangingPunct="1">
              <a:spcBef>
                <a:spcPct val="20000"/>
              </a:spcBef>
              <a:buFont typeface="Arial" charset="0"/>
              <a:buChar char="•"/>
            </a:pPr>
            <a:endParaRPr lang="ru-RU" sz="3200" dirty="0"/>
          </a:p>
          <a:p>
            <a:pPr algn="ctr" eaLnBrk="1" hangingPunct="1">
              <a:spcBef>
                <a:spcPct val="20000"/>
              </a:spcBef>
              <a:buFont typeface="Arial" charset="0"/>
              <a:buChar char="•"/>
            </a:pPr>
            <a:endParaRPr lang="en-US" sz="3200" dirty="0"/>
          </a:p>
        </p:txBody>
      </p:sp>
    </p:spTree>
    <p:extLst>
      <p:ext uri="{BB962C8B-B14F-4D97-AF65-F5344CB8AC3E}">
        <p14:creationId xmlns:p14="http://schemas.microsoft.com/office/powerpoint/2010/main" val="54898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124" name="Text Box 3"/>
          <p:cNvSpPr txBox="1">
            <a:spLocks noChangeArrowheads="1"/>
          </p:cNvSpPr>
          <p:nvPr/>
        </p:nvSpPr>
        <p:spPr bwMode="auto">
          <a:xfrm>
            <a:off x="285750" y="-3175"/>
            <a:ext cx="6527800"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5024"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a:solidFill>
                  <a:srgbClr val="000080"/>
                </a:solidFill>
              </a:rPr>
              <a:t>Ф</a:t>
            </a:r>
            <a:r>
              <a:rPr lang="ru-RU" sz="3200" dirty="0" smtClean="0">
                <a:solidFill>
                  <a:srgbClr val="000080"/>
                </a:solidFill>
              </a:rPr>
              <a:t>ормальная модель предметной области</a:t>
            </a:r>
            <a:endParaRPr lang="en-US" sz="3200" dirty="0">
              <a:solidFill>
                <a:srgbClr val="000080"/>
              </a:solidFill>
            </a:endParaRPr>
          </a:p>
        </p:txBody>
      </p:sp>
      <mc:AlternateContent xmlns:mc="http://schemas.openxmlformats.org/markup-compatibility/2006" xmlns:a14="http://schemas.microsoft.com/office/drawing/2010/main">
        <mc:Choice Requires="a14">
          <p:sp>
            <p:nvSpPr>
              <p:cNvPr id="5125" name="Text Box 4"/>
              <p:cNvSpPr txBox="1">
                <a:spLocks noChangeArrowheads="1"/>
              </p:cNvSpPr>
              <p:nvPr/>
            </p:nvSpPr>
            <p:spPr bwMode="auto">
              <a:xfrm>
                <a:off x="457200" y="1119188"/>
                <a:ext cx="8229600" cy="560228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lIns="90000" tIns="6444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r>
                  <a:rPr lang="ru-RU" sz="1600" b="1" dirty="0" smtClean="0">
                    <a:solidFill>
                      <a:srgbClr val="000000"/>
                    </a:solidFill>
                  </a:rPr>
                  <a:t>		</a:t>
                </a:r>
              </a:p>
              <a:p>
                <a:endParaRPr lang="ru-RU" sz="1600" b="1" dirty="0">
                  <a:solidFill>
                    <a:srgbClr val="000000"/>
                  </a:solidFill>
                </a:endParaRPr>
              </a:p>
              <a:p>
                <a:pPr>
                  <a:lnSpc>
                    <a:spcPct val="150000"/>
                  </a:lnSpc>
                </a:pPr>
                <a:r>
                  <a:rPr lang="ru-RU" sz="1600" b="1" dirty="0" smtClean="0">
                    <a:solidFill>
                      <a:srgbClr val="000000"/>
                    </a:solidFill>
                  </a:rPr>
                  <a:t>		</a:t>
                </a:r>
                <a:r>
                  <a:rPr lang="ru-RU" b="1" dirty="0" smtClean="0">
                    <a:solidFill>
                      <a:srgbClr val="000000"/>
                    </a:solidFill>
                  </a:rPr>
                  <a:t>Конфигурацией </a:t>
                </a:r>
                <a:r>
                  <a:rPr lang="ru-RU" dirty="0" smtClean="0">
                    <a:solidFill>
                      <a:srgbClr val="000000"/>
                    </a:solidFill>
                  </a:rPr>
                  <a:t>подконтрольной среды будем называть связный граф </a:t>
                </a:r>
                <a:r>
                  <a:rPr lang="ru-RU" i="1" dirty="0" smtClean="0">
                    <a:solidFill>
                      <a:srgbClr val="000000"/>
                    </a:solidFill>
                  </a:rPr>
                  <a:t>G = (V, E)</a:t>
                </a:r>
                <a:r>
                  <a:rPr lang="ru-RU" dirty="0" smtClean="0">
                    <a:solidFill>
                      <a:srgbClr val="000000"/>
                    </a:solidFill>
                  </a:rPr>
                  <a:t>, где </a:t>
                </a:r>
                <a:r>
                  <a:rPr lang="ru-RU" i="1" dirty="0" smtClean="0">
                    <a:solidFill>
                      <a:srgbClr val="000000"/>
                    </a:solidFill>
                  </a:rPr>
                  <a:t>V</a:t>
                </a:r>
                <a:r>
                  <a:rPr lang="ru-RU" dirty="0" smtClean="0">
                    <a:solidFill>
                      <a:srgbClr val="000000"/>
                    </a:solidFill>
                  </a:rPr>
                  <a:t> -- множество компонент контролируемой среды,   </a:t>
                </a:r>
                <a:r>
                  <a:rPr lang="ru-RU" i="1" dirty="0" smtClean="0">
                    <a:solidFill>
                      <a:srgbClr val="000000"/>
                    </a:solidFill>
                  </a:rPr>
                  <a:t>E</a:t>
                </a:r>
                <a:r>
                  <a:rPr lang="ru-RU" dirty="0" smtClean="0">
                    <a:solidFill>
                      <a:srgbClr val="000000"/>
                    </a:solidFill>
                  </a:rPr>
                  <a:t> -- ребра соответствующие связям между компонентами. </a:t>
                </a:r>
              </a:p>
              <a:p>
                <a:pPr>
                  <a:lnSpc>
                    <a:spcPct val="150000"/>
                  </a:lnSpc>
                </a:pPr>
                <a:r>
                  <a:rPr lang="ru-RU" dirty="0" smtClean="0">
                    <a:solidFill>
                      <a:srgbClr val="000000"/>
                    </a:solidFill>
                  </a:rPr>
                  <a:t>		С каждой вершиной графа </a:t>
                </a:r>
                <a:r>
                  <a:rPr lang="ru-RU" i="1" dirty="0" smtClean="0">
                    <a:solidFill>
                      <a:srgbClr val="000000"/>
                    </a:solidFill>
                  </a:rPr>
                  <a:t>v</a:t>
                </a:r>
                <a:r>
                  <a:rPr lang="en-US" i="1" baseline="-25000" dirty="0" err="1" smtClean="0">
                    <a:solidFill>
                      <a:srgbClr val="000000"/>
                    </a:solidFill>
                  </a:rPr>
                  <a:t>i</a:t>
                </a:r>
                <a:r>
                  <a:rPr lang="ru-RU" dirty="0" smtClean="0">
                    <a:solidFill>
                      <a:srgbClr val="000000"/>
                    </a:solidFill>
                  </a:rPr>
                  <a:t> свяжем набор параметров </a:t>
                </a:r>
                <a:r>
                  <a:rPr lang="ru-RU" i="1" dirty="0" smtClean="0">
                    <a:solidFill>
                      <a:srgbClr val="000000"/>
                    </a:solidFill>
                  </a:rPr>
                  <a:t>P</a:t>
                </a:r>
                <a:r>
                  <a:rPr lang="en-US" i="1" baseline="-25000" dirty="0" err="1">
                    <a:solidFill>
                      <a:srgbClr val="000000"/>
                    </a:solidFill>
                  </a:rPr>
                  <a:t>i</a:t>
                </a:r>
                <a:r>
                  <a:rPr lang="ru-RU" i="1" dirty="0" smtClean="0">
                    <a:solidFill>
                      <a:srgbClr val="000000"/>
                    </a:solidFill>
                  </a:rPr>
                  <a:t> = </a:t>
                </a:r>
                <a:r>
                  <a:rPr lang="en-US" i="1" dirty="0" smtClean="0">
                    <a:solidFill>
                      <a:srgbClr val="000000"/>
                    </a:solidFill>
                  </a:rPr>
                  <a:t>{</a:t>
                </a:r>
                <a:r>
                  <a:rPr lang="ru-RU" i="1" dirty="0" smtClean="0">
                    <a:solidFill>
                      <a:srgbClr val="000000"/>
                    </a:solidFill>
                  </a:rPr>
                  <a:t>p</a:t>
                </a:r>
                <a:r>
                  <a:rPr lang="en-US" i="1" baseline="-25000" dirty="0" smtClean="0">
                    <a:solidFill>
                      <a:srgbClr val="000000"/>
                    </a:solidFill>
                  </a:rPr>
                  <a:t>i,1</a:t>
                </a:r>
                <a:r>
                  <a:rPr lang="ru-RU" i="1" dirty="0" smtClean="0">
                    <a:solidFill>
                      <a:srgbClr val="000000"/>
                    </a:solidFill>
                  </a:rPr>
                  <a:t>, p</a:t>
                </a:r>
                <a:r>
                  <a:rPr lang="en-US" i="1" baseline="-25000" dirty="0" smtClean="0">
                    <a:solidFill>
                      <a:srgbClr val="000000"/>
                    </a:solidFill>
                  </a:rPr>
                  <a:t> i,2</a:t>
                </a:r>
                <a:r>
                  <a:rPr lang="ru-RU" i="1" dirty="0" smtClean="0">
                    <a:solidFill>
                      <a:srgbClr val="000000"/>
                    </a:solidFill>
                  </a:rPr>
                  <a:t>, ... ,</a:t>
                </a:r>
                <a:r>
                  <a:rPr lang="en-US" i="1" dirty="0" smtClean="0">
                    <a:solidFill>
                      <a:srgbClr val="000000"/>
                    </a:solidFill>
                  </a:rPr>
                  <a:t> </a:t>
                </a:r>
                <a:r>
                  <a:rPr lang="ru-RU" i="1" dirty="0" smtClean="0">
                    <a:solidFill>
                      <a:srgbClr val="000000"/>
                    </a:solidFill>
                  </a:rPr>
                  <a:t>p</a:t>
                </a:r>
                <a:r>
                  <a:rPr lang="en-US" i="1" baseline="-25000" dirty="0" smtClean="0">
                    <a:solidFill>
                      <a:srgbClr val="000000"/>
                    </a:solidFill>
                  </a:rPr>
                  <a:t> </a:t>
                </a:r>
                <a:r>
                  <a:rPr lang="en-US" i="1" baseline="-25000" dirty="0" err="1" smtClean="0">
                    <a:solidFill>
                      <a:srgbClr val="000000"/>
                    </a:solidFill>
                  </a:rPr>
                  <a:t>i,k</a:t>
                </a:r>
                <a:r>
                  <a:rPr lang="en-US" i="1" baseline="-25000" dirty="0" smtClean="0">
                    <a:solidFill>
                      <a:srgbClr val="000000"/>
                    </a:solidFill>
                  </a:rPr>
                  <a:t>(</a:t>
                </a:r>
                <a:r>
                  <a:rPr lang="en-US" i="1" baseline="-25000" dirty="0" err="1" smtClean="0">
                    <a:solidFill>
                      <a:srgbClr val="000000"/>
                    </a:solidFill>
                  </a:rPr>
                  <a:t>i</a:t>
                </a:r>
                <a:r>
                  <a:rPr lang="en-US" i="1" baseline="-25000" dirty="0" smtClean="0">
                    <a:solidFill>
                      <a:srgbClr val="000000"/>
                    </a:solidFill>
                  </a:rPr>
                  <a:t>)</a:t>
                </a:r>
                <a:r>
                  <a:rPr lang="ru-RU" i="1" dirty="0" smtClean="0">
                    <a:solidFill>
                      <a:srgbClr val="000000"/>
                    </a:solidFill>
                  </a:rPr>
                  <a:t>}</a:t>
                </a:r>
                <a:r>
                  <a:rPr lang="ru-RU" dirty="0" smtClean="0">
                    <a:solidFill>
                      <a:srgbClr val="000000"/>
                    </a:solidFill>
                  </a:rPr>
                  <a:t>, где каждый </a:t>
                </a:r>
                <a:r>
                  <a:rPr lang="ru-RU" i="1" dirty="0" smtClean="0">
                    <a:solidFill>
                      <a:srgbClr val="000000"/>
                    </a:solidFill>
                  </a:rPr>
                  <a:t>p</a:t>
                </a:r>
                <a:r>
                  <a:rPr lang="en-US" i="1" baseline="-25000" dirty="0" err="1" smtClean="0">
                    <a:solidFill>
                      <a:srgbClr val="000000"/>
                    </a:solidFill>
                  </a:rPr>
                  <a:t>i,j</a:t>
                </a:r>
                <a:r>
                  <a:rPr lang="ru-RU" i="1" dirty="0" smtClean="0">
                    <a:solidFill>
                      <a:srgbClr val="000000"/>
                    </a:solidFill>
                  </a:rPr>
                  <a:t> </a:t>
                </a:r>
                <a:r>
                  <a:rPr lang="ru-RU" dirty="0" smtClean="0">
                    <a:solidFill>
                      <a:srgbClr val="000000"/>
                    </a:solidFill>
                  </a:rPr>
                  <a:t>соответствует реальной характеристике узла </a:t>
                </a:r>
                <a:r>
                  <a:rPr lang="ru-RU" i="1" dirty="0" smtClean="0">
                    <a:solidFill>
                      <a:srgbClr val="000000"/>
                    </a:solidFill>
                  </a:rPr>
                  <a:t>v</a:t>
                </a:r>
                <a:r>
                  <a:rPr lang="en-US" i="1" baseline="-25000" dirty="0" smtClean="0">
                    <a:solidFill>
                      <a:srgbClr val="000000"/>
                    </a:solidFill>
                  </a:rPr>
                  <a:t> </a:t>
                </a:r>
                <a:r>
                  <a:rPr lang="en-US" i="1" baseline="-25000" dirty="0" err="1" smtClean="0">
                    <a:solidFill>
                      <a:srgbClr val="000000"/>
                    </a:solidFill>
                  </a:rPr>
                  <a:t>i</a:t>
                </a:r>
                <a:r>
                  <a:rPr lang="ru-RU" dirty="0" smtClean="0">
                    <a:solidFill>
                      <a:srgbClr val="000000"/>
                    </a:solidFill>
                  </a:rPr>
                  <a:t>. Например, существуют такие параметры как </a:t>
                </a:r>
                <a:r>
                  <a:rPr lang="en-US" dirty="0" smtClean="0">
                    <a:solidFill>
                      <a:srgbClr val="000000"/>
                    </a:solidFill>
                  </a:rPr>
                  <a:t>“</a:t>
                </a:r>
                <a:r>
                  <a:rPr lang="ru-RU" dirty="0" smtClean="0">
                    <a:solidFill>
                      <a:srgbClr val="000000"/>
                    </a:solidFill>
                  </a:rPr>
                  <a:t>загруженность процессора</a:t>
                </a:r>
                <a:r>
                  <a:rPr lang="en-US" dirty="0" smtClean="0">
                    <a:solidFill>
                      <a:srgbClr val="000000"/>
                    </a:solidFill>
                  </a:rPr>
                  <a:t>”</a:t>
                </a:r>
                <a:r>
                  <a:rPr lang="ru-RU" dirty="0" smtClean="0">
                    <a:solidFill>
                      <a:srgbClr val="000000"/>
                    </a:solidFill>
                  </a:rPr>
                  <a:t>, </a:t>
                </a:r>
                <a:r>
                  <a:rPr lang="en-US" dirty="0" smtClean="0">
                    <a:solidFill>
                      <a:srgbClr val="000000"/>
                    </a:solidFill>
                  </a:rPr>
                  <a:t>“</a:t>
                </a:r>
                <a:r>
                  <a:rPr lang="ru-RU" dirty="0" smtClean="0">
                    <a:solidFill>
                      <a:srgbClr val="000000"/>
                    </a:solidFill>
                  </a:rPr>
                  <a:t>температура процессора</a:t>
                </a:r>
                <a:r>
                  <a:rPr lang="en-US" dirty="0" smtClean="0">
                    <a:solidFill>
                      <a:srgbClr val="000000"/>
                    </a:solidFill>
                  </a:rPr>
                  <a:t>”</a:t>
                </a:r>
                <a:r>
                  <a:rPr lang="ru-RU" dirty="0" smtClean="0">
                    <a:solidFill>
                      <a:srgbClr val="000000"/>
                    </a:solidFill>
                  </a:rPr>
                  <a:t> и другие. Значения всех параметров принадлежат некоторому множеству значений </a:t>
                </a:r>
                <a:r>
                  <a:rPr lang="en-US" dirty="0" smtClean="0">
                    <a:solidFill>
                      <a:srgbClr val="000000"/>
                    </a:solidFill>
                  </a:rPr>
                  <a:t>X. </a:t>
                </a:r>
                <a:r>
                  <a:rPr lang="ru-RU" dirty="0" smtClean="0">
                    <a:solidFill>
                      <a:srgbClr val="000000"/>
                    </a:solidFill>
                  </a:rPr>
                  <a:t>Рассмотрим вектор </a:t>
                </a:r>
                <a:r>
                  <a:rPr lang="en-US" i="1" dirty="0" smtClean="0">
                    <a:solidFill>
                      <a:srgbClr val="000000"/>
                    </a:solidFill>
                  </a:rPr>
                  <a:t>S</a:t>
                </a:r>
                <a:r>
                  <a:rPr lang="en-US" i="1" baseline="-25000" dirty="0" smtClean="0">
                    <a:solidFill>
                      <a:srgbClr val="000000"/>
                    </a:solidFill>
                  </a:rPr>
                  <a:t>i</a:t>
                </a:r>
                <a:r>
                  <a:rPr lang="en-US" i="1" dirty="0" smtClean="0">
                    <a:solidFill>
                      <a:srgbClr val="000000"/>
                    </a:solidFill>
                  </a:rPr>
                  <a:t> = (s</a:t>
                </a:r>
                <a:r>
                  <a:rPr lang="en-US" i="1" baseline="-25000" dirty="0" smtClean="0">
                    <a:solidFill>
                      <a:srgbClr val="000000"/>
                    </a:solidFill>
                  </a:rPr>
                  <a:t>i,1</a:t>
                </a:r>
                <a:r>
                  <a:rPr lang="en-US" i="1" dirty="0" smtClean="0">
                    <a:solidFill>
                      <a:srgbClr val="000000"/>
                    </a:solidFill>
                  </a:rPr>
                  <a:t> , s</a:t>
                </a:r>
                <a:r>
                  <a:rPr lang="en-US" i="1" baseline="-25000" dirty="0" smtClean="0">
                    <a:solidFill>
                      <a:srgbClr val="000000"/>
                    </a:solidFill>
                  </a:rPr>
                  <a:t>i,2</a:t>
                </a:r>
                <a:r>
                  <a:rPr lang="en-US" i="1" dirty="0" smtClean="0">
                    <a:solidFill>
                      <a:srgbClr val="000000"/>
                    </a:solidFill>
                  </a:rPr>
                  <a:t> , ... ,</a:t>
                </a:r>
                <a:r>
                  <a:rPr lang="en-US" i="1" dirty="0" err="1" smtClean="0">
                    <a:solidFill>
                      <a:srgbClr val="000000"/>
                    </a:solidFill>
                  </a:rPr>
                  <a:t>s</a:t>
                </a:r>
                <a:r>
                  <a:rPr lang="en-US" i="1" baseline="-25000" dirty="0" err="1" smtClean="0">
                    <a:solidFill>
                      <a:srgbClr val="000000"/>
                    </a:solidFill>
                  </a:rPr>
                  <a:t>i,k</a:t>
                </a:r>
                <a:r>
                  <a:rPr lang="en-US" i="1" baseline="-25000" dirty="0" smtClean="0">
                    <a:solidFill>
                      <a:srgbClr val="000000"/>
                    </a:solidFill>
                  </a:rPr>
                  <a:t>(</a:t>
                </a:r>
                <a:r>
                  <a:rPr lang="en-US" i="1" baseline="-25000" dirty="0" err="1" smtClean="0">
                    <a:solidFill>
                      <a:srgbClr val="000000"/>
                    </a:solidFill>
                  </a:rPr>
                  <a:t>i</a:t>
                </a:r>
                <a:r>
                  <a:rPr lang="en-US" i="1" baseline="-25000" dirty="0" smtClean="0">
                    <a:solidFill>
                      <a:srgbClr val="000000"/>
                    </a:solidFill>
                  </a:rPr>
                  <a:t>)</a:t>
                </a:r>
                <a:r>
                  <a:rPr lang="en-US" i="1" dirty="0" smtClean="0">
                    <a:solidFill>
                      <a:srgbClr val="000000"/>
                    </a:solidFill>
                  </a:rPr>
                  <a:t>), </a:t>
                </a:r>
                <a:r>
                  <a:rPr lang="ru-RU" dirty="0" smtClean="0">
                    <a:solidFill>
                      <a:srgbClr val="000000"/>
                    </a:solidFill>
                  </a:rPr>
                  <a:t>где </a:t>
                </a:r>
                <a:r>
                  <a:rPr lang="en-US" i="1" dirty="0" err="1" smtClean="0">
                    <a:solidFill>
                      <a:srgbClr val="000000"/>
                    </a:solidFill>
                  </a:rPr>
                  <a:t>s</a:t>
                </a:r>
                <a:r>
                  <a:rPr lang="en-US" i="1" baseline="-25000" dirty="0" err="1" smtClean="0">
                    <a:solidFill>
                      <a:srgbClr val="000000"/>
                    </a:solidFill>
                  </a:rPr>
                  <a:t>i,j</a:t>
                </a:r>
                <a:r>
                  <a:rPr lang="en-US" i="1" dirty="0" smtClean="0">
                    <a:solidFill>
                      <a:srgbClr val="000000"/>
                    </a:solidFill>
                  </a:rPr>
                  <a:t> </a:t>
                </a:r>
                <a14:m>
                  <m:oMath xmlns:m="http://schemas.openxmlformats.org/officeDocument/2006/math">
                    <m:r>
                      <a:rPr lang="en-US" i="1" smtClean="0">
                        <a:solidFill>
                          <a:srgbClr val="000000"/>
                        </a:solidFill>
                        <a:latin typeface="Cambria Math"/>
                        <a:ea typeface="Cambria Math"/>
                      </a:rPr>
                      <m:t>∈ </m:t>
                    </m:r>
                  </m:oMath>
                </a14:m>
                <a:r>
                  <a:rPr lang="en-US" i="1" dirty="0" smtClean="0">
                    <a:solidFill>
                      <a:srgbClr val="000000"/>
                    </a:solidFill>
                  </a:rPr>
                  <a:t>X</a:t>
                </a:r>
                <a:r>
                  <a:rPr lang="en-US" dirty="0" smtClean="0">
                    <a:solidFill>
                      <a:srgbClr val="000000"/>
                    </a:solidFill>
                  </a:rPr>
                  <a:t>. </a:t>
                </a:r>
              </a:p>
              <a:p>
                <a:pPr>
                  <a:lnSpc>
                    <a:spcPct val="150000"/>
                  </a:lnSpc>
                </a:pPr>
                <a:r>
                  <a:rPr lang="ru-RU" dirty="0" smtClean="0">
                    <a:solidFill>
                      <a:srgbClr val="000000"/>
                    </a:solidFill>
                  </a:rPr>
                  <a:t>Вектор </a:t>
                </a:r>
                <a:r>
                  <a:rPr lang="en-US" i="1" dirty="0" smtClean="0">
                    <a:solidFill>
                      <a:srgbClr val="000000"/>
                    </a:solidFill>
                  </a:rPr>
                  <a:t>S</a:t>
                </a:r>
                <a:r>
                  <a:rPr lang="en-US" i="1" baseline="-25000" dirty="0" smtClean="0">
                    <a:solidFill>
                      <a:srgbClr val="000000"/>
                    </a:solidFill>
                  </a:rPr>
                  <a:t>i </a:t>
                </a:r>
                <a:r>
                  <a:rPr lang="ru-RU" dirty="0" smtClean="0">
                    <a:solidFill>
                      <a:srgbClr val="000000"/>
                    </a:solidFill>
                  </a:rPr>
                  <a:t>состоит из значений параметров узла </a:t>
                </a:r>
                <a:r>
                  <a:rPr lang="en-US" i="1" dirty="0" smtClean="0">
                    <a:solidFill>
                      <a:srgbClr val="000000"/>
                    </a:solidFill>
                  </a:rPr>
                  <a:t>v</a:t>
                </a:r>
                <a:r>
                  <a:rPr lang="en-US" i="1" baseline="-25000" dirty="0" smtClean="0">
                    <a:solidFill>
                      <a:srgbClr val="000000"/>
                    </a:solidFill>
                  </a:rPr>
                  <a:t>i  </a:t>
                </a:r>
                <a:r>
                  <a:rPr lang="en-US" i="1" dirty="0" smtClean="0">
                    <a:solidFill>
                      <a:srgbClr val="000000"/>
                    </a:solidFill>
                  </a:rPr>
                  <a:t> </a:t>
                </a:r>
              </a:p>
              <a:p>
                <a:r>
                  <a:rPr lang="en-US" sz="1600" i="1" dirty="0" smtClean="0">
                    <a:solidFill>
                      <a:srgbClr val="000000"/>
                    </a:solidFill>
                  </a:rPr>
                  <a:t>		</a:t>
                </a:r>
                <a:endParaRPr lang="en-US" sz="1600" dirty="0">
                  <a:solidFill>
                    <a:srgbClr val="000000"/>
                  </a:solidFill>
                </a:endParaRPr>
              </a:p>
            </p:txBody>
          </p:sp>
        </mc:Choice>
        <mc:Fallback xmlns="">
          <p:sp>
            <p:nvSpPr>
              <p:cNvPr id="5125" name="Text Box 4"/>
              <p:cNvSpPr txBox="1">
                <a:spLocks noRot="1" noChangeAspect="1" noMove="1" noResize="1" noEditPoints="1" noAdjustHandles="1" noChangeArrowheads="1" noChangeShapeType="1" noTextEdit="1"/>
              </p:cNvSpPr>
              <p:nvPr/>
            </p:nvSpPr>
            <p:spPr bwMode="auto">
              <a:xfrm>
                <a:off x="457200" y="1119188"/>
                <a:ext cx="8229600" cy="5602287"/>
              </a:xfrm>
              <a:prstGeom prst="rect">
                <a:avLst/>
              </a:prstGeom>
              <a:blipFill rotWithShape="0">
                <a:blip r:embed="rId4"/>
                <a:stretch>
                  <a:fillRect l="-667" r="-1259"/>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13147109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124" name="Text Box 3"/>
          <p:cNvSpPr txBox="1">
            <a:spLocks noChangeArrowheads="1"/>
          </p:cNvSpPr>
          <p:nvPr/>
        </p:nvSpPr>
        <p:spPr bwMode="auto">
          <a:xfrm>
            <a:off x="285750" y="-3175"/>
            <a:ext cx="6527800"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5024"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a:solidFill>
                  <a:srgbClr val="000080"/>
                </a:solidFill>
              </a:rPr>
              <a:t>Ф</a:t>
            </a:r>
            <a:r>
              <a:rPr lang="ru-RU" sz="3200" dirty="0" smtClean="0">
                <a:solidFill>
                  <a:srgbClr val="000080"/>
                </a:solidFill>
              </a:rPr>
              <a:t>ормальная модель предметной области</a:t>
            </a:r>
            <a:endParaRPr lang="en-US" sz="3200" dirty="0">
              <a:solidFill>
                <a:srgbClr val="000080"/>
              </a:solidFill>
            </a:endParaRPr>
          </a:p>
        </p:txBody>
      </p:sp>
      <mc:AlternateContent xmlns:mc="http://schemas.openxmlformats.org/markup-compatibility/2006" xmlns:a14="http://schemas.microsoft.com/office/drawing/2010/main">
        <mc:Choice Requires="a14">
          <p:sp>
            <p:nvSpPr>
              <p:cNvPr id="5125" name="Text Box 4"/>
              <p:cNvSpPr txBox="1">
                <a:spLocks noChangeArrowheads="1"/>
              </p:cNvSpPr>
              <p:nvPr/>
            </p:nvSpPr>
            <p:spPr bwMode="auto">
              <a:xfrm>
                <a:off x="457200" y="1119188"/>
                <a:ext cx="8229600" cy="560228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lIns="90000" tIns="6444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r>
                  <a:rPr lang="ru-RU" sz="1600" b="1" dirty="0" smtClean="0">
                    <a:solidFill>
                      <a:srgbClr val="000000"/>
                    </a:solidFill>
                  </a:rPr>
                  <a:t>		</a:t>
                </a:r>
              </a:p>
              <a:p>
                <a:r>
                  <a:rPr lang="ru-RU" dirty="0" smtClean="0">
                    <a:solidFill>
                      <a:srgbClr val="000000"/>
                    </a:solidFill>
                  </a:rPr>
                  <a:t>Введем множество </a:t>
                </a:r>
                <a:r>
                  <a:rPr lang="ru-RU" i="1" dirty="0" smtClean="0">
                    <a:solidFill>
                      <a:srgbClr val="000000"/>
                    </a:solidFill>
                  </a:rPr>
                  <a:t>CS</a:t>
                </a:r>
                <a:r>
                  <a:rPr lang="ru-RU" dirty="0" smtClean="0">
                    <a:solidFill>
                      <a:srgbClr val="000000"/>
                    </a:solidFill>
                  </a:rPr>
                  <a:t> состоящее из трех непересекающихся множеств, и представим его в виде </a:t>
                </a:r>
                <a:r>
                  <a:rPr lang="ru-RU" i="1" dirty="0" smtClean="0">
                    <a:solidFill>
                      <a:srgbClr val="000000"/>
                    </a:solidFill>
                  </a:rPr>
                  <a:t>CS</a:t>
                </a:r>
                <a:r>
                  <a:rPr lang="ru-RU" dirty="0" smtClean="0">
                    <a:solidFill>
                      <a:srgbClr val="000000"/>
                    </a:solidFill>
                  </a:rPr>
                  <a:t> = </a:t>
                </a:r>
                <a:r>
                  <a:rPr lang="ru-RU" i="1" dirty="0" smtClean="0">
                    <a:solidFill>
                      <a:srgbClr val="000000"/>
                    </a:solidFill>
                  </a:rPr>
                  <a:t>N</a:t>
                </a:r>
                <a:r>
                  <a:rPr lang="en-US" i="1" dirty="0" smtClean="0">
                    <a:solidFill>
                      <a:srgbClr val="000000"/>
                    </a:solidFill>
                  </a:rPr>
                  <a:t> </a:t>
                </a:r>
                <a14:m>
                  <m:oMath xmlns:m="http://schemas.openxmlformats.org/officeDocument/2006/math">
                    <m:r>
                      <a:rPr lang="en-US" i="1" smtClean="0">
                        <a:solidFill>
                          <a:srgbClr val="000000"/>
                        </a:solidFill>
                        <a:latin typeface="Cambria Math"/>
                        <a:ea typeface="Cambria Math"/>
                      </a:rPr>
                      <m:t>∪</m:t>
                    </m:r>
                  </m:oMath>
                </a14:m>
                <a:r>
                  <a:rPr lang="ru-RU" i="1" dirty="0" smtClean="0">
                    <a:solidFill>
                      <a:srgbClr val="000000"/>
                    </a:solidFill>
                  </a:rPr>
                  <a:t> B </a:t>
                </a:r>
                <a14:m>
                  <m:oMath xmlns:m="http://schemas.openxmlformats.org/officeDocument/2006/math">
                    <m:r>
                      <a:rPr lang="en-US" i="1" smtClean="0">
                        <a:solidFill>
                          <a:srgbClr val="000000"/>
                        </a:solidFill>
                        <a:latin typeface="Cambria Math"/>
                        <a:ea typeface="Cambria Math"/>
                      </a:rPr>
                      <m:t>∪</m:t>
                    </m:r>
                  </m:oMath>
                </a14:m>
                <a:r>
                  <a:rPr lang="en-US" i="1" dirty="0" smtClean="0">
                    <a:solidFill>
                      <a:srgbClr val="000000"/>
                    </a:solidFill>
                  </a:rPr>
                  <a:t> </a:t>
                </a:r>
                <a:r>
                  <a:rPr lang="ru-RU" i="1" dirty="0" smtClean="0">
                    <a:solidFill>
                      <a:srgbClr val="000000"/>
                    </a:solidFill>
                  </a:rPr>
                  <a:t>{u}. </a:t>
                </a:r>
                <a:endParaRPr lang="en-US" i="1" dirty="0" smtClean="0">
                  <a:solidFill>
                    <a:srgbClr val="000000"/>
                  </a:solidFill>
                </a:endParaRPr>
              </a:p>
              <a:p>
                <a:r>
                  <a:rPr lang="en-US" i="1" dirty="0">
                    <a:solidFill>
                      <a:srgbClr val="000000"/>
                    </a:solidFill>
                  </a:rPr>
                  <a:t>	</a:t>
                </a:r>
                <a:r>
                  <a:rPr lang="en-US" i="1" dirty="0" smtClean="0">
                    <a:solidFill>
                      <a:srgbClr val="000000"/>
                    </a:solidFill>
                  </a:rPr>
                  <a:t>	</a:t>
                </a:r>
                <a:endParaRPr lang="ru-RU" b="1" i="1" dirty="0">
                  <a:solidFill>
                    <a:srgbClr val="000000"/>
                  </a:solidFill>
                </a:endParaRPr>
              </a:p>
              <a:p>
                <a:pPr>
                  <a:lnSpc>
                    <a:spcPct val="150000"/>
                  </a:lnSpc>
                </a:pPr>
                <a:r>
                  <a:rPr lang="ru-RU" b="1" i="1" dirty="0" smtClean="0">
                    <a:solidFill>
                      <a:srgbClr val="000000"/>
                    </a:solidFill>
                  </a:rPr>
                  <a:t>		</a:t>
                </a:r>
                <a:r>
                  <a:rPr lang="ru-RU" b="1" dirty="0" smtClean="0">
                    <a:solidFill>
                      <a:srgbClr val="000000"/>
                    </a:solidFill>
                  </a:rPr>
                  <a:t>Функция обобщенного состояния</a:t>
                </a:r>
                <a:r>
                  <a:rPr lang="ru-RU" dirty="0" smtClean="0">
                    <a:solidFill>
                      <a:srgbClr val="000000"/>
                    </a:solidFill>
                  </a:rPr>
                  <a:t>   </a:t>
                </a:r>
                <a:r>
                  <a:rPr lang="en-US" dirty="0" smtClean="0">
                    <a:solidFill>
                      <a:srgbClr val="000000"/>
                    </a:solidFill>
                  </a:rPr>
                  <a:t>f</a:t>
                </a:r>
                <a:r>
                  <a:rPr lang="en-US" i="1" baseline="-25000" dirty="0" smtClean="0">
                    <a:solidFill>
                      <a:srgbClr val="000000"/>
                    </a:solidFill>
                  </a:rPr>
                  <a:t>i</a:t>
                </a:r>
                <a:r>
                  <a:rPr lang="en-US" dirty="0" smtClean="0">
                    <a:solidFill>
                      <a:srgbClr val="000000"/>
                    </a:solidFill>
                  </a:rPr>
                  <a:t> = f</a:t>
                </a:r>
                <a:r>
                  <a:rPr lang="en-US" i="1" baseline="-25000" dirty="0" smtClean="0">
                    <a:solidFill>
                      <a:srgbClr val="000000"/>
                    </a:solidFill>
                  </a:rPr>
                  <a:t> </a:t>
                </a:r>
                <a:r>
                  <a:rPr lang="en-US" dirty="0" smtClean="0">
                    <a:solidFill>
                      <a:srgbClr val="000000"/>
                    </a:solidFill>
                  </a:rPr>
                  <a:t>(S</a:t>
                </a:r>
                <a:r>
                  <a:rPr lang="en-US" i="1" baseline="-25000" dirty="0" smtClean="0">
                    <a:solidFill>
                      <a:srgbClr val="000000"/>
                    </a:solidFill>
                  </a:rPr>
                  <a:t>i</a:t>
                </a:r>
                <a:r>
                  <a:rPr lang="en-US" dirty="0" smtClean="0">
                    <a:solidFill>
                      <a:srgbClr val="000000"/>
                    </a:solidFill>
                  </a:rPr>
                  <a:t>): X </a:t>
                </a:r>
                <a14:m>
                  <m:oMath xmlns:m="http://schemas.openxmlformats.org/officeDocument/2006/math">
                    <m:r>
                      <a:rPr lang="en-US" i="1" dirty="0" smtClean="0">
                        <a:solidFill>
                          <a:srgbClr val="000000"/>
                        </a:solidFill>
                        <a:latin typeface="Cambria Math"/>
                        <a:ea typeface="Cambria Math"/>
                      </a:rPr>
                      <m:t>×</m:t>
                    </m:r>
                    <m:r>
                      <a:rPr lang="en-US" b="0" i="1" dirty="0" smtClean="0">
                        <a:solidFill>
                          <a:srgbClr val="000000"/>
                        </a:solidFill>
                        <a:latin typeface="Cambria Math"/>
                        <a:ea typeface="Cambria Math"/>
                      </a:rPr>
                      <m:t> </m:t>
                    </m:r>
                  </m:oMath>
                </a14:m>
                <a:r>
                  <a:rPr lang="en-US" dirty="0" smtClean="0">
                    <a:solidFill>
                      <a:srgbClr val="000000"/>
                    </a:solidFill>
                  </a:rPr>
                  <a:t>X </a:t>
                </a:r>
                <a14:m>
                  <m:oMath xmlns:m="http://schemas.openxmlformats.org/officeDocument/2006/math">
                    <m:r>
                      <a:rPr lang="en-US" i="1" dirty="0" smtClean="0">
                        <a:solidFill>
                          <a:srgbClr val="000000"/>
                        </a:solidFill>
                        <a:latin typeface="Cambria Math"/>
                        <a:ea typeface="Cambria Math"/>
                      </a:rPr>
                      <m:t>×</m:t>
                    </m:r>
                  </m:oMath>
                </a14:m>
                <a:r>
                  <a:rPr lang="en-US" dirty="0" smtClean="0">
                    <a:solidFill>
                      <a:srgbClr val="000000"/>
                    </a:solidFill>
                  </a:rPr>
                  <a:t> ... </a:t>
                </a:r>
                <a14:m>
                  <m:oMath xmlns:m="http://schemas.openxmlformats.org/officeDocument/2006/math">
                    <m:r>
                      <a:rPr lang="en-US" i="1" dirty="0" smtClean="0">
                        <a:solidFill>
                          <a:srgbClr val="000000"/>
                        </a:solidFill>
                        <a:latin typeface="Cambria Math"/>
                        <a:ea typeface="Cambria Math"/>
                      </a:rPr>
                      <m:t>× </m:t>
                    </m:r>
                  </m:oMath>
                </a14:m>
                <a:r>
                  <a:rPr lang="en-US" dirty="0" smtClean="0">
                    <a:solidFill>
                      <a:srgbClr val="000000"/>
                    </a:solidFill>
                  </a:rPr>
                  <a:t>X </a:t>
                </a:r>
                <a14:m>
                  <m:oMath xmlns:m="http://schemas.openxmlformats.org/officeDocument/2006/math">
                    <m:r>
                      <a:rPr lang="en-US" i="1" dirty="0" smtClean="0">
                        <a:solidFill>
                          <a:srgbClr val="000000"/>
                        </a:solidFill>
                        <a:latin typeface="Cambria Math"/>
                        <a:ea typeface="Cambria Math"/>
                      </a:rPr>
                      <m:t>→</m:t>
                    </m:r>
                    <m:r>
                      <a:rPr lang="en-US" b="0" i="1" dirty="0" smtClean="0">
                        <a:solidFill>
                          <a:srgbClr val="000000"/>
                        </a:solidFill>
                        <a:latin typeface="Cambria Math"/>
                        <a:ea typeface="Cambria Math"/>
                      </a:rPr>
                      <m:t> </m:t>
                    </m:r>
                  </m:oMath>
                </a14:m>
                <a:r>
                  <a:rPr lang="en-US" dirty="0" smtClean="0">
                    <a:solidFill>
                      <a:srgbClr val="000000"/>
                    </a:solidFill>
                  </a:rPr>
                  <a:t>CS, </a:t>
                </a:r>
                <a:r>
                  <a:rPr lang="ru-RU" dirty="0" smtClean="0">
                    <a:solidFill>
                      <a:srgbClr val="000000"/>
                    </a:solidFill>
                  </a:rPr>
                  <a:t>где </a:t>
                </a:r>
                <a:r>
                  <a:rPr lang="en-US" dirty="0" err="1" smtClean="0">
                    <a:solidFill>
                      <a:srgbClr val="000000"/>
                    </a:solidFill>
                  </a:rPr>
                  <a:t>i</a:t>
                </a:r>
                <a:r>
                  <a:rPr lang="en-US" dirty="0" smtClean="0">
                    <a:solidFill>
                      <a:srgbClr val="000000"/>
                    </a:solidFill>
                  </a:rPr>
                  <a:t> = </a:t>
                </a:r>
                <a14:m>
                  <m:oMath xmlns:m="http://schemas.openxmlformats.org/officeDocument/2006/math">
                    <m:bar>
                      <m:barPr>
                        <m:pos m:val="top"/>
                        <m:ctrlPr>
                          <a:rPr lang="en-US" i="1" dirty="0" smtClean="0">
                            <a:solidFill>
                              <a:srgbClr val="000000"/>
                            </a:solidFill>
                            <a:latin typeface="Cambria Math" panose="02040503050406030204" pitchFamily="18" charset="0"/>
                          </a:rPr>
                        </m:ctrlPr>
                      </m:barPr>
                      <m:e>
                        <m:r>
                          <a:rPr lang="en-US" b="0" i="1" dirty="0" smtClean="0">
                            <a:solidFill>
                              <a:srgbClr val="000000"/>
                            </a:solidFill>
                            <a:latin typeface="Cambria Math"/>
                          </a:rPr>
                          <m:t>0,</m:t>
                        </m:r>
                        <m:r>
                          <a:rPr lang="en-US" b="0" i="1" dirty="0" smtClean="0">
                            <a:solidFill>
                              <a:srgbClr val="000000"/>
                            </a:solidFill>
                            <a:latin typeface="Cambria Math"/>
                          </a:rPr>
                          <m:t>𝑛</m:t>
                        </m:r>
                      </m:e>
                    </m:bar>
                  </m:oMath>
                </a14:m>
                <a:r>
                  <a:rPr lang="en-US" dirty="0" smtClean="0">
                    <a:solidFill>
                      <a:srgbClr val="000000"/>
                    </a:solidFill>
                  </a:rPr>
                  <a:t>. </a:t>
                </a:r>
                <a:r>
                  <a:rPr lang="ru-RU" dirty="0" smtClean="0">
                    <a:solidFill>
                      <a:srgbClr val="000000"/>
                    </a:solidFill>
                  </a:rPr>
                  <a:t>Состояние компоненты </a:t>
                </a:r>
                <a:r>
                  <a:rPr lang="en-US" dirty="0" smtClean="0">
                    <a:solidFill>
                      <a:srgbClr val="000000"/>
                    </a:solidFill>
                  </a:rPr>
                  <a:t>v</a:t>
                </a:r>
                <a:r>
                  <a:rPr lang="en-US" i="1" baseline="-25000" dirty="0" smtClean="0">
                    <a:solidFill>
                      <a:srgbClr val="000000"/>
                    </a:solidFill>
                  </a:rPr>
                  <a:t>i</a:t>
                </a:r>
                <a:r>
                  <a:rPr lang="en-US" dirty="0" smtClean="0">
                    <a:solidFill>
                      <a:srgbClr val="000000"/>
                    </a:solidFill>
                  </a:rPr>
                  <a:t> </a:t>
                </a:r>
                <a:r>
                  <a:rPr lang="ru-RU" dirty="0" smtClean="0">
                    <a:solidFill>
                      <a:srgbClr val="000000"/>
                    </a:solidFill>
                  </a:rPr>
                  <a:t>в некоторый момент времени назовем: </a:t>
                </a:r>
                <a:endParaRPr lang="en-US" dirty="0" smtClean="0">
                  <a:solidFill>
                    <a:srgbClr val="000000"/>
                  </a:solidFill>
                </a:endParaRPr>
              </a:p>
              <a:p>
                <a:pPr marL="285750" indent="-285750">
                  <a:lnSpc>
                    <a:spcPct val="150000"/>
                  </a:lnSpc>
                  <a:buFont typeface="Arial" pitchFamily="34" charset="0"/>
                  <a:buChar char="•"/>
                </a:pPr>
                <a:r>
                  <a:rPr lang="ru-RU" i="1" dirty="0" smtClean="0">
                    <a:solidFill>
                      <a:srgbClr val="000000"/>
                    </a:solidFill>
                  </a:rPr>
                  <a:t>нормальным</a:t>
                </a:r>
                <a:r>
                  <a:rPr lang="ru-RU" dirty="0" smtClean="0">
                    <a:solidFill>
                      <a:srgbClr val="000000"/>
                    </a:solidFill>
                  </a:rPr>
                  <a:t>, если в этот момент времени </a:t>
                </a:r>
                <a:r>
                  <a:rPr lang="en-US" dirty="0" smtClean="0">
                    <a:solidFill>
                      <a:srgbClr val="000000"/>
                    </a:solidFill>
                  </a:rPr>
                  <a:t>f</a:t>
                </a:r>
                <a:r>
                  <a:rPr lang="ru-RU" dirty="0" smtClean="0">
                    <a:solidFill>
                      <a:srgbClr val="000000"/>
                    </a:solidFill>
                  </a:rPr>
                  <a:t> </a:t>
                </a:r>
                <a:r>
                  <a:rPr lang="en-US" dirty="0" smtClean="0">
                    <a:solidFill>
                      <a:srgbClr val="000000"/>
                    </a:solidFill>
                  </a:rPr>
                  <a:t>(S</a:t>
                </a:r>
                <a:r>
                  <a:rPr lang="en-US" i="1" baseline="-25000" dirty="0" smtClean="0">
                    <a:solidFill>
                      <a:srgbClr val="000000"/>
                    </a:solidFill>
                  </a:rPr>
                  <a:t>i</a:t>
                </a:r>
                <a:r>
                  <a:rPr lang="en-US" dirty="0" smtClean="0">
                    <a:solidFill>
                      <a:srgbClr val="000000"/>
                    </a:solidFill>
                  </a:rPr>
                  <a:t>) </a:t>
                </a:r>
                <a14:m>
                  <m:oMath xmlns:m="http://schemas.openxmlformats.org/officeDocument/2006/math">
                    <m:r>
                      <a:rPr lang="en-US" i="1" smtClean="0">
                        <a:solidFill>
                          <a:srgbClr val="000000"/>
                        </a:solidFill>
                        <a:latin typeface="Cambria Math"/>
                        <a:ea typeface="Cambria Math"/>
                      </a:rPr>
                      <m:t>∈ </m:t>
                    </m:r>
                  </m:oMath>
                </a14:m>
                <a:r>
                  <a:rPr lang="en-US" dirty="0" smtClean="0">
                    <a:solidFill>
                      <a:srgbClr val="000000"/>
                    </a:solidFill>
                  </a:rPr>
                  <a:t>N; </a:t>
                </a:r>
              </a:p>
              <a:p>
                <a:pPr marL="285750" indent="-285750">
                  <a:lnSpc>
                    <a:spcPct val="150000"/>
                  </a:lnSpc>
                  <a:buFont typeface="Arial" pitchFamily="34" charset="0"/>
                  <a:buChar char="•"/>
                </a:pPr>
                <a:r>
                  <a:rPr lang="ru-RU" i="1" dirty="0" smtClean="0">
                    <a:solidFill>
                      <a:srgbClr val="000000"/>
                    </a:solidFill>
                  </a:rPr>
                  <a:t>неисправным</a:t>
                </a:r>
                <a:r>
                  <a:rPr lang="ru-RU" dirty="0" smtClean="0">
                    <a:solidFill>
                      <a:srgbClr val="000000"/>
                    </a:solidFill>
                  </a:rPr>
                  <a:t>, если в этот момент времени </a:t>
                </a:r>
                <a:r>
                  <a:rPr lang="en-US" dirty="0" smtClean="0">
                    <a:solidFill>
                      <a:srgbClr val="000000"/>
                    </a:solidFill>
                  </a:rPr>
                  <a:t>f</a:t>
                </a:r>
                <a:r>
                  <a:rPr lang="en-US" i="1" baseline="-25000" dirty="0" smtClean="0">
                    <a:solidFill>
                      <a:srgbClr val="000000"/>
                    </a:solidFill>
                  </a:rPr>
                  <a:t> </a:t>
                </a:r>
                <a:r>
                  <a:rPr lang="en-US" dirty="0" smtClean="0">
                    <a:solidFill>
                      <a:srgbClr val="000000"/>
                    </a:solidFill>
                  </a:rPr>
                  <a:t>(S</a:t>
                </a:r>
                <a:r>
                  <a:rPr lang="en-US" i="1" baseline="-25000" dirty="0" smtClean="0">
                    <a:solidFill>
                      <a:srgbClr val="000000"/>
                    </a:solidFill>
                  </a:rPr>
                  <a:t>i</a:t>
                </a:r>
                <a:r>
                  <a:rPr lang="en-US" dirty="0" smtClean="0">
                    <a:solidFill>
                      <a:srgbClr val="000000"/>
                    </a:solidFill>
                  </a:rPr>
                  <a:t>) </a:t>
                </a:r>
                <a14:m>
                  <m:oMath xmlns:m="http://schemas.openxmlformats.org/officeDocument/2006/math">
                    <m:r>
                      <a:rPr lang="en-US" i="1" smtClean="0">
                        <a:solidFill>
                          <a:srgbClr val="000000"/>
                        </a:solidFill>
                        <a:latin typeface="Cambria Math"/>
                        <a:ea typeface="Cambria Math"/>
                      </a:rPr>
                      <m:t>∈ </m:t>
                    </m:r>
                  </m:oMath>
                </a14:m>
                <a:r>
                  <a:rPr lang="en-US" dirty="0" smtClean="0">
                    <a:solidFill>
                      <a:srgbClr val="000000"/>
                    </a:solidFill>
                  </a:rPr>
                  <a:t> B; </a:t>
                </a:r>
              </a:p>
              <a:p>
                <a:pPr marL="285750" indent="-285750">
                  <a:lnSpc>
                    <a:spcPct val="150000"/>
                  </a:lnSpc>
                  <a:buFont typeface="Arial" pitchFamily="34" charset="0"/>
                  <a:buChar char="•"/>
                </a:pPr>
                <a:r>
                  <a:rPr lang="ru-RU" i="1" dirty="0" smtClean="0">
                    <a:solidFill>
                      <a:srgbClr val="000000"/>
                    </a:solidFill>
                  </a:rPr>
                  <a:t>неизвестным</a:t>
                </a:r>
                <a:r>
                  <a:rPr lang="ru-RU" dirty="0" smtClean="0">
                    <a:solidFill>
                      <a:srgbClr val="000000"/>
                    </a:solidFill>
                  </a:rPr>
                  <a:t>, если в этот момент времени </a:t>
                </a:r>
                <a:r>
                  <a:rPr lang="en-US" dirty="0" smtClean="0">
                    <a:solidFill>
                      <a:srgbClr val="000000"/>
                    </a:solidFill>
                  </a:rPr>
                  <a:t>f</a:t>
                </a:r>
                <a:r>
                  <a:rPr lang="en-US" i="1" baseline="-25000" dirty="0" smtClean="0">
                    <a:solidFill>
                      <a:srgbClr val="000000"/>
                    </a:solidFill>
                  </a:rPr>
                  <a:t> </a:t>
                </a:r>
                <a:r>
                  <a:rPr lang="en-US" dirty="0" smtClean="0">
                    <a:solidFill>
                      <a:srgbClr val="000000"/>
                    </a:solidFill>
                  </a:rPr>
                  <a:t>(S</a:t>
                </a:r>
                <a:r>
                  <a:rPr lang="en-US" i="1" baseline="-25000" dirty="0" smtClean="0">
                    <a:solidFill>
                      <a:srgbClr val="000000"/>
                    </a:solidFill>
                  </a:rPr>
                  <a:t>i</a:t>
                </a:r>
                <a:r>
                  <a:rPr lang="en-US" dirty="0" smtClean="0">
                    <a:solidFill>
                      <a:srgbClr val="000000"/>
                    </a:solidFill>
                  </a:rPr>
                  <a:t>) = u;</a:t>
                </a:r>
              </a:p>
              <a:p>
                <a:pPr>
                  <a:lnSpc>
                    <a:spcPct val="150000"/>
                  </a:lnSpc>
                </a:pPr>
                <a:r>
                  <a:rPr lang="en-US" b="1" dirty="0" smtClean="0">
                    <a:solidFill>
                      <a:srgbClr val="000000"/>
                    </a:solidFill>
                  </a:rPr>
                  <a:t>		</a:t>
                </a:r>
                <a:r>
                  <a:rPr lang="ru-RU" b="1" dirty="0" smtClean="0">
                    <a:solidFill>
                      <a:srgbClr val="000000"/>
                    </a:solidFill>
                  </a:rPr>
                  <a:t>Функция симптомов </a:t>
                </a:r>
                <a:r>
                  <a:rPr lang="ru-RU" dirty="0" smtClean="0">
                    <a:solidFill>
                      <a:srgbClr val="000000"/>
                    </a:solidFill>
                  </a:rPr>
                  <a:t>R = R(v</a:t>
                </a:r>
                <a:r>
                  <a:rPr lang="en-US" i="1" baseline="-25000" dirty="0" err="1" smtClean="0">
                    <a:solidFill>
                      <a:srgbClr val="000000"/>
                    </a:solidFill>
                  </a:rPr>
                  <a:t>i</a:t>
                </a:r>
                <a:r>
                  <a:rPr lang="ru-RU" dirty="0" smtClean="0">
                    <a:solidFill>
                      <a:srgbClr val="000000"/>
                    </a:solidFill>
                  </a:rPr>
                  <a:t>): v</a:t>
                </a:r>
                <a:r>
                  <a:rPr lang="en-US" i="1" baseline="-25000" dirty="0" err="1" smtClean="0">
                    <a:solidFill>
                      <a:srgbClr val="000000"/>
                    </a:solidFill>
                  </a:rPr>
                  <a:t>i</a:t>
                </a:r>
                <a:r>
                  <a:rPr lang="ru-RU" dirty="0" smtClean="0">
                    <a:solidFill>
                      <a:srgbClr val="000000"/>
                    </a:solidFill>
                  </a:rPr>
                  <a:t> </a:t>
                </a:r>
                <a14:m>
                  <m:oMath xmlns:m="http://schemas.openxmlformats.org/officeDocument/2006/math">
                    <m:r>
                      <a:rPr lang="en-US" i="1" dirty="0" smtClean="0">
                        <a:solidFill>
                          <a:srgbClr val="000000"/>
                        </a:solidFill>
                        <a:latin typeface="Cambria Math"/>
                        <a:ea typeface="Cambria Math"/>
                      </a:rPr>
                      <m:t>→ </m:t>
                    </m:r>
                  </m:oMath>
                </a14:m>
                <a:r>
                  <a:rPr lang="ru-RU" dirty="0" smtClean="0">
                    <a:solidFill>
                      <a:srgbClr val="000000"/>
                    </a:solidFill>
                  </a:rPr>
                  <a:t> C </a:t>
                </a:r>
                <a14:m>
                  <m:oMath xmlns:m="http://schemas.openxmlformats.org/officeDocument/2006/math">
                    <m:r>
                      <a:rPr lang="ru-RU" i="1" dirty="0" smtClean="0">
                        <a:solidFill>
                          <a:srgbClr val="000000"/>
                        </a:solidFill>
                        <a:latin typeface="Cambria Math"/>
                        <a:ea typeface="Cambria Math"/>
                      </a:rPr>
                      <m:t>⊂</m:t>
                    </m:r>
                    <m:r>
                      <a:rPr lang="ru-RU" b="0" i="1" dirty="0" smtClean="0">
                        <a:solidFill>
                          <a:srgbClr val="000000"/>
                        </a:solidFill>
                        <a:latin typeface="Cambria Math"/>
                        <a:ea typeface="Cambria Math"/>
                      </a:rPr>
                      <m:t> </m:t>
                    </m:r>
                  </m:oMath>
                </a14:m>
                <a:r>
                  <a:rPr lang="ru-RU" dirty="0" smtClean="0">
                    <a:solidFill>
                      <a:srgbClr val="000000"/>
                    </a:solidFill>
                  </a:rPr>
                  <a:t>V. Функция симптомов ставит в соответствие каждой вершине графа v</a:t>
                </a:r>
                <a:r>
                  <a:rPr lang="en-US" i="1" baseline="-25000" dirty="0" smtClean="0">
                    <a:solidFill>
                      <a:srgbClr val="000000"/>
                    </a:solidFill>
                  </a:rPr>
                  <a:t> </a:t>
                </a:r>
                <a:r>
                  <a:rPr lang="en-US" i="1" baseline="-25000" dirty="0" err="1" smtClean="0">
                    <a:solidFill>
                      <a:srgbClr val="000000"/>
                    </a:solidFill>
                  </a:rPr>
                  <a:t>i</a:t>
                </a:r>
                <a:r>
                  <a:rPr lang="ru-RU" dirty="0" smtClean="0">
                    <a:solidFill>
                      <a:srgbClr val="000000"/>
                    </a:solidFill>
                  </a:rPr>
                  <a:t> множество узлов графа С такое, что при выходе из строя узла v</a:t>
                </a:r>
                <a:r>
                  <a:rPr lang="en-US" i="1" baseline="-25000" dirty="0" err="1" smtClean="0">
                    <a:solidFill>
                      <a:srgbClr val="000000"/>
                    </a:solidFill>
                  </a:rPr>
                  <a:t>i</a:t>
                </a:r>
                <a:r>
                  <a:rPr lang="en-US" i="1" baseline="-25000" dirty="0" smtClean="0">
                    <a:solidFill>
                      <a:srgbClr val="000000"/>
                    </a:solidFill>
                  </a:rPr>
                  <a:t> </a:t>
                </a:r>
                <a:r>
                  <a:rPr lang="ru-RU" dirty="0" smtClean="0">
                    <a:solidFill>
                      <a:srgbClr val="000000"/>
                    </a:solidFill>
                  </a:rPr>
                  <a:t> состояния всех узлов множества С будут неисправными или неизвестными. Возможно естественным образом ввести функцию симптомов, которая принимает в качестве параметров множество элементов. </a:t>
                </a:r>
                <a:endParaRPr lang="en-US" dirty="0">
                  <a:solidFill>
                    <a:srgbClr val="000000"/>
                  </a:solidFill>
                </a:endParaRPr>
              </a:p>
            </p:txBody>
          </p:sp>
        </mc:Choice>
        <mc:Fallback xmlns="">
          <p:sp>
            <p:nvSpPr>
              <p:cNvPr id="5125" name="Text Box 4"/>
              <p:cNvSpPr txBox="1">
                <a:spLocks noRot="1" noChangeAspect="1" noMove="1" noResize="1" noEditPoints="1" noAdjustHandles="1" noChangeArrowheads="1" noChangeShapeType="1" noTextEdit="1"/>
              </p:cNvSpPr>
              <p:nvPr/>
            </p:nvSpPr>
            <p:spPr bwMode="auto">
              <a:xfrm>
                <a:off x="457200" y="1119188"/>
                <a:ext cx="8229600" cy="5602287"/>
              </a:xfrm>
              <a:prstGeom prst="rect">
                <a:avLst/>
              </a:prstGeom>
              <a:blipFill rotWithShape="0">
                <a:blip r:embed="rId4"/>
                <a:stretch>
                  <a:fillRect l="-667" r="-519" b="-2176"/>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25110567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124" name="Text Box 3"/>
          <p:cNvSpPr txBox="1">
            <a:spLocks noChangeArrowheads="1"/>
          </p:cNvSpPr>
          <p:nvPr/>
        </p:nvSpPr>
        <p:spPr bwMode="auto">
          <a:xfrm>
            <a:off x="285750" y="-3175"/>
            <a:ext cx="6527800"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5024"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a:solidFill>
                  <a:srgbClr val="000080"/>
                </a:solidFill>
              </a:rPr>
              <a:t>Ф</a:t>
            </a:r>
            <a:r>
              <a:rPr lang="ru-RU" sz="3200" dirty="0" smtClean="0">
                <a:solidFill>
                  <a:srgbClr val="000080"/>
                </a:solidFill>
              </a:rPr>
              <a:t>ормальная модель предметной области</a:t>
            </a:r>
            <a:endParaRPr lang="en-US" sz="3200" dirty="0">
              <a:solidFill>
                <a:srgbClr val="000080"/>
              </a:solidFill>
            </a:endParaRPr>
          </a:p>
        </p:txBody>
      </p:sp>
      <mc:AlternateContent xmlns:mc="http://schemas.openxmlformats.org/markup-compatibility/2006" xmlns:a14="http://schemas.microsoft.com/office/drawing/2010/main">
        <mc:Choice Requires="a14">
          <p:sp>
            <p:nvSpPr>
              <p:cNvPr id="5125" name="Text Box 4"/>
              <p:cNvSpPr txBox="1">
                <a:spLocks noChangeArrowheads="1"/>
              </p:cNvSpPr>
              <p:nvPr/>
            </p:nvSpPr>
            <p:spPr bwMode="auto">
              <a:xfrm>
                <a:off x="457200" y="1119188"/>
                <a:ext cx="8229600" cy="560228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lIns="90000" tIns="6444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r>
                  <a:rPr lang="ru-RU" sz="1600" b="1" dirty="0" smtClean="0">
                    <a:solidFill>
                      <a:srgbClr val="000000"/>
                    </a:solidFill>
                  </a:rPr>
                  <a:t>		</a:t>
                </a:r>
              </a:p>
              <a:p>
                <a:r>
                  <a:rPr lang="ru-RU" sz="1600" b="1" dirty="0" smtClean="0">
                    <a:solidFill>
                      <a:srgbClr val="000000"/>
                    </a:solidFill>
                  </a:rPr>
                  <a:t>		</a:t>
                </a:r>
                <a:r>
                  <a:rPr lang="ru-RU" dirty="0" smtClean="0">
                    <a:solidFill>
                      <a:srgbClr val="000000"/>
                    </a:solidFill>
                  </a:rPr>
                  <a:t>Пусть </a:t>
                </a:r>
                <a:r>
                  <a:rPr lang="en-US" dirty="0" err="1" smtClean="0">
                    <a:solidFill>
                      <a:srgbClr val="000000"/>
                    </a:solidFill>
                  </a:rPr>
                  <a:t>fp</a:t>
                </a:r>
                <a:r>
                  <a:rPr lang="en-US" dirty="0" smtClean="0">
                    <a:solidFill>
                      <a:srgbClr val="000000"/>
                    </a:solidFill>
                  </a:rPr>
                  <a:t>(v</a:t>
                </a:r>
                <a:r>
                  <a:rPr lang="en-US" baseline="-25000" dirty="0" smtClean="0">
                    <a:solidFill>
                      <a:srgbClr val="000000"/>
                    </a:solidFill>
                  </a:rPr>
                  <a:t>i</a:t>
                </a:r>
                <a:r>
                  <a:rPr lang="en-US" dirty="0" smtClean="0">
                    <a:solidFill>
                      <a:srgbClr val="000000"/>
                    </a:solidFill>
                  </a:rPr>
                  <a:t>) </a:t>
                </a:r>
                <a:r>
                  <a:rPr lang="ru-RU" dirty="0" smtClean="0">
                    <a:solidFill>
                      <a:srgbClr val="000000"/>
                    </a:solidFill>
                  </a:rPr>
                  <a:t>– вероятность того, что в </a:t>
                </a:r>
                <a:r>
                  <a:rPr lang="en-US" dirty="0" smtClean="0">
                    <a:solidFill>
                      <a:srgbClr val="000000"/>
                    </a:solidFill>
                  </a:rPr>
                  <a:t>i-</a:t>
                </a:r>
                <a:r>
                  <a:rPr lang="ru-RU" dirty="0" smtClean="0">
                    <a:solidFill>
                      <a:srgbClr val="000000"/>
                    </a:solidFill>
                  </a:rPr>
                  <a:t>ом узле случится неисправность. Будем считать, что события выхода из строя двух узлов являются независимыми.</a:t>
                </a:r>
                <a:r>
                  <a:rPr lang="en-US" dirty="0" smtClean="0">
                    <a:solidFill>
                      <a:srgbClr val="000000"/>
                    </a:solidFill>
                  </a:rPr>
                  <a:t> </a:t>
                </a:r>
                <a:r>
                  <a:rPr lang="ru-RU" dirty="0" smtClean="0">
                    <a:solidFill>
                      <a:srgbClr val="000000"/>
                    </a:solidFill>
                  </a:rPr>
                  <a:t>Пусть множество узлов </a:t>
                </a:r>
                <a:r>
                  <a:rPr lang="en-US" dirty="0" smtClean="0">
                    <a:solidFill>
                      <a:srgbClr val="000000"/>
                    </a:solidFill>
                  </a:rPr>
                  <a:t>M = (m</a:t>
                </a:r>
                <a:r>
                  <a:rPr lang="en-US" baseline="-25000" dirty="0" smtClean="0">
                    <a:solidFill>
                      <a:srgbClr val="000000"/>
                    </a:solidFill>
                  </a:rPr>
                  <a:t>1</a:t>
                </a:r>
                <a:r>
                  <a:rPr lang="en-US" dirty="0" smtClean="0">
                    <a:solidFill>
                      <a:srgbClr val="000000"/>
                    </a:solidFill>
                  </a:rPr>
                  <a:t>, m</a:t>
                </a:r>
                <a:r>
                  <a:rPr lang="en-US" baseline="-25000" dirty="0" smtClean="0">
                    <a:solidFill>
                      <a:srgbClr val="000000"/>
                    </a:solidFill>
                  </a:rPr>
                  <a:t>2</a:t>
                </a:r>
                <a:r>
                  <a:rPr lang="en-US" dirty="0" smtClean="0">
                    <a:solidFill>
                      <a:srgbClr val="000000"/>
                    </a:solidFill>
                  </a:rPr>
                  <a:t>, … , </a:t>
                </a:r>
                <a:r>
                  <a:rPr lang="en-US" dirty="0" err="1" smtClean="0">
                    <a:solidFill>
                      <a:srgbClr val="000000"/>
                    </a:solidFill>
                  </a:rPr>
                  <a:t>m</a:t>
                </a:r>
                <a:r>
                  <a:rPr lang="en-US" baseline="-25000" dirty="0" err="1" smtClean="0">
                    <a:solidFill>
                      <a:srgbClr val="000000"/>
                    </a:solidFill>
                  </a:rPr>
                  <a:t>k</a:t>
                </a:r>
                <a:r>
                  <a:rPr lang="en-US" dirty="0" smtClean="0">
                    <a:solidFill>
                      <a:srgbClr val="000000"/>
                    </a:solidFill>
                  </a:rPr>
                  <a:t>)</a:t>
                </a:r>
                <a:r>
                  <a:rPr lang="ru-RU" dirty="0" smtClean="0">
                    <a:solidFill>
                      <a:srgbClr val="000000"/>
                    </a:solidFill>
                  </a:rPr>
                  <a:t>, тогда </a:t>
                </a:r>
                <a:r>
                  <a:rPr lang="en-US" dirty="0" err="1" smtClean="0">
                    <a:solidFill>
                      <a:srgbClr val="000000"/>
                    </a:solidFill>
                  </a:rPr>
                  <a:t>fp</a:t>
                </a:r>
                <a:r>
                  <a:rPr lang="en-US" dirty="0" smtClean="0">
                    <a:solidFill>
                      <a:srgbClr val="000000"/>
                    </a:solidFill>
                  </a:rPr>
                  <a:t>(M) = </a:t>
                </a:r>
                <a14:m>
                  <m:oMath xmlns:m="http://schemas.openxmlformats.org/officeDocument/2006/math">
                    <m:nary>
                      <m:naryPr>
                        <m:chr m:val="∏"/>
                        <m:ctrlPr>
                          <a:rPr lang="en-US" i="1" smtClean="0">
                            <a:solidFill>
                              <a:srgbClr val="000000"/>
                            </a:solidFill>
                            <a:latin typeface="Cambria Math" panose="02040503050406030204" pitchFamily="18" charset="0"/>
                          </a:rPr>
                        </m:ctrlPr>
                      </m:naryPr>
                      <m:sub>
                        <m:r>
                          <m:rPr>
                            <m:brk m:alnAt="23"/>
                          </m:rPr>
                          <a:rPr lang="en-US" b="0" i="1" smtClean="0">
                            <a:solidFill>
                              <a:srgbClr val="000000"/>
                            </a:solidFill>
                            <a:latin typeface="Cambria Math"/>
                          </a:rPr>
                          <m:t>𝑖</m:t>
                        </m:r>
                        <m:r>
                          <a:rPr lang="en-US" b="0" i="1" smtClean="0">
                            <a:solidFill>
                              <a:srgbClr val="000000"/>
                            </a:solidFill>
                            <a:latin typeface="Cambria Math"/>
                          </a:rPr>
                          <m:t>=1</m:t>
                        </m:r>
                      </m:sub>
                      <m:sup>
                        <m:r>
                          <a:rPr lang="en-US" b="0" i="1" smtClean="0">
                            <a:solidFill>
                              <a:srgbClr val="000000"/>
                            </a:solidFill>
                            <a:latin typeface="Cambria Math"/>
                          </a:rPr>
                          <m:t>𝑘</m:t>
                        </m:r>
                      </m:sup>
                      <m:e>
                        <m:r>
                          <a:rPr lang="en-US" b="0" i="1" smtClean="0">
                            <a:solidFill>
                              <a:srgbClr val="000000"/>
                            </a:solidFill>
                            <a:latin typeface="Cambria Math"/>
                          </a:rPr>
                          <m:t> </m:t>
                        </m:r>
                      </m:e>
                    </m:nary>
                  </m:oMath>
                </a14:m>
                <a:r>
                  <a:rPr lang="en-US" dirty="0" smtClean="0">
                    <a:solidFill>
                      <a:srgbClr val="000000"/>
                    </a:solidFill>
                  </a:rPr>
                  <a:t>fp(m</a:t>
                </a:r>
                <a:r>
                  <a:rPr lang="en-US" baseline="-25000" dirty="0">
                    <a:solidFill>
                      <a:srgbClr val="000000"/>
                    </a:solidFill>
                  </a:rPr>
                  <a:t>i</a:t>
                </a:r>
                <a:r>
                  <a:rPr lang="en-US" dirty="0" smtClean="0">
                    <a:solidFill>
                      <a:srgbClr val="000000"/>
                    </a:solidFill>
                  </a:rPr>
                  <a:t>)</a:t>
                </a:r>
                <a:endParaRPr lang="ru-RU" dirty="0" smtClean="0">
                  <a:solidFill>
                    <a:srgbClr val="000000"/>
                  </a:solidFill>
                </a:endParaRPr>
              </a:p>
              <a:p>
                <a:pPr>
                  <a:lnSpc>
                    <a:spcPct val="150000"/>
                  </a:lnSpc>
                </a:pPr>
                <a:r>
                  <a:rPr lang="ru-RU" dirty="0" smtClean="0">
                    <a:solidFill>
                      <a:srgbClr val="000000"/>
                    </a:solidFill>
                  </a:rPr>
                  <a:t>		Сформулируем задачу локализации (определение источника) неисправностей.</a:t>
                </a:r>
                <a:endParaRPr lang="en-US" dirty="0" smtClean="0">
                  <a:solidFill>
                    <a:srgbClr val="000000"/>
                  </a:solidFill>
                </a:endParaRPr>
              </a:p>
              <a:p>
                <a:pPr>
                  <a:lnSpc>
                    <a:spcPct val="150000"/>
                  </a:lnSpc>
                </a:pPr>
                <a:endParaRPr lang="en-US" dirty="0">
                  <a:solidFill>
                    <a:srgbClr val="000000"/>
                  </a:solidFill>
                </a:endParaRPr>
              </a:p>
              <a:p>
                <a:pPr>
                  <a:lnSpc>
                    <a:spcPct val="150000"/>
                  </a:lnSpc>
                </a:pPr>
                <a:r>
                  <a:rPr lang="en-US" dirty="0">
                    <a:solidFill>
                      <a:srgbClr val="000000"/>
                    </a:solidFill>
                  </a:rPr>
                  <a:t>	</a:t>
                </a:r>
                <a:r>
                  <a:rPr lang="en-US" dirty="0" smtClean="0">
                    <a:solidFill>
                      <a:srgbClr val="000000"/>
                    </a:solidFill>
                  </a:rPr>
                  <a:t>	</a:t>
                </a:r>
                <a:r>
                  <a:rPr lang="ru-RU" dirty="0" smtClean="0">
                    <a:solidFill>
                      <a:srgbClr val="000000"/>
                    </a:solidFill>
                  </a:rPr>
                  <a:t> Пусть С – множество неисправных вершин. </a:t>
                </a:r>
                <a:endParaRPr lang="en-US" dirty="0" smtClean="0">
                  <a:solidFill>
                    <a:srgbClr val="000000"/>
                  </a:solidFill>
                </a:endParaRPr>
              </a:p>
              <a:p>
                <a:pPr>
                  <a:lnSpc>
                    <a:spcPct val="150000"/>
                  </a:lnSpc>
                </a:pPr>
                <a:r>
                  <a:rPr lang="ru-RU" dirty="0" smtClean="0">
                    <a:solidFill>
                      <a:srgbClr val="000000"/>
                    </a:solidFill>
                  </a:rPr>
                  <a:t>Множество вершин </a:t>
                </a:r>
                <a:r>
                  <a:rPr lang="en-US" dirty="0" smtClean="0">
                    <a:solidFill>
                      <a:srgbClr val="000000"/>
                    </a:solidFill>
                  </a:rPr>
                  <a:t>Z </a:t>
                </a:r>
                <a:r>
                  <a:rPr lang="ru-RU" dirty="0" smtClean="0">
                    <a:solidFill>
                      <a:srgbClr val="000000"/>
                    </a:solidFill>
                  </a:rPr>
                  <a:t>является решением задачи локализации неисправностей, если: </a:t>
                </a:r>
              </a:p>
              <a:p>
                <a:pPr>
                  <a:lnSpc>
                    <a:spcPct val="150000"/>
                  </a:lnSpc>
                </a:pPr>
                <a:r>
                  <a:rPr lang="ru-RU" dirty="0">
                    <a:solidFill>
                      <a:srgbClr val="000000"/>
                    </a:solidFill>
                  </a:rPr>
                  <a:t> </a:t>
                </a:r>
                <a:r>
                  <a:rPr lang="ru-RU" dirty="0" smtClean="0">
                    <a:solidFill>
                      <a:srgbClr val="000000"/>
                    </a:solidFill>
                  </a:rPr>
                  <a:t>      а) </a:t>
                </a:r>
                <a:r>
                  <a:rPr lang="en-US" dirty="0" smtClean="0">
                    <a:solidFill>
                      <a:srgbClr val="000000"/>
                    </a:solidFill>
                  </a:rPr>
                  <a:t>R(Z) = C;</a:t>
                </a:r>
              </a:p>
              <a:p>
                <a:pPr>
                  <a:lnSpc>
                    <a:spcPct val="150000"/>
                  </a:lnSpc>
                </a:pPr>
                <a:r>
                  <a:rPr lang="en-US" dirty="0">
                    <a:solidFill>
                      <a:srgbClr val="000000"/>
                    </a:solidFill>
                  </a:rPr>
                  <a:t> </a:t>
                </a:r>
                <a:r>
                  <a:rPr lang="en-US" dirty="0" smtClean="0">
                    <a:solidFill>
                      <a:srgbClr val="000000"/>
                    </a:solidFill>
                  </a:rPr>
                  <a:t>      </a:t>
                </a:r>
                <a:r>
                  <a:rPr lang="ru-RU" dirty="0" smtClean="0">
                    <a:solidFill>
                      <a:srgbClr val="000000"/>
                    </a:solidFill>
                  </a:rPr>
                  <a:t>б) </a:t>
                </a:r>
                <a:r>
                  <a:rPr lang="en-US" dirty="0" err="1" smtClean="0">
                    <a:solidFill>
                      <a:srgbClr val="000000"/>
                    </a:solidFill>
                  </a:rPr>
                  <a:t>fp</a:t>
                </a:r>
                <a:r>
                  <a:rPr lang="en-US" dirty="0" smtClean="0">
                    <a:solidFill>
                      <a:srgbClr val="000000"/>
                    </a:solidFill>
                  </a:rPr>
                  <a:t>(Z) </a:t>
                </a:r>
                <a:r>
                  <a:rPr lang="ru-RU" dirty="0" smtClean="0">
                    <a:solidFill>
                      <a:srgbClr val="000000"/>
                    </a:solidFill>
                  </a:rPr>
                  <a:t>принимает максимальное значение</a:t>
                </a:r>
                <a:r>
                  <a:rPr lang="ru-RU" dirty="0">
                    <a:solidFill>
                      <a:srgbClr val="000000"/>
                    </a:solidFill>
                  </a:rPr>
                  <a:t> </a:t>
                </a:r>
                <a:r>
                  <a:rPr lang="ru-RU" dirty="0" smtClean="0">
                    <a:solidFill>
                      <a:srgbClr val="000000"/>
                    </a:solidFill>
                  </a:rPr>
                  <a:t>среди всех </a:t>
                </a:r>
                <a:r>
                  <a:rPr lang="en-US" dirty="0" smtClean="0">
                    <a:solidFill>
                      <a:srgbClr val="000000"/>
                    </a:solidFill>
                  </a:rPr>
                  <a:t>Z</a:t>
                </a:r>
                <a:r>
                  <a:rPr lang="ru-RU" dirty="0" smtClean="0">
                    <a:solidFill>
                      <a:srgbClr val="000000"/>
                    </a:solidFill>
                  </a:rPr>
                  <a:t>, удовлетворяющих первому пункту</a:t>
                </a:r>
                <a:r>
                  <a:rPr lang="en-US" dirty="0" smtClean="0">
                    <a:solidFill>
                      <a:srgbClr val="000000"/>
                    </a:solidFill>
                  </a:rPr>
                  <a:t>;</a:t>
                </a:r>
                <a:endParaRPr lang="ru-RU" b="1" dirty="0" smtClean="0">
                  <a:solidFill>
                    <a:srgbClr val="000000"/>
                  </a:solidFill>
                </a:endParaRPr>
              </a:p>
            </p:txBody>
          </p:sp>
        </mc:Choice>
        <mc:Fallback xmlns="">
          <p:sp>
            <p:nvSpPr>
              <p:cNvPr id="5125" name="Text Box 4"/>
              <p:cNvSpPr txBox="1">
                <a:spLocks noRot="1" noChangeAspect="1" noMove="1" noResize="1" noEditPoints="1" noAdjustHandles="1" noChangeArrowheads="1" noChangeShapeType="1" noTextEdit="1"/>
              </p:cNvSpPr>
              <p:nvPr/>
            </p:nvSpPr>
            <p:spPr bwMode="auto">
              <a:xfrm>
                <a:off x="457200" y="1119188"/>
                <a:ext cx="8229600" cy="5602287"/>
              </a:xfrm>
              <a:prstGeom prst="rect">
                <a:avLst/>
              </a:prstGeom>
              <a:blipFill rotWithShape="0">
                <a:blip r:embed="rId4"/>
                <a:stretch>
                  <a:fillRect l="-66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40192551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124" name="Text Box 3"/>
          <p:cNvSpPr txBox="1">
            <a:spLocks noChangeArrowheads="1"/>
          </p:cNvSpPr>
          <p:nvPr/>
        </p:nvSpPr>
        <p:spPr bwMode="auto">
          <a:xfrm>
            <a:off x="285750" y="-3175"/>
            <a:ext cx="6527800"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5024"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ru-RU" sz="3200" dirty="0" smtClean="0">
                <a:solidFill>
                  <a:srgbClr val="000080"/>
                </a:solidFill>
              </a:rPr>
              <a:t>Реализация модели</a:t>
            </a:r>
            <a:endParaRPr lang="en-US" sz="3200" dirty="0">
              <a:solidFill>
                <a:srgbClr val="000080"/>
              </a:solidFill>
            </a:endParaRPr>
          </a:p>
        </p:txBody>
      </p:sp>
      <mc:AlternateContent xmlns:mc="http://schemas.openxmlformats.org/markup-compatibility/2006" xmlns:a14="http://schemas.microsoft.com/office/drawing/2010/main">
        <mc:Choice Requires="a14">
          <p:sp>
            <p:nvSpPr>
              <p:cNvPr id="5125" name="Text Box 4"/>
              <p:cNvSpPr txBox="1">
                <a:spLocks noChangeArrowheads="1"/>
              </p:cNvSpPr>
              <p:nvPr/>
            </p:nvSpPr>
            <p:spPr bwMode="auto">
              <a:xfrm>
                <a:off x="457200" y="1119188"/>
                <a:ext cx="8229600" cy="560228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lIns="90000" tIns="64440" rIns="90000" bIns="46800" numCol="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eaLnBrk="1" hangingPunct="1">
                  <a:spcBef>
                    <a:spcPts val="800"/>
                  </a:spcBef>
                </a:pPr>
                <a:endParaRPr lang="ru-RU" sz="2000" dirty="0" smtClean="0">
                  <a:solidFill>
                    <a:srgbClr val="000000"/>
                  </a:solidFill>
                </a:endParaRPr>
              </a:p>
              <a:p>
                <a:pPr eaLnBrk="1" hangingPunct="1">
                  <a:spcBef>
                    <a:spcPts val="800"/>
                  </a:spcBef>
                </a:pPr>
                <a:r>
                  <a:rPr lang="ru-RU" sz="2000" dirty="0">
                    <a:solidFill>
                      <a:srgbClr val="000000"/>
                    </a:solidFill>
                  </a:rPr>
                  <a:t>ЗАЧЕМ? </a:t>
                </a:r>
              </a:p>
              <a:p>
                <a:pPr marL="342900" indent="-342900" eaLnBrk="1" hangingPunct="1">
                  <a:spcBef>
                    <a:spcPts val="800"/>
                  </a:spcBef>
                  <a:buFont typeface="Arial" panose="020B0604020202020204" pitchFamily="34" charset="0"/>
                  <a:buChar char="•"/>
                </a:pPr>
                <a:r>
                  <a:rPr lang="ru-RU" sz="2000" dirty="0" smtClean="0">
                    <a:solidFill>
                      <a:srgbClr val="000000"/>
                    </a:solidFill>
                  </a:rPr>
                  <a:t>Вычисление функции обобщенного </a:t>
                </a:r>
                <a:r>
                  <a:rPr lang="ru-RU" sz="2000" dirty="0">
                    <a:solidFill>
                      <a:srgbClr val="000000"/>
                    </a:solidFill>
                  </a:rPr>
                  <a:t>состояния   </a:t>
                </a:r>
                <a:r>
                  <a:rPr lang="en-US" sz="2000" dirty="0">
                    <a:solidFill>
                      <a:srgbClr val="000000"/>
                    </a:solidFill>
                  </a:rPr>
                  <a:t>f</a:t>
                </a:r>
                <a:r>
                  <a:rPr lang="en-US" sz="2000" i="1" baseline="-25000" dirty="0">
                    <a:solidFill>
                      <a:srgbClr val="000000"/>
                    </a:solidFill>
                  </a:rPr>
                  <a:t>i</a:t>
                </a:r>
                <a:r>
                  <a:rPr lang="en-US" sz="2000" dirty="0">
                    <a:solidFill>
                      <a:srgbClr val="000000"/>
                    </a:solidFill>
                  </a:rPr>
                  <a:t> = f</a:t>
                </a:r>
                <a:r>
                  <a:rPr lang="en-US" sz="2000" i="1" baseline="-25000" dirty="0">
                    <a:solidFill>
                      <a:srgbClr val="000000"/>
                    </a:solidFill>
                  </a:rPr>
                  <a:t> </a:t>
                </a:r>
                <a:r>
                  <a:rPr lang="en-US" sz="2000" dirty="0">
                    <a:solidFill>
                      <a:srgbClr val="000000"/>
                    </a:solidFill>
                  </a:rPr>
                  <a:t>(S</a:t>
                </a:r>
                <a:r>
                  <a:rPr lang="en-US" sz="2000" i="1" baseline="-25000" dirty="0">
                    <a:solidFill>
                      <a:srgbClr val="000000"/>
                    </a:solidFill>
                  </a:rPr>
                  <a:t>i</a:t>
                </a:r>
                <a:r>
                  <a:rPr lang="en-US" sz="2000" dirty="0" smtClean="0">
                    <a:solidFill>
                      <a:srgbClr val="000000"/>
                    </a:solidFill>
                  </a:rPr>
                  <a:t>)</a:t>
                </a:r>
                <a:endParaRPr lang="ru-RU" sz="2000" dirty="0">
                  <a:solidFill>
                    <a:srgbClr val="000000"/>
                  </a:solidFill>
                </a:endParaRPr>
              </a:p>
              <a:p>
                <a:pPr marL="342900" indent="-342900" eaLnBrk="1" hangingPunct="1">
                  <a:spcBef>
                    <a:spcPts val="800"/>
                  </a:spcBef>
                  <a:buFont typeface="Arial" panose="020B0604020202020204" pitchFamily="34" charset="0"/>
                  <a:buChar char="•"/>
                </a:pPr>
                <a:r>
                  <a:rPr lang="ru-RU" sz="2000" dirty="0" smtClean="0">
                    <a:solidFill>
                      <a:srgbClr val="000000"/>
                    </a:solidFill>
                  </a:rPr>
                  <a:t>Решение </a:t>
                </a:r>
                <a:r>
                  <a:rPr lang="ru-RU" sz="2000" dirty="0">
                    <a:solidFill>
                      <a:srgbClr val="000000"/>
                    </a:solidFill>
                  </a:rPr>
                  <a:t>задачи локализации </a:t>
                </a:r>
                <a:r>
                  <a:rPr lang="ru-RU" sz="2000" dirty="0" smtClean="0">
                    <a:solidFill>
                      <a:srgbClr val="000000"/>
                    </a:solidFill>
                  </a:rPr>
                  <a:t>неисправностей (поиск множества вершин графа </a:t>
                </a:r>
                <a:r>
                  <a:rPr lang="en-US" sz="2000" dirty="0" smtClean="0">
                    <a:solidFill>
                      <a:srgbClr val="000000"/>
                    </a:solidFill>
                  </a:rPr>
                  <a:t>Z</a:t>
                </a:r>
                <a:r>
                  <a:rPr lang="ru-RU" sz="2000" dirty="0" smtClean="0">
                    <a:solidFill>
                      <a:srgbClr val="000000"/>
                    </a:solidFill>
                  </a:rPr>
                  <a:t>)</a:t>
                </a:r>
                <a:endParaRPr lang="en-US" sz="2000" dirty="0" smtClean="0">
                  <a:solidFill>
                    <a:srgbClr val="000000"/>
                  </a:solidFill>
                </a:endParaRPr>
              </a:p>
              <a:p>
                <a:pPr eaLnBrk="1" hangingPunct="1">
                  <a:spcBef>
                    <a:spcPts val="800"/>
                  </a:spcBef>
                </a:pPr>
                <a:endParaRPr lang="en-US" sz="2000" dirty="0" smtClean="0">
                  <a:solidFill>
                    <a:srgbClr val="000000"/>
                  </a:solidFill>
                </a:endParaRPr>
              </a:p>
              <a:p>
                <a:pPr eaLnBrk="1" hangingPunct="1">
                  <a:spcBef>
                    <a:spcPts val="800"/>
                  </a:spcBef>
                </a:pPr>
                <a:r>
                  <a:rPr lang="ru-RU" sz="2000" dirty="0" smtClean="0">
                    <a:solidFill>
                      <a:srgbClr val="000000"/>
                    </a:solidFill>
                  </a:rPr>
                  <a:t>ЧТО?</a:t>
                </a:r>
              </a:p>
              <a:p>
                <a:pPr marL="342900" indent="-342900" eaLnBrk="1" hangingPunct="1">
                  <a:spcBef>
                    <a:spcPts val="800"/>
                  </a:spcBef>
                  <a:buFont typeface="Arial" panose="020B0604020202020204" pitchFamily="34" charset="0"/>
                  <a:buChar char="•"/>
                </a:pPr>
                <a:r>
                  <a:rPr lang="ru-RU" sz="2000" dirty="0" smtClean="0">
                    <a:solidFill>
                      <a:srgbClr val="000000"/>
                    </a:solidFill>
                  </a:rPr>
                  <a:t>Построение графа конфигурации </a:t>
                </a:r>
                <a:r>
                  <a:rPr lang="ru-RU" sz="2000" i="1" dirty="0">
                    <a:solidFill>
                      <a:srgbClr val="000000"/>
                    </a:solidFill>
                  </a:rPr>
                  <a:t>G = (V, E</a:t>
                </a:r>
                <a:r>
                  <a:rPr lang="ru-RU" sz="2000" i="1" dirty="0" smtClean="0">
                    <a:solidFill>
                      <a:srgbClr val="000000"/>
                    </a:solidFill>
                  </a:rPr>
                  <a:t>)</a:t>
                </a:r>
                <a:endParaRPr lang="ru-RU" sz="2000" dirty="0" smtClean="0">
                  <a:solidFill>
                    <a:srgbClr val="000000"/>
                  </a:solidFill>
                </a:endParaRPr>
              </a:p>
              <a:p>
                <a:pPr eaLnBrk="1" hangingPunct="1">
                  <a:spcBef>
                    <a:spcPts val="800"/>
                  </a:spcBef>
                </a:pPr>
                <a:endParaRPr lang="ru-RU" sz="2000" dirty="0" smtClean="0">
                  <a:solidFill>
                    <a:srgbClr val="000000"/>
                  </a:solidFill>
                </a:endParaRPr>
              </a:p>
              <a:p>
                <a:pPr eaLnBrk="1" hangingPunct="1">
                  <a:spcBef>
                    <a:spcPts val="800"/>
                  </a:spcBef>
                </a:pPr>
                <a:r>
                  <a:rPr lang="ru-RU" sz="2000" dirty="0" smtClean="0">
                    <a:solidFill>
                      <a:srgbClr val="000000"/>
                    </a:solidFill>
                  </a:rPr>
                  <a:t>КАК?</a:t>
                </a:r>
              </a:p>
              <a:p>
                <a:pPr marL="342900" indent="-342900" eaLnBrk="1" hangingPunct="1">
                  <a:lnSpc>
                    <a:spcPct val="150000"/>
                  </a:lnSpc>
                  <a:spcBef>
                    <a:spcPts val="800"/>
                  </a:spcBef>
                  <a:buFont typeface="Arial" panose="020B0604020202020204" pitchFamily="34" charset="0"/>
                  <a:buChar char="•"/>
                </a:pPr>
                <a:r>
                  <a:rPr lang="ru-RU" sz="2000" dirty="0" smtClean="0">
                    <a:solidFill>
                      <a:srgbClr val="000000"/>
                    </a:solidFill>
                  </a:rPr>
                  <a:t>Вычисление вектора значений параметров </a:t>
                </a:r>
                <a:r>
                  <a:rPr lang="en-US" sz="2000" i="1" dirty="0" smtClean="0">
                    <a:solidFill>
                      <a:srgbClr val="000000"/>
                    </a:solidFill>
                  </a:rPr>
                  <a:t>S</a:t>
                </a:r>
                <a:r>
                  <a:rPr lang="en-US" sz="2000" i="1" baseline="-25000" dirty="0" smtClean="0">
                    <a:solidFill>
                      <a:srgbClr val="000000"/>
                    </a:solidFill>
                  </a:rPr>
                  <a:t>i</a:t>
                </a:r>
                <a:r>
                  <a:rPr lang="en-US" sz="2000" i="1" dirty="0" smtClean="0">
                    <a:solidFill>
                      <a:srgbClr val="000000"/>
                    </a:solidFill>
                  </a:rPr>
                  <a:t> </a:t>
                </a:r>
                <a:r>
                  <a:rPr lang="en-US" sz="2000" i="1" dirty="0">
                    <a:solidFill>
                      <a:srgbClr val="000000"/>
                    </a:solidFill>
                  </a:rPr>
                  <a:t>= (s</a:t>
                </a:r>
                <a:r>
                  <a:rPr lang="en-US" sz="2000" i="1" baseline="-25000" dirty="0">
                    <a:solidFill>
                      <a:srgbClr val="000000"/>
                    </a:solidFill>
                  </a:rPr>
                  <a:t>i,1</a:t>
                </a:r>
                <a:r>
                  <a:rPr lang="en-US" sz="2000" i="1" dirty="0">
                    <a:solidFill>
                      <a:srgbClr val="000000"/>
                    </a:solidFill>
                  </a:rPr>
                  <a:t> , s</a:t>
                </a:r>
                <a:r>
                  <a:rPr lang="en-US" sz="2000" i="1" baseline="-25000" dirty="0">
                    <a:solidFill>
                      <a:srgbClr val="000000"/>
                    </a:solidFill>
                  </a:rPr>
                  <a:t>i,2</a:t>
                </a:r>
                <a:r>
                  <a:rPr lang="en-US" sz="2000" i="1" dirty="0">
                    <a:solidFill>
                      <a:srgbClr val="000000"/>
                    </a:solidFill>
                  </a:rPr>
                  <a:t> , ... ,</a:t>
                </a:r>
                <a:r>
                  <a:rPr lang="en-US" sz="2000" i="1" dirty="0" err="1">
                    <a:solidFill>
                      <a:srgbClr val="000000"/>
                    </a:solidFill>
                  </a:rPr>
                  <a:t>s</a:t>
                </a:r>
                <a:r>
                  <a:rPr lang="en-US" sz="2000" i="1" baseline="-25000" dirty="0" err="1">
                    <a:solidFill>
                      <a:srgbClr val="000000"/>
                    </a:solidFill>
                  </a:rPr>
                  <a:t>i,k</a:t>
                </a:r>
                <a:r>
                  <a:rPr lang="en-US" sz="2000" i="1" baseline="-25000" dirty="0">
                    <a:solidFill>
                      <a:srgbClr val="000000"/>
                    </a:solidFill>
                  </a:rPr>
                  <a:t>(</a:t>
                </a:r>
                <a:r>
                  <a:rPr lang="en-US" sz="2000" i="1" baseline="-25000" dirty="0" err="1">
                    <a:solidFill>
                      <a:srgbClr val="000000"/>
                    </a:solidFill>
                  </a:rPr>
                  <a:t>i</a:t>
                </a:r>
                <a:r>
                  <a:rPr lang="en-US" sz="2000" i="1" baseline="-25000" dirty="0">
                    <a:solidFill>
                      <a:srgbClr val="000000"/>
                    </a:solidFill>
                  </a:rPr>
                  <a:t>)</a:t>
                </a:r>
                <a:r>
                  <a:rPr lang="en-US" sz="2000" i="1" dirty="0">
                    <a:solidFill>
                      <a:srgbClr val="000000"/>
                    </a:solidFill>
                  </a:rPr>
                  <a:t>), </a:t>
                </a:r>
                <a:r>
                  <a:rPr lang="ru-RU" sz="2000" dirty="0">
                    <a:solidFill>
                      <a:srgbClr val="000000"/>
                    </a:solidFill>
                  </a:rPr>
                  <a:t>где </a:t>
                </a:r>
                <a:r>
                  <a:rPr lang="en-US" sz="2000" i="1" dirty="0" err="1">
                    <a:solidFill>
                      <a:srgbClr val="000000"/>
                    </a:solidFill>
                  </a:rPr>
                  <a:t>s</a:t>
                </a:r>
                <a:r>
                  <a:rPr lang="en-US" sz="2000" i="1" baseline="-25000" dirty="0" err="1">
                    <a:solidFill>
                      <a:srgbClr val="000000"/>
                    </a:solidFill>
                  </a:rPr>
                  <a:t>i,j</a:t>
                </a:r>
                <a:r>
                  <a:rPr lang="en-US" sz="2000" i="1" dirty="0">
                    <a:solidFill>
                      <a:srgbClr val="000000"/>
                    </a:solidFill>
                  </a:rPr>
                  <a:t> </a:t>
                </a:r>
                <a14:m>
                  <m:oMath xmlns:m="http://schemas.openxmlformats.org/officeDocument/2006/math">
                    <m:r>
                      <a:rPr lang="en-US" sz="2000" i="1">
                        <a:solidFill>
                          <a:srgbClr val="000000"/>
                        </a:solidFill>
                        <a:latin typeface="Cambria Math"/>
                        <a:ea typeface="Cambria Math"/>
                      </a:rPr>
                      <m:t>∈ </m:t>
                    </m:r>
                  </m:oMath>
                </a14:m>
                <a:r>
                  <a:rPr lang="en-US" sz="2000" i="1" dirty="0">
                    <a:solidFill>
                      <a:srgbClr val="000000"/>
                    </a:solidFill>
                  </a:rPr>
                  <a:t>X</a:t>
                </a:r>
                <a:r>
                  <a:rPr lang="en-US" sz="2000" dirty="0">
                    <a:solidFill>
                      <a:srgbClr val="000000"/>
                    </a:solidFill>
                  </a:rPr>
                  <a:t>.</a:t>
                </a:r>
                <a:endParaRPr lang="ru-RU" sz="2000" dirty="0" smtClean="0">
                  <a:solidFill>
                    <a:srgbClr val="000000"/>
                  </a:solidFill>
                </a:endParaRPr>
              </a:p>
              <a:p>
                <a:pPr eaLnBrk="1" hangingPunct="1">
                  <a:spcBef>
                    <a:spcPts val="800"/>
                  </a:spcBef>
                </a:pPr>
                <a:r>
                  <a:rPr lang="ru-RU" sz="2000" dirty="0">
                    <a:solidFill>
                      <a:srgbClr val="000000"/>
                    </a:solidFill>
                  </a:rPr>
                  <a:t>	</a:t>
                </a:r>
                <a:r>
                  <a:rPr lang="ru-RU" sz="2000" dirty="0" smtClean="0">
                    <a:solidFill>
                      <a:srgbClr val="000000"/>
                    </a:solidFill>
                  </a:rPr>
                  <a:t>	</a:t>
                </a:r>
              </a:p>
            </p:txBody>
          </p:sp>
        </mc:Choice>
        <mc:Fallback xmlns="">
          <p:sp>
            <p:nvSpPr>
              <p:cNvPr id="5125" name="Text Box 4"/>
              <p:cNvSpPr txBox="1">
                <a:spLocks noRot="1" noChangeAspect="1" noMove="1" noResize="1" noEditPoints="1" noAdjustHandles="1" noChangeArrowheads="1" noChangeShapeType="1" noTextEdit="1"/>
              </p:cNvSpPr>
              <p:nvPr/>
            </p:nvSpPr>
            <p:spPr bwMode="auto">
              <a:xfrm>
                <a:off x="457200" y="1119188"/>
                <a:ext cx="8229600" cy="5602287"/>
              </a:xfrm>
              <a:prstGeom prst="rect">
                <a:avLst/>
              </a:prstGeom>
              <a:blipFill rotWithShape="0">
                <a:blip r:embed="rId4"/>
                <a:stretch>
                  <a:fillRect l="-815" r="-1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39989488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88913"/>
            <a:ext cx="1906588"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Line 2"/>
          <p:cNvSpPr>
            <a:spLocks noChangeShapeType="1"/>
          </p:cNvSpPr>
          <p:nvPr/>
        </p:nvSpPr>
        <p:spPr bwMode="auto">
          <a:xfrm flipH="1">
            <a:off x="247650" y="1081088"/>
            <a:ext cx="8648700" cy="1587"/>
          </a:xfrm>
          <a:prstGeom prst="line">
            <a:avLst/>
          </a:prstGeom>
          <a:noFill/>
          <a:ln w="38160">
            <a:solidFill>
              <a:srgbClr val="4786C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nvGrpSpPr>
          <p:cNvPr id="7172" name="Group 3"/>
          <p:cNvGrpSpPr>
            <a:grpSpLocks/>
          </p:cNvGrpSpPr>
          <p:nvPr/>
        </p:nvGrpSpPr>
        <p:grpSpPr bwMode="auto">
          <a:xfrm>
            <a:off x="3825875" y="1308100"/>
            <a:ext cx="1252538" cy="428625"/>
            <a:chOff x="2410" y="824"/>
            <a:chExt cx="789" cy="270"/>
          </a:xfrm>
        </p:grpSpPr>
        <p:sp>
          <p:nvSpPr>
            <p:cNvPr id="7259" name="AutoShape 4"/>
            <p:cNvSpPr>
              <a:spLocks noChangeArrowheads="1"/>
            </p:cNvSpPr>
            <p:nvPr/>
          </p:nvSpPr>
          <p:spPr bwMode="auto">
            <a:xfrm>
              <a:off x="2410" y="863"/>
              <a:ext cx="790" cy="193"/>
            </a:xfrm>
            <a:prstGeom prst="roundRect">
              <a:avLst>
                <a:gd name="adj" fmla="val 519"/>
              </a:avLst>
            </a:pr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nvGrpSpPr>
            <p:cNvPr id="7260" name="Group 5"/>
            <p:cNvGrpSpPr>
              <a:grpSpLocks/>
            </p:cNvGrpSpPr>
            <p:nvPr/>
          </p:nvGrpSpPr>
          <p:grpSpPr bwMode="auto">
            <a:xfrm>
              <a:off x="2410" y="824"/>
              <a:ext cx="789" cy="270"/>
              <a:chOff x="2410" y="824"/>
              <a:chExt cx="789" cy="270"/>
            </a:xfrm>
          </p:grpSpPr>
          <p:sp>
            <p:nvSpPr>
              <p:cNvPr id="7261" name="AutoShape 6"/>
              <p:cNvSpPr>
                <a:spLocks noChangeArrowheads="1"/>
              </p:cNvSpPr>
              <p:nvPr/>
            </p:nvSpPr>
            <p:spPr bwMode="auto">
              <a:xfrm>
                <a:off x="2410" y="863"/>
                <a:ext cx="790" cy="193"/>
              </a:xfrm>
              <a:prstGeom prst="roundRect">
                <a:avLst>
                  <a:gd name="adj" fmla="val 519"/>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62" name="Text Box 7"/>
              <p:cNvSpPr txBox="1">
                <a:spLocks noChangeArrowheads="1"/>
              </p:cNvSpPr>
              <p:nvPr/>
            </p:nvSpPr>
            <p:spPr bwMode="auto">
              <a:xfrm>
                <a:off x="2410" y="824"/>
                <a:ext cx="790"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2676" rIns="90000" bIns="4680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a:solidFill>
                      <a:srgbClr val="000000"/>
                    </a:solidFill>
                  </a:rPr>
                  <a:t>Оператор</a:t>
                </a:r>
              </a:p>
            </p:txBody>
          </p:sp>
        </p:grpSp>
      </p:grpSp>
      <p:grpSp>
        <p:nvGrpSpPr>
          <p:cNvPr id="7173" name="Group 8"/>
          <p:cNvGrpSpPr>
            <a:grpSpLocks/>
          </p:cNvGrpSpPr>
          <p:nvPr/>
        </p:nvGrpSpPr>
        <p:grpSpPr bwMode="auto">
          <a:xfrm>
            <a:off x="3175000" y="2349500"/>
            <a:ext cx="2511425" cy="428625"/>
            <a:chOff x="2000" y="1480"/>
            <a:chExt cx="1582" cy="270"/>
          </a:xfrm>
        </p:grpSpPr>
        <p:sp>
          <p:nvSpPr>
            <p:cNvPr id="7255" name="AutoShape 9"/>
            <p:cNvSpPr>
              <a:spLocks noChangeArrowheads="1"/>
            </p:cNvSpPr>
            <p:nvPr/>
          </p:nvSpPr>
          <p:spPr bwMode="auto">
            <a:xfrm>
              <a:off x="2000" y="1480"/>
              <a:ext cx="1583" cy="271"/>
            </a:xfrm>
            <a:prstGeom prst="roundRect">
              <a:avLst>
                <a:gd name="adj" fmla="val 370"/>
              </a:avLst>
            </a:pr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nvGrpSpPr>
            <p:cNvPr id="7256" name="Group 10"/>
            <p:cNvGrpSpPr>
              <a:grpSpLocks/>
            </p:cNvGrpSpPr>
            <p:nvPr/>
          </p:nvGrpSpPr>
          <p:grpSpPr bwMode="auto">
            <a:xfrm>
              <a:off x="2000" y="1480"/>
              <a:ext cx="1582" cy="270"/>
              <a:chOff x="2000" y="1480"/>
              <a:chExt cx="1582" cy="270"/>
            </a:xfrm>
          </p:grpSpPr>
          <p:sp>
            <p:nvSpPr>
              <p:cNvPr id="7257" name="AutoShape 11"/>
              <p:cNvSpPr>
                <a:spLocks noChangeArrowheads="1"/>
              </p:cNvSpPr>
              <p:nvPr/>
            </p:nvSpPr>
            <p:spPr bwMode="auto">
              <a:xfrm>
                <a:off x="2000" y="1480"/>
                <a:ext cx="1583" cy="271"/>
              </a:xfrm>
              <a:prstGeom prst="roundRect">
                <a:avLst>
                  <a:gd name="adj" fmla="val 370"/>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58" name="Text Box 12"/>
              <p:cNvSpPr txBox="1">
                <a:spLocks noChangeArrowheads="1"/>
              </p:cNvSpPr>
              <p:nvPr/>
            </p:nvSpPr>
            <p:spPr bwMode="auto">
              <a:xfrm>
                <a:off x="2000" y="1480"/>
                <a:ext cx="1583"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2676"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b="1">
                    <a:solidFill>
                      <a:srgbClr val="000000"/>
                    </a:solidFill>
                  </a:rPr>
                  <a:t>GUI консоль FLAME</a:t>
                </a:r>
              </a:p>
            </p:txBody>
          </p:sp>
        </p:grpSp>
      </p:grpSp>
      <p:grpSp>
        <p:nvGrpSpPr>
          <p:cNvPr id="7174" name="Group 13"/>
          <p:cNvGrpSpPr>
            <a:grpSpLocks/>
          </p:cNvGrpSpPr>
          <p:nvPr/>
        </p:nvGrpSpPr>
        <p:grpSpPr bwMode="auto">
          <a:xfrm>
            <a:off x="2698750" y="3281363"/>
            <a:ext cx="3608388" cy="1081087"/>
            <a:chOff x="1700" y="2067"/>
            <a:chExt cx="2273" cy="681"/>
          </a:xfrm>
        </p:grpSpPr>
        <p:sp>
          <p:nvSpPr>
            <p:cNvPr id="7251" name="AutoShape 14"/>
            <p:cNvSpPr>
              <a:spLocks noChangeArrowheads="1"/>
            </p:cNvSpPr>
            <p:nvPr/>
          </p:nvSpPr>
          <p:spPr bwMode="auto">
            <a:xfrm>
              <a:off x="1700" y="2067"/>
              <a:ext cx="2274" cy="682"/>
            </a:xfrm>
            <a:prstGeom prst="roundRect">
              <a:avLst>
                <a:gd name="adj" fmla="val 144"/>
              </a:avLst>
            </a:pr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nvGrpSpPr>
            <p:cNvPr id="7252" name="Group 15"/>
            <p:cNvGrpSpPr>
              <a:grpSpLocks/>
            </p:cNvGrpSpPr>
            <p:nvPr/>
          </p:nvGrpSpPr>
          <p:grpSpPr bwMode="auto">
            <a:xfrm>
              <a:off x="1700" y="2067"/>
              <a:ext cx="2273" cy="681"/>
              <a:chOff x="1700" y="2067"/>
              <a:chExt cx="2273" cy="681"/>
            </a:xfrm>
          </p:grpSpPr>
          <p:sp>
            <p:nvSpPr>
              <p:cNvPr id="7253" name="AutoShape 16"/>
              <p:cNvSpPr>
                <a:spLocks noChangeArrowheads="1"/>
              </p:cNvSpPr>
              <p:nvPr/>
            </p:nvSpPr>
            <p:spPr bwMode="auto">
              <a:xfrm>
                <a:off x="1700" y="2067"/>
                <a:ext cx="2274" cy="682"/>
              </a:xfrm>
              <a:prstGeom prst="roundRect">
                <a:avLst>
                  <a:gd name="adj" fmla="val 144"/>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54" name="Text Box 17"/>
              <p:cNvSpPr txBox="1">
                <a:spLocks noChangeArrowheads="1"/>
              </p:cNvSpPr>
              <p:nvPr/>
            </p:nvSpPr>
            <p:spPr bwMode="auto">
              <a:xfrm>
                <a:off x="1700" y="2067"/>
                <a:ext cx="2273" cy="6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2676"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b="1" u="sng">
                    <a:solidFill>
                      <a:srgbClr val="000000"/>
                    </a:solidFill>
                  </a:rPr>
                  <a:t>Серверная часть FLAME </a:t>
                </a:r>
              </a:p>
              <a:p>
                <a:pPr algn="ctr" eaLnBrk="1" hangingPunct="1"/>
                <a:endParaRPr lang="en-US">
                  <a:solidFill>
                    <a:srgbClr val="000000"/>
                  </a:solidFill>
                </a:endParaRPr>
              </a:p>
            </p:txBody>
          </p:sp>
        </p:grpSp>
      </p:grpSp>
      <p:grpSp>
        <p:nvGrpSpPr>
          <p:cNvPr id="7175" name="Group 23"/>
          <p:cNvGrpSpPr>
            <a:grpSpLocks/>
          </p:cNvGrpSpPr>
          <p:nvPr/>
        </p:nvGrpSpPr>
        <p:grpSpPr bwMode="auto">
          <a:xfrm>
            <a:off x="439738" y="1220788"/>
            <a:ext cx="1797050" cy="646112"/>
            <a:chOff x="277" y="769"/>
            <a:chExt cx="1132" cy="407"/>
          </a:xfrm>
        </p:grpSpPr>
        <p:sp>
          <p:nvSpPr>
            <p:cNvPr id="7247" name="AutoShape 24"/>
            <p:cNvSpPr>
              <a:spLocks noChangeArrowheads="1"/>
            </p:cNvSpPr>
            <p:nvPr/>
          </p:nvSpPr>
          <p:spPr bwMode="auto">
            <a:xfrm>
              <a:off x="277" y="769"/>
              <a:ext cx="1133" cy="408"/>
            </a:xfrm>
            <a:prstGeom prst="roundRect">
              <a:avLst>
                <a:gd name="adj" fmla="val 241"/>
              </a:avLst>
            </a:pr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nvGrpSpPr>
            <p:cNvPr id="7248" name="Group 25"/>
            <p:cNvGrpSpPr>
              <a:grpSpLocks/>
            </p:cNvGrpSpPr>
            <p:nvPr/>
          </p:nvGrpSpPr>
          <p:grpSpPr bwMode="auto">
            <a:xfrm>
              <a:off x="277" y="769"/>
              <a:ext cx="1132" cy="407"/>
              <a:chOff x="277" y="769"/>
              <a:chExt cx="1132" cy="407"/>
            </a:xfrm>
          </p:grpSpPr>
          <p:sp>
            <p:nvSpPr>
              <p:cNvPr id="7249" name="AutoShape 26"/>
              <p:cNvSpPr>
                <a:spLocks noChangeArrowheads="1"/>
              </p:cNvSpPr>
              <p:nvPr/>
            </p:nvSpPr>
            <p:spPr bwMode="auto">
              <a:xfrm>
                <a:off x="277" y="769"/>
                <a:ext cx="1133" cy="408"/>
              </a:xfrm>
              <a:prstGeom prst="roundRect">
                <a:avLst>
                  <a:gd name="adj" fmla="val 24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50" name="Text Box 27"/>
              <p:cNvSpPr txBox="1">
                <a:spLocks noChangeArrowheads="1"/>
              </p:cNvSpPr>
              <p:nvPr/>
            </p:nvSpPr>
            <p:spPr bwMode="auto">
              <a:xfrm>
                <a:off x="277" y="770"/>
                <a:ext cx="1132"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2676" rIns="90000" bIns="4680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a:solidFill>
                      <a:srgbClr val="000000"/>
                    </a:solidFill>
                  </a:rPr>
                  <a:t>Веб-консоль</a:t>
                </a:r>
              </a:p>
              <a:p>
                <a:pPr algn="ctr" eaLnBrk="1" hangingPunct="1"/>
                <a:r>
                  <a:rPr lang="en-US" sz="1600">
                    <a:solidFill>
                      <a:srgbClr val="000000"/>
                    </a:solidFill>
                  </a:rPr>
                  <a:t>(Тонкий клиент)</a:t>
                </a:r>
              </a:p>
            </p:txBody>
          </p:sp>
        </p:grpSp>
      </p:grpSp>
      <p:grpSp>
        <p:nvGrpSpPr>
          <p:cNvPr id="7176" name="Group 28"/>
          <p:cNvGrpSpPr>
            <a:grpSpLocks/>
          </p:cNvGrpSpPr>
          <p:nvPr/>
        </p:nvGrpSpPr>
        <p:grpSpPr bwMode="auto">
          <a:xfrm>
            <a:off x="2268538" y="4710113"/>
            <a:ext cx="4464050" cy="1103312"/>
            <a:chOff x="1429" y="2967"/>
            <a:chExt cx="2812" cy="695"/>
          </a:xfrm>
        </p:grpSpPr>
        <p:grpSp>
          <p:nvGrpSpPr>
            <p:cNvPr id="7233" name="Group 29"/>
            <p:cNvGrpSpPr>
              <a:grpSpLocks/>
            </p:cNvGrpSpPr>
            <p:nvPr/>
          </p:nvGrpSpPr>
          <p:grpSpPr bwMode="auto">
            <a:xfrm>
              <a:off x="1429" y="2967"/>
              <a:ext cx="2812" cy="585"/>
              <a:chOff x="1429" y="2967"/>
              <a:chExt cx="2812" cy="585"/>
            </a:xfrm>
          </p:grpSpPr>
          <p:sp>
            <p:nvSpPr>
              <p:cNvPr id="7235" name="Freeform 30"/>
              <p:cNvSpPr>
                <a:spLocks noChangeArrowheads="1"/>
              </p:cNvSpPr>
              <p:nvPr/>
            </p:nvSpPr>
            <p:spPr bwMode="auto">
              <a:xfrm>
                <a:off x="1429" y="2967"/>
                <a:ext cx="2813" cy="586"/>
              </a:xfrm>
              <a:custGeom>
                <a:avLst/>
                <a:gdLst>
                  <a:gd name="T0" fmla="*/ 166 w 12406"/>
                  <a:gd name="T1" fmla="*/ 202 h 2586"/>
                  <a:gd name="T2" fmla="*/ 74 w 12406"/>
                  <a:gd name="T3" fmla="*/ 220 h 2586"/>
                  <a:gd name="T4" fmla="*/ 16 w 12406"/>
                  <a:gd name="T5" fmla="*/ 248 h 2586"/>
                  <a:gd name="T6" fmla="*/ 0 w 12406"/>
                  <a:gd name="T7" fmla="*/ 280 h 2586"/>
                  <a:gd name="T8" fmla="*/ 30 w 12406"/>
                  <a:gd name="T9" fmla="*/ 311 h 2586"/>
                  <a:gd name="T10" fmla="*/ 99 w 12406"/>
                  <a:gd name="T11" fmla="*/ 337 h 2586"/>
                  <a:gd name="T12" fmla="*/ 159 w 12406"/>
                  <a:gd name="T13" fmla="*/ 339 h 2586"/>
                  <a:gd name="T14" fmla="*/ 90 w 12406"/>
                  <a:gd name="T15" fmla="*/ 364 h 2586"/>
                  <a:gd name="T16" fmla="*/ 62 w 12406"/>
                  <a:gd name="T17" fmla="*/ 395 h 2586"/>
                  <a:gd name="T18" fmla="*/ 79 w 12406"/>
                  <a:gd name="T19" fmla="*/ 426 h 2586"/>
                  <a:gd name="T20" fmla="*/ 138 w 12406"/>
                  <a:gd name="T21" fmla="*/ 454 h 2586"/>
                  <a:gd name="T22" fmla="*/ 231 w 12406"/>
                  <a:gd name="T23" fmla="*/ 472 h 2586"/>
                  <a:gd name="T24" fmla="*/ 341 w 12406"/>
                  <a:gd name="T25" fmla="*/ 479 h 2586"/>
                  <a:gd name="T26" fmla="*/ 513 w 12406"/>
                  <a:gd name="T27" fmla="*/ 522 h 2586"/>
                  <a:gd name="T28" fmla="*/ 704 w 12406"/>
                  <a:gd name="T29" fmla="*/ 547 h 2586"/>
                  <a:gd name="T30" fmla="*/ 915 w 12406"/>
                  <a:gd name="T31" fmla="*/ 548 h 2586"/>
                  <a:gd name="T32" fmla="*/ 1162 w 12406"/>
                  <a:gd name="T33" fmla="*/ 559 h 2586"/>
                  <a:gd name="T34" fmla="*/ 1323 w 12406"/>
                  <a:gd name="T35" fmla="*/ 582 h 2586"/>
                  <a:gd name="T36" fmla="*/ 1502 w 12406"/>
                  <a:gd name="T37" fmla="*/ 585 h 2586"/>
                  <a:gd name="T38" fmla="*/ 1671 w 12406"/>
                  <a:gd name="T39" fmla="*/ 567 h 2586"/>
                  <a:gd name="T40" fmla="*/ 1801 w 12406"/>
                  <a:gd name="T41" fmla="*/ 531 h 2586"/>
                  <a:gd name="T42" fmla="*/ 1955 w 12406"/>
                  <a:gd name="T43" fmla="*/ 511 h 2586"/>
                  <a:gd name="T44" fmla="*/ 2108 w 12406"/>
                  <a:gd name="T45" fmla="*/ 513 h 2586"/>
                  <a:gd name="T46" fmla="*/ 2252 w 12406"/>
                  <a:gd name="T47" fmla="*/ 499 h 2586"/>
                  <a:gd name="T48" fmla="*/ 2364 w 12406"/>
                  <a:gd name="T49" fmla="*/ 470 h 2586"/>
                  <a:gd name="T50" fmla="*/ 2426 w 12406"/>
                  <a:gd name="T51" fmla="*/ 430 h 2586"/>
                  <a:gd name="T52" fmla="*/ 2484 w 12406"/>
                  <a:gd name="T53" fmla="*/ 405 h 2586"/>
                  <a:gd name="T54" fmla="*/ 2642 w 12406"/>
                  <a:gd name="T55" fmla="*/ 383 h 2586"/>
                  <a:gd name="T56" fmla="*/ 2757 w 12406"/>
                  <a:gd name="T57" fmla="*/ 345 h 2586"/>
                  <a:gd name="T58" fmla="*/ 2811 w 12406"/>
                  <a:gd name="T59" fmla="*/ 297 h 2586"/>
                  <a:gd name="T60" fmla="*/ 2793 w 12406"/>
                  <a:gd name="T61" fmla="*/ 247 h 2586"/>
                  <a:gd name="T62" fmla="*/ 2707 w 12406"/>
                  <a:gd name="T63" fmla="*/ 203 h 2586"/>
                  <a:gd name="T64" fmla="*/ 2736 w 12406"/>
                  <a:gd name="T65" fmla="*/ 196 h 2586"/>
                  <a:gd name="T66" fmla="*/ 2745 w 12406"/>
                  <a:gd name="T67" fmla="*/ 155 h 2586"/>
                  <a:gd name="T68" fmla="*/ 2698 w 12406"/>
                  <a:gd name="T69" fmla="*/ 117 h 2586"/>
                  <a:gd name="T70" fmla="*/ 2600 w 12406"/>
                  <a:gd name="T71" fmla="*/ 88 h 2586"/>
                  <a:gd name="T72" fmla="*/ 2469 w 12406"/>
                  <a:gd name="T73" fmla="*/ 72 h 2586"/>
                  <a:gd name="T74" fmla="*/ 2444 w 12406"/>
                  <a:gd name="T75" fmla="*/ 39 h 2586"/>
                  <a:gd name="T76" fmla="*/ 2351 w 12406"/>
                  <a:gd name="T77" fmla="*/ 14 h 2586"/>
                  <a:gd name="T78" fmla="*/ 2231 w 12406"/>
                  <a:gd name="T79" fmla="*/ 1 h 2586"/>
                  <a:gd name="T80" fmla="*/ 2103 w 12406"/>
                  <a:gd name="T81" fmla="*/ 3 h 2586"/>
                  <a:gd name="T82" fmla="*/ 1988 w 12406"/>
                  <a:gd name="T83" fmla="*/ 19 h 2586"/>
                  <a:gd name="T84" fmla="*/ 1842 w 12406"/>
                  <a:gd name="T85" fmla="*/ 8 h 2586"/>
                  <a:gd name="T86" fmla="*/ 1730 w 12406"/>
                  <a:gd name="T87" fmla="*/ 0 h 2586"/>
                  <a:gd name="T88" fmla="*/ 1616 w 12406"/>
                  <a:gd name="T89" fmla="*/ 5 h 2586"/>
                  <a:gd name="T90" fmla="*/ 1519 w 12406"/>
                  <a:gd name="T91" fmla="*/ 22 h 2586"/>
                  <a:gd name="T92" fmla="*/ 1377 w 12406"/>
                  <a:gd name="T93" fmla="*/ 29 h 2586"/>
                  <a:gd name="T94" fmla="*/ 1242 w 12406"/>
                  <a:gd name="T95" fmla="*/ 18 h 2586"/>
                  <a:gd name="T96" fmla="*/ 1104 w 12406"/>
                  <a:gd name="T97" fmla="*/ 23 h 2586"/>
                  <a:gd name="T98" fmla="*/ 984 w 12406"/>
                  <a:gd name="T99" fmla="*/ 44 h 2586"/>
                  <a:gd name="T100" fmla="*/ 800 w 12406"/>
                  <a:gd name="T101" fmla="*/ 58 h 2586"/>
                  <a:gd name="T102" fmla="*/ 625 w 12406"/>
                  <a:gd name="T103" fmla="*/ 55 h 2586"/>
                  <a:gd name="T104" fmla="*/ 460 w 12406"/>
                  <a:gd name="T105" fmla="*/ 72 h 2586"/>
                  <a:gd name="T106" fmla="*/ 331 w 12406"/>
                  <a:gd name="T107" fmla="*/ 106 h 2586"/>
                  <a:gd name="T108" fmla="*/ 259 w 12406"/>
                  <a:gd name="T109" fmla="*/ 151 h 2586"/>
                  <a:gd name="T110" fmla="*/ 256 w 12406"/>
                  <a:gd name="T111" fmla="*/ 201 h 25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406" h="2586">
                    <a:moveTo>
                      <a:pt x="1154" y="859"/>
                    </a:moveTo>
                    <a:lnTo>
                      <a:pt x="1092" y="860"/>
                    </a:lnTo>
                    <a:lnTo>
                      <a:pt x="1030" y="864"/>
                    </a:lnTo>
                    <a:lnTo>
                      <a:pt x="969" y="868"/>
                    </a:lnTo>
                    <a:lnTo>
                      <a:pt x="908" y="871"/>
                    </a:lnTo>
                    <a:lnTo>
                      <a:pt x="848" y="876"/>
                    </a:lnTo>
                    <a:lnTo>
                      <a:pt x="789" y="883"/>
                    </a:lnTo>
                    <a:lnTo>
                      <a:pt x="732" y="890"/>
                    </a:lnTo>
                    <a:lnTo>
                      <a:pt x="675" y="898"/>
                    </a:lnTo>
                    <a:lnTo>
                      <a:pt x="620" y="906"/>
                    </a:lnTo>
                    <a:lnTo>
                      <a:pt x="567" y="916"/>
                    </a:lnTo>
                    <a:lnTo>
                      <a:pt x="515" y="926"/>
                    </a:lnTo>
                    <a:lnTo>
                      <a:pt x="466" y="936"/>
                    </a:lnTo>
                    <a:lnTo>
                      <a:pt x="418" y="949"/>
                    </a:lnTo>
                    <a:lnTo>
                      <a:pt x="372" y="961"/>
                    </a:lnTo>
                    <a:lnTo>
                      <a:pt x="328" y="972"/>
                    </a:lnTo>
                    <a:lnTo>
                      <a:pt x="287" y="987"/>
                    </a:lnTo>
                    <a:lnTo>
                      <a:pt x="248" y="1000"/>
                    </a:lnTo>
                    <a:lnTo>
                      <a:pt x="212" y="1015"/>
                    </a:lnTo>
                    <a:lnTo>
                      <a:pt x="179" y="1030"/>
                    </a:lnTo>
                    <a:lnTo>
                      <a:pt x="148" y="1046"/>
                    </a:lnTo>
                    <a:lnTo>
                      <a:pt x="119" y="1062"/>
                    </a:lnTo>
                    <a:lnTo>
                      <a:pt x="94" y="1079"/>
                    </a:lnTo>
                    <a:lnTo>
                      <a:pt x="72" y="1095"/>
                    </a:lnTo>
                    <a:lnTo>
                      <a:pt x="52" y="1112"/>
                    </a:lnTo>
                    <a:lnTo>
                      <a:pt x="36" y="1129"/>
                    </a:lnTo>
                    <a:lnTo>
                      <a:pt x="22" y="1146"/>
                    </a:lnTo>
                    <a:lnTo>
                      <a:pt x="12" y="1164"/>
                    </a:lnTo>
                    <a:lnTo>
                      <a:pt x="5" y="1182"/>
                    </a:lnTo>
                    <a:lnTo>
                      <a:pt x="1" y="1199"/>
                    </a:lnTo>
                    <a:lnTo>
                      <a:pt x="0" y="1216"/>
                    </a:lnTo>
                    <a:lnTo>
                      <a:pt x="2" y="1236"/>
                    </a:lnTo>
                    <a:lnTo>
                      <a:pt x="8" y="1254"/>
                    </a:lnTo>
                    <a:lnTo>
                      <a:pt x="16" y="1271"/>
                    </a:lnTo>
                    <a:lnTo>
                      <a:pt x="28" y="1289"/>
                    </a:lnTo>
                    <a:lnTo>
                      <a:pt x="43" y="1307"/>
                    </a:lnTo>
                    <a:lnTo>
                      <a:pt x="60" y="1324"/>
                    </a:lnTo>
                    <a:lnTo>
                      <a:pt x="81" y="1340"/>
                    </a:lnTo>
                    <a:lnTo>
                      <a:pt x="105" y="1357"/>
                    </a:lnTo>
                    <a:lnTo>
                      <a:pt x="131" y="1373"/>
                    </a:lnTo>
                    <a:lnTo>
                      <a:pt x="161" y="1390"/>
                    </a:lnTo>
                    <a:lnTo>
                      <a:pt x="193" y="1405"/>
                    </a:lnTo>
                    <a:lnTo>
                      <a:pt x="228" y="1420"/>
                    </a:lnTo>
                    <a:lnTo>
                      <a:pt x="265" y="1434"/>
                    </a:lnTo>
                    <a:lnTo>
                      <a:pt x="305" y="1448"/>
                    </a:lnTo>
                    <a:lnTo>
                      <a:pt x="347" y="1462"/>
                    </a:lnTo>
                    <a:lnTo>
                      <a:pt x="391" y="1474"/>
                    </a:lnTo>
                    <a:lnTo>
                      <a:pt x="438" y="1486"/>
                    </a:lnTo>
                    <a:lnTo>
                      <a:pt x="487" y="1497"/>
                    </a:lnTo>
                    <a:lnTo>
                      <a:pt x="537" y="1507"/>
                    </a:lnTo>
                    <a:lnTo>
                      <a:pt x="590" y="1517"/>
                    </a:lnTo>
                    <a:lnTo>
                      <a:pt x="644" y="1526"/>
                    </a:lnTo>
                    <a:lnTo>
                      <a:pt x="699" y="1535"/>
                    </a:lnTo>
                    <a:lnTo>
                      <a:pt x="756" y="1542"/>
                    </a:lnTo>
                    <a:lnTo>
                      <a:pt x="750" y="1482"/>
                    </a:lnTo>
                    <a:lnTo>
                      <a:pt x="702" y="1494"/>
                    </a:lnTo>
                    <a:lnTo>
                      <a:pt x="655" y="1505"/>
                    </a:lnTo>
                    <a:lnTo>
                      <a:pt x="611" y="1518"/>
                    </a:lnTo>
                    <a:lnTo>
                      <a:pt x="569" y="1531"/>
                    </a:lnTo>
                    <a:lnTo>
                      <a:pt x="530" y="1546"/>
                    </a:lnTo>
                    <a:lnTo>
                      <a:pt x="493" y="1559"/>
                    </a:lnTo>
                    <a:lnTo>
                      <a:pt x="459" y="1575"/>
                    </a:lnTo>
                    <a:lnTo>
                      <a:pt x="427" y="1589"/>
                    </a:lnTo>
                    <a:lnTo>
                      <a:pt x="398" y="1605"/>
                    </a:lnTo>
                    <a:lnTo>
                      <a:pt x="372" y="1620"/>
                    </a:lnTo>
                    <a:lnTo>
                      <a:pt x="349" y="1637"/>
                    </a:lnTo>
                    <a:lnTo>
                      <a:pt x="329" y="1655"/>
                    </a:lnTo>
                    <a:lnTo>
                      <a:pt x="311" y="1671"/>
                    </a:lnTo>
                    <a:lnTo>
                      <a:pt x="297" y="1690"/>
                    </a:lnTo>
                    <a:lnTo>
                      <a:pt x="286" y="1707"/>
                    </a:lnTo>
                    <a:lnTo>
                      <a:pt x="278" y="1724"/>
                    </a:lnTo>
                    <a:lnTo>
                      <a:pt x="274" y="1742"/>
                    </a:lnTo>
                    <a:lnTo>
                      <a:pt x="272" y="1760"/>
                    </a:lnTo>
                    <a:lnTo>
                      <a:pt x="274" y="1777"/>
                    </a:lnTo>
                    <a:lnTo>
                      <a:pt x="278" y="1795"/>
                    </a:lnTo>
                    <a:lnTo>
                      <a:pt x="286" y="1812"/>
                    </a:lnTo>
                    <a:lnTo>
                      <a:pt x="297" y="1830"/>
                    </a:lnTo>
                    <a:lnTo>
                      <a:pt x="311" y="1848"/>
                    </a:lnTo>
                    <a:lnTo>
                      <a:pt x="328" y="1865"/>
                    </a:lnTo>
                    <a:lnTo>
                      <a:pt x="348" y="1882"/>
                    </a:lnTo>
                    <a:lnTo>
                      <a:pt x="371" y="1899"/>
                    </a:lnTo>
                    <a:lnTo>
                      <a:pt x="397" y="1914"/>
                    </a:lnTo>
                    <a:lnTo>
                      <a:pt x="426" y="1930"/>
                    </a:lnTo>
                    <a:lnTo>
                      <a:pt x="458" y="1946"/>
                    </a:lnTo>
                    <a:lnTo>
                      <a:pt x="492" y="1961"/>
                    </a:lnTo>
                    <a:lnTo>
                      <a:pt x="529" y="1974"/>
                    </a:lnTo>
                    <a:lnTo>
                      <a:pt x="569" y="1989"/>
                    </a:lnTo>
                    <a:lnTo>
                      <a:pt x="610" y="2002"/>
                    </a:lnTo>
                    <a:lnTo>
                      <a:pt x="655" y="2015"/>
                    </a:lnTo>
                    <a:lnTo>
                      <a:pt x="701" y="2027"/>
                    </a:lnTo>
                    <a:lnTo>
                      <a:pt x="749" y="2037"/>
                    </a:lnTo>
                    <a:lnTo>
                      <a:pt x="800" y="2049"/>
                    </a:lnTo>
                    <a:lnTo>
                      <a:pt x="852" y="2059"/>
                    </a:lnTo>
                    <a:lnTo>
                      <a:pt x="906" y="2068"/>
                    </a:lnTo>
                    <a:lnTo>
                      <a:pt x="961" y="2076"/>
                    </a:lnTo>
                    <a:lnTo>
                      <a:pt x="1018" y="2083"/>
                    </a:lnTo>
                    <a:lnTo>
                      <a:pt x="1076" y="2091"/>
                    </a:lnTo>
                    <a:lnTo>
                      <a:pt x="1135" y="2096"/>
                    </a:lnTo>
                    <a:lnTo>
                      <a:pt x="1196" y="2101"/>
                    </a:lnTo>
                    <a:lnTo>
                      <a:pt x="1257" y="2106"/>
                    </a:lnTo>
                    <a:lnTo>
                      <a:pt x="1318" y="2109"/>
                    </a:lnTo>
                    <a:lnTo>
                      <a:pt x="1381" y="2112"/>
                    </a:lnTo>
                    <a:lnTo>
                      <a:pt x="1443" y="2113"/>
                    </a:lnTo>
                    <a:lnTo>
                      <a:pt x="1506" y="2114"/>
                    </a:lnTo>
                    <a:lnTo>
                      <a:pt x="1569" y="2114"/>
                    </a:lnTo>
                    <a:lnTo>
                      <a:pt x="1632" y="2113"/>
                    </a:lnTo>
                    <a:lnTo>
                      <a:pt x="1844" y="2190"/>
                    </a:lnTo>
                    <a:lnTo>
                      <a:pt x="1919" y="2215"/>
                    </a:lnTo>
                    <a:lnTo>
                      <a:pt x="1998" y="2240"/>
                    </a:lnTo>
                    <a:lnTo>
                      <a:pt x="2081" y="2262"/>
                    </a:lnTo>
                    <a:lnTo>
                      <a:pt x="2169" y="2285"/>
                    </a:lnTo>
                    <a:lnTo>
                      <a:pt x="2261" y="2304"/>
                    </a:lnTo>
                    <a:lnTo>
                      <a:pt x="2356" y="2324"/>
                    </a:lnTo>
                    <a:lnTo>
                      <a:pt x="2455" y="2342"/>
                    </a:lnTo>
                    <a:lnTo>
                      <a:pt x="2557" y="2359"/>
                    </a:lnTo>
                    <a:lnTo>
                      <a:pt x="2662" y="2373"/>
                    </a:lnTo>
                    <a:lnTo>
                      <a:pt x="2770" y="2386"/>
                    </a:lnTo>
                    <a:lnTo>
                      <a:pt x="2880" y="2398"/>
                    </a:lnTo>
                    <a:lnTo>
                      <a:pt x="2992" y="2406"/>
                    </a:lnTo>
                    <a:lnTo>
                      <a:pt x="3105" y="2416"/>
                    </a:lnTo>
                    <a:lnTo>
                      <a:pt x="3220" y="2422"/>
                    </a:lnTo>
                    <a:lnTo>
                      <a:pt x="3336" y="2426"/>
                    </a:lnTo>
                    <a:lnTo>
                      <a:pt x="3453" y="2430"/>
                    </a:lnTo>
                    <a:lnTo>
                      <a:pt x="3570" y="2431"/>
                    </a:lnTo>
                    <a:lnTo>
                      <a:pt x="3686" y="2430"/>
                    </a:lnTo>
                    <a:lnTo>
                      <a:pt x="3803" y="2426"/>
                    </a:lnTo>
                    <a:lnTo>
                      <a:pt x="3919" y="2423"/>
                    </a:lnTo>
                    <a:lnTo>
                      <a:pt x="4034" y="2417"/>
                    </a:lnTo>
                    <a:lnTo>
                      <a:pt x="4148" y="2409"/>
                    </a:lnTo>
                    <a:lnTo>
                      <a:pt x="4261" y="2401"/>
                    </a:lnTo>
                    <a:lnTo>
                      <a:pt x="4371" y="2389"/>
                    </a:lnTo>
                    <a:lnTo>
                      <a:pt x="4480" y="2377"/>
                    </a:lnTo>
                    <a:lnTo>
                      <a:pt x="4907" y="2406"/>
                    </a:lnTo>
                    <a:lnTo>
                      <a:pt x="4977" y="2426"/>
                    </a:lnTo>
                    <a:lnTo>
                      <a:pt x="5049" y="2447"/>
                    </a:lnTo>
                    <a:lnTo>
                      <a:pt x="5126" y="2465"/>
                    </a:lnTo>
                    <a:lnTo>
                      <a:pt x="5205" y="2482"/>
                    </a:lnTo>
                    <a:lnTo>
                      <a:pt x="5288" y="2498"/>
                    </a:lnTo>
                    <a:lnTo>
                      <a:pt x="5373" y="2513"/>
                    </a:lnTo>
                    <a:lnTo>
                      <a:pt x="5461" y="2526"/>
                    </a:lnTo>
                    <a:lnTo>
                      <a:pt x="5551" y="2539"/>
                    </a:lnTo>
                    <a:lnTo>
                      <a:pt x="5644" y="2550"/>
                    </a:lnTo>
                    <a:lnTo>
                      <a:pt x="5738" y="2559"/>
                    </a:lnTo>
                    <a:lnTo>
                      <a:pt x="5833" y="2567"/>
                    </a:lnTo>
                    <a:lnTo>
                      <a:pt x="5930" y="2572"/>
                    </a:lnTo>
                    <a:lnTo>
                      <a:pt x="6029" y="2579"/>
                    </a:lnTo>
                    <a:lnTo>
                      <a:pt x="6128" y="2582"/>
                    </a:lnTo>
                    <a:lnTo>
                      <a:pt x="6227" y="2584"/>
                    </a:lnTo>
                    <a:lnTo>
                      <a:pt x="6327" y="2585"/>
                    </a:lnTo>
                    <a:lnTo>
                      <a:pt x="6427" y="2585"/>
                    </a:lnTo>
                    <a:lnTo>
                      <a:pt x="6527" y="2583"/>
                    </a:lnTo>
                    <a:lnTo>
                      <a:pt x="6626" y="2580"/>
                    </a:lnTo>
                    <a:lnTo>
                      <a:pt x="6724" y="2576"/>
                    </a:lnTo>
                    <a:lnTo>
                      <a:pt x="6821" y="2568"/>
                    </a:lnTo>
                    <a:lnTo>
                      <a:pt x="6918" y="2561"/>
                    </a:lnTo>
                    <a:lnTo>
                      <a:pt x="7012" y="2551"/>
                    </a:lnTo>
                    <a:lnTo>
                      <a:pt x="7105" y="2540"/>
                    </a:lnTo>
                    <a:lnTo>
                      <a:pt x="7196" y="2530"/>
                    </a:lnTo>
                    <a:lnTo>
                      <a:pt x="7284" y="2517"/>
                    </a:lnTo>
                    <a:lnTo>
                      <a:pt x="7370" y="2501"/>
                    </a:lnTo>
                    <a:lnTo>
                      <a:pt x="7453" y="2486"/>
                    </a:lnTo>
                    <a:lnTo>
                      <a:pt x="7534" y="2469"/>
                    </a:lnTo>
                    <a:lnTo>
                      <a:pt x="7611" y="2450"/>
                    </a:lnTo>
                    <a:lnTo>
                      <a:pt x="7684" y="2432"/>
                    </a:lnTo>
                    <a:lnTo>
                      <a:pt x="7755" y="2411"/>
                    </a:lnTo>
                    <a:lnTo>
                      <a:pt x="7821" y="2390"/>
                    </a:lnTo>
                    <a:lnTo>
                      <a:pt x="7883" y="2368"/>
                    </a:lnTo>
                    <a:lnTo>
                      <a:pt x="7942" y="2344"/>
                    </a:lnTo>
                    <a:lnTo>
                      <a:pt x="7996" y="2322"/>
                    </a:lnTo>
                    <a:lnTo>
                      <a:pt x="8046" y="2296"/>
                    </a:lnTo>
                    <a:lnTo>
                      <a:pt x="8091" y="2271"/>
                    </a:lnTo>
                    <a:lnTo>
                      <a:pt x="8131" y="2245"/>
                    </a:lnTo>
                    <a:lnTo>
                      <a:pt x="8384" y="2227"/>
                    </a:lnTo>
                    <a:lnTo>
                      <a:pt x="8462" y="2238"/>
                    </a:lnTo>
                    <a:lnTo>
                      <a:pt x="8542" y="2245"/>
                    </a:lnTo>
                    <a:lnTo>
                      <a:pt x="8623" y="2253"/>
                    </a:lnTo>
                    <a:lnTo>
                      <a:pt x="8705" y="2259"/>
                    </a:lnTo>
                    <a:lnTo>
                      <a:pt x="8788" y="2262"/>
                    </a:lnTo>
                    <a:lnTo>
                      <a:pt x="8872" y="2265"/>
                    </a:lnTo>
                    <a:lnTo>
                      <a:pt x="8956" y="2269"/>
                    </a:lnTo>
                    <a:lnTo>
                      <a:pt x="9041" y="2270"/>
                    </a:lnTo>
                    <a:lnTo>
                      <a:pt x="9126" y="2270"/>
                    </a:lnTo>
                    <a:lnTo>
                      <a:pt x="9210" y="2269"/>
                    </a:lnTo>
                    <a:lnTo>
                      <a:pt x="9295" y="2265"/>
                    </a:lnTo>
                    <a:lnTo>
                      <a:pt x="9378" y="2261"/>
                    </a:lnTo>
                    <a:lnTo>
                      <a:pt x="9461" y="2258"/>
                    </a:lnTo>
                    <a:lnTo>
                      <a:pt x="9543" y="2250"/>
                    </a:lnTo>
                    <a:lnTo>
                      <a:pt x="9624" y="2244"/>
                    </a:lnTo>
                    <a:lnTo>
                      <a:pt x="9703" y="2234"/>
                    </a:lnTo>
                    <a:lnTo>
                      <a:pt x="9781" y="2226"/>
                    </a:lnTo>
                    <a:lnTo>
                      <a:pt x="9857" y="2215"/>
                    </a:lnTo>
                    <a:lnTo>
                      <a:pt x="9931" y="2204"/>
                    </a:lnTo>
                    <a:lnTo>
                      <a:pt x="10002" y="2190"/>
                    </a:lnTo>
                    <a:lnTo>
                      <a:pt x="10071" y="2177"/>
                    </a:lnTo>
                    <a:lnTo>
                      <a:pt x="10138" y="2162"/>
                    </a:lnTo>
                    <a:lnTo>
                      <a:pt x="10202" y="2146"/>
                    </a:lnTo>
                    <a:lnTo>
                      <a:pt x="10263" y="2129"/>
                    </a:lnTo>
                    <a:lnTo>
                      <a:pt x="10321" y="2112"/>
                    </a:lnTo>
                    <a:lnTo>
                      <a:pt x="10374" y="2093"/>
                    </a:lnTo>
                    <a:lnTo>
                      <a:pt x="10425" y="2075"/>
                    </a:lnTo>
                    <a:lnTo>
                      <a:pt x="10473" y="2054"/>
                    </a:lnTo>
                    <a:lnTo>
                      <a:pt x="10517" y="2033"/>
                    </a:lnTo>
                    <a:lnTo>
                      <a:pt x="10557" y="2012"/>
                    </a:lnTo>
                    <a:lnTo>
                      <a:pt x="10594" y="1990"/>
                    </a:lnTo>
                    <a:lnTo>
                      <a:pt x="10626" y="1968"/>
                    </a:lnTo>
                    <a:lnTo>
                      <a:pt x="10655" y="1946"/>
                    </a:lnTo>
                    <a:lnTo>
                      <a:pt x="10679" y="1922"/>
                    </a:lnTo>
                    <a:lnTo>
                      <a:pt x="10699" y="1899"/>
                    </a:lnTo>
                    <a:lnTo>
                      <a:pt x="10715" y="1875"/>
                    </a:lnTo>
                    <a:lnTo>
                      <a:pt x="10727" y="1852"/>
                    </a:lnTo>
                    <a:lnTo>
                      <a:pt x="10734" y="1826"/>
                    </a:lnTo>
                    <a:lnTo>
                      <a:pt x="10737" y="1804"/>
                    </a:lnTo>
                    <a:lnTo>
                      <a:pt x="10663" y="1804"/>
                    </a:lnTo>
                    <a:lnTo>
                      <a:pt x="10761" y="1800"/>
                    </a:lnTo>
                    <a:lnTo>
                      <a:pt x="10857" y="1795"/>
                    </a:lnTo>
                    <a:lnTo>
                      <a:pt x="10953" y="1789"/>
                    </a:lnTo>
                    <a:lnTo>
                      <a:pt x="11047" y="1780"/>
                    </a:lnTo>
                    <a:lnTo>
                      <a:pt x="11140" y="1772"/>
                    </a:lnTo>
                    <a:lnTo>
                      <a:pt x="11231" y="1761"/>
                    </a:lnTo>
                    <a:lnTo>
                      <a:pt x="11321" y="1749"/>
                    </a:lnTo>
                    <a:lnTo>
                      <a:pt x="11408" y="1736"/>
                    </a:lnTo>
                    <a:lnTo>
                      <a:pt x="11492" y="1723"/>
                    </a:lnTo>
                    <a:lnTo>
                      <a:pt x="11574" y="1707"/>
                    </a:lnTo>
                    <a:lnTo>
                      <a:pt x="11653" y="1691"/>
                    </a:lnTo>
                    <a:lnTo>
                      <a:pt x="11729" y="1672"/>
                    </a:lnTo>
                    <a:lnTo>
                      <a:pt x="11802" y="1654"/>
                    </a:lnTo>
                    <a:lnTo>
                      <a:pt x="11871" y="1633"/>
                    </a:lnTo>
                    <a:lnTo>
                      <a:pt x="11937" y="1615"/>
                    </a:lnTo>
                    <a:lnTo>
                      <a:pt x="11999" y="1592"/>
                    </a:lnTo>
                    <a:lnTo>
                      <a:pt x="12057" y="1569"/>
                    </a:lnTo>
                    <a:lnTo>
                      <a:pt x="12111" y="1547"/>
                    </a:lnTo>
                    <a:lnTo>
                      <a:pt x="12161" y="1523"/>
                    </a:lnTo>
                    <a:lnTo>
                      <a:pt x="12207" y="1498"/>
                    </a:lnTo>
                    <a:lnTo>
                      <a:pt x="12248" y="1472"/>
                    </a:lnTo>
                    <a:lnTo>
                      <a:pt x="12284" y="1447"/>
                    </a:lnTo>
                    <a:lnTo>
                      <a:pt x="12316" y="1421"/>
                    </a:lnTo>
                    <a:lnTo>
                      <a:pt x="12343" y="1393"/>
                    </a:lnTo>
                    <a:lnTo>
                      <a:pt x="12365" y="1367"/>
                    </a:lnTo>
                    <a:lnTo>
                      <a:pt x="12382" y="1339"/>
                    </a:lnTo>
                    <a:lnTo>
                      <a:pt x="12395" y="1311"/>
                    </a:lnTo>
                    <a:lnTo>
                      <a:pt x="12402" y="1281"/>
                    </a:lnTo>
                    <a:lnTo>
                      <a:pt x="12405" y="1254"/>
                    </a:lnTo>
                    <a:lnTo>
                      <a:pt x="12403" y="1226"/>
                    </a:lnTo>
                    <a:lnTo>
                      <a:pt x="12395" y="1198"/>
                    </a:lnTo>
                    <a:lnTo>
                      <a:pt x="12383" y="1171"/>
                    </a:lnTo>
                    <a:lnTo>
                      <a:pt x="12366" y="1143"/>
                    </a:lnTo>
                    <a:lnTo>
                      <a:pt x="12344" y="1116"/>
                    </a:lnTo>
                    <a:lnTo>
                      <a:pt x="12317" y="1090"/>
                    </a:lnTo>
                    <a:lnTo>
                      <a:pt x="12285" y="1063"/>
                    </a:lnTo>
                    <a:lnTo>
                      <a:pt x="12249" y="1037"/>
                    </a:lnTo>
                    <a:lnTo>
                      <a:pt x="12208" y="1011"/>
                    </a:lnTo>
                    <a:lnTo>
                      <a:pt x="12163" y="987"/>
                    </a:lnTo>
                    <a:lnTo>
                      <a:pt x="12113" y="963"/>
                    </a:lnTo>
                    <a:lnTo>
                      <a:pt x="12059" y="940"/>
                    </a:lnTo>
                    <a:lnTo>
                      <a:pt x="12001" y="917"/>
                    </a:lnTo>
                    <a:lnTo>
                      <a:pt x="11940" y="896"/>
                    </a:lnTo>
                    <a:lnTo>
                      <a:pt x="11874" y="874"/>
                    </a:lnTo>
                    <a:lnTo>
                      <a:pt x="11805" y="854"/>
                    </a:lnTo>
                    <a:lnTo>
                      <a:pt x="11912" y="966"/>
                    </a:lnTo>
                    <a:lnTo>
                      <a:pt x="11950" y="947"/>
                    </a:lnTo>
                    <a:lnTo>
                      <a:pt x="11985" y="926"/>
                    </a:lnTo>
                    <a:lnTo>
                      <a:pt x="12016" y="905"/>
                    </a:lnTo>
                    <a:lnTo>
                      <a:pt x="12043" y="885"/>
                    </a:lnTo>
                    <a:lnTo>
                      <a:pt x="12066" y="863"/>
                    </a:lnTo>
                    <a:lnTo>
                      <a:pt x="12085" y="841"/>
                    </a:lnTo>
                    <a:lnTo>
                      <a:pt x="12101" y="820"/>
                    </a:lnTo>
                    <a:lnTo>
                      <a:pt x="12112" y="796"/>
                    </a:lnTo>
                    <a:lnTo>
                      <a:pt x="12120" y="774"/>
                    </a:lnTo>
                    <a:lnTo>
                      <a:pt x="12123" y="752"/>
                    </a:lnTo>
                    <a:lnTo>
                      <a:pt x="12122" y="729"/>
                    </a:lnTo>
                    <a:lnTo>
                      <a:pt x="12117" y="708"/>
                    </a:lnTo>
                    <a:lnTo>
                      <a:pt x="12108" y="685"/>
                    </a:lnTo>
                    <a:lnTo>
                      <a:pt x="12095" y="663"/>
                    </a:lnTo>
                    <a:lnTo>
                      <a:pt x="12079" y="642"/>
                    </a:lnTo>
                    <a:lnTo>
                      <a:pt x="12058" y="619"/>
                    </a:lnTo>
                    <a:lnTo>
                      <a:pt x="12033" y="598"/>
                    </a:lnTo>
                    <a:lnTo>
                      <a:pt x="12005" y="577"/>
                    </a:lnTo>
                    <a:lnTo>
                      <a:pt x="11972" y="557"/>
                    </a:lnTo>
                    <a:lnTo>
                      <a:pt x="11936" y="536"/>
                    </a:lnTo>
                    <a:lnTo>
                      <a:pt x="11897" y="518"/>
                    </a:lnTo>
                    <a:lnTo>
                      <a:pt x="11854" y="499"/>
                    </a:lnTo>
                    <a:lnTo>
                      <a:pt x="11808" y="481"/>
                    </a:lnTo>
                    <a:lnTo>
                      <a:pt x="11758" y="463"/>
                    </a:lnTo>
                    <a:lnTo>
                      <a:pt x="11706" y="447"/>
                    </a:lnTo>
                    <a:lnTo>
                      <a:pt x="11650" y="431"/>
                    </a:lnTo>
                    <a:lnTo>
                      <a:pt x="11592" y="416"/>
                    </a:lnTo>
                    <a:lnTo>
                      <a:pt x="11531" y="401"/>
                    </a:lnTo>
                    <a:lnTo>
                      <a:pt x="11467" y="388"/>
                    </a:lnTo>
                    <a:lnTo>
                      <a:pt x="11401" y="376"/>
                    </a:lnTo>
                    <a:lnTo>
                      <a:pt x="11333" y="364"/>
                    </a:lnTo>
                    <a:lnTo>
                      <a:pt x="11263" y="355"/>
                    </a:lnTo>
                    <a:lnTo>
                      <a:pt x="11192" y="345"/>
                    </a:lnTo>
                    <a:lnTo>
                      <a:pt x="11118" y="336"/>
                    </a:lnTo>
                    <a:lnTo>
                      <a:pt x="11044" y="329"/>
                    </a:lnTo>
                    <a:lnTo>
                      <a:pt x="10968" y="323"/>
                    </a:lnTo>
                    <a:lnTo>
                      <a:pt x="10891" y="319"/>
                    </a:lnTo>
                    <a:lnTo>
                      <a:pt x="10980" y="300"/>
                    </a:lnTo>
                    <a:lnTo>
                      <a:pt x="10961" y="281"/>
                    </a:lnTo>
                    <a:lnTo>
                      <a:pt x="10939" y="263"/>
                    </a:lnTo>
                    <a:lnTo>
                      <a:pt x="10913" y="243"/>
                    </a:lnTo>
                    <a:lnTo>
                      <a:pt x="10884" y="225"/>
                    </a:lnTo>
                    <a:lnTo>
                      <a:pt x="10852" y="207"/>
                    </a:lnTo>
                    <a:lnTo>
                      <a:pt x="10816" y="190"/>
                    </a:lnTo>
                    <a:lnTo>
                      <a:pt x="10778" y="172"/>
                    </a:lnTo>
                    <a:lnTo>
                      <a:pt x="10736" y="156"/>
                    </a:lnTo>
                    <a:lnTo>
                      <a:pt x="10691" y="140"/>
                    </a:lnTo>
                    <a:lnTo>
                      <a:pt x="10644" y="125"/>
                    </a:lnTo>
                    <a:lnTo>
                      <a:pt x="10594" y="110"/>
                    </a:lnTo>
                    <a:lnTo>
                      <a:pt x="10541" y="97"/>
                    </a:lnTo>
                    <a:lnTo>
                      <a:pt x="10486" y="83"/>
                    </a:lnTo>
                    <a:lnTo>
                      <a:pt x="10429" y="71"/>
                    </a:lnTo>
                    <a:lnTo>
                      <a:pt x="10370" y="61"/>
                    </a:lnTo>
                    <a:lnTo>
                      <a:pt x="10309" y="50"/>
                    </a:lnTo>
                    <a:lnTo>
                      <a:pt x="10246" y="42"/>
                    </a:lnTo>
                    <a:lnTo>
                      <a:pt x="10182" y="33"/>
                    </a:lnTo>
                    <a:lnTo>
                      <a:pt x="10116" y="26"/>
                    </a:lnTo>
                    <a:lnTo>
                      <a:pt x="10048" y="18"/>
                    </a:lnTo>
                    <a:lnTo>
                      <a:pt x="9980" y="13"/>
                    </a:lnTo>
                    <a:lnTo>
                      <a:pt x="9910" y="9"/>
                    </a:lnTo>
                    <a:lnTo>
                      <a:pt x="9840" y="5"/>
                    </a:lnTo>
                    <a:lnTo>
                      <a:pt x="9770" y="2"/>
                    </a:lnTo>
                    <a:lnTo>
                      <a:pt x="9699" y="0"/>
                    </a:lnTo>
                    <a:lnTo>
                      <a:pt x="9627" y="0"/>
                    </a:lnTo>
                    <a:lnTo>
                      <a:pt x="9556" y="0"/>
                    </a:lnTo>
                    <a:lnTo>
                      <a:pt x="9485" y="2"/>
                    </a:lnTo>
                    <a:lnTo>
                      <a:pt x="9414" y="5"/>
                    </a:lnTo>
                    <a:lnTo>
                      <a:pt x="9344" y="9"/>
                    </a:lnTo>
                    <a:lnTo>
                      <a:pt x="9275" y="13"/>
                    </a:lnTo>
                    <a:lnTo>
                      <a:pt x="9206" y="18"/>
                    </a:lnTo>
                    <a:lnTo>
                      <a:pt x="9139" y="26"/>
                    </a:lnTo>
                    <a:lnTo>
                      <a:pt x="9073" y="33"/>
                    </a:lnTo>
                    <a:lnTo>
                      <a:pt x="9008" y="42"/>
                    </a:lnTo>
                    <a:lnTo>
                      <a:pt x="8945" y="50"/>
                    </a:lnTo>
                    <a:lnTo>
                      <a:pt x="8884" y="61"/>
                    </a:lnTo>
                    <a:lnTo>
                      <a:pt x="8825" y="71"/>
                    </a:lnTo>
                    <a:lnTo>
                      <a:pt x="8767" y="83"/>
                    </a:lnTo>
                    <a:lnTo>
                      <a:pt x="8712" y="97"/>
                    </a:lnTo>
                    <a:lnTo>
                      <a:pt x="8437" y="99"/>
                    </a:lnTo>
                    <a:lnTo>
                      <a:pt x="8390" y="87"/>
                    </a:lnTo>
                    <a:lnTo>
                      <a:pt x="8340" y="76"/>
                    </a:lnTo>
                    <a:lnTo>
                      <a:pt x="8289" y="65"/>
                    </a:lnTo>
                    <a:lnTo>
                      <a:pt x="8236" y="55"/>
                    </a:lnTo>
                    <a:lnTo>
                      <a:pt x="8181" y="46"/>
                    </a:lnTo>
                    <a:lnTo>
                      <a:pt x="8124" y="36"/>
                    </a:lnTo>
                    <a:lnTo>
                      <a:pt x="8066" y="29"/>
                    </a:lnTo>
                    <a:lnTo>
                      <a:pt x="8006" y="22"/>
                    </a:lnTo>
                    <a:lnTo>
                      <a:pt x="7946" y="16"/>
                    </a:lnTo>
                    <a:lnTo>
                      <a:pt x="7884" y="12"/>
                    </a:lnTo>
                    <a:lnTo>
                      <a:pt x="7822" y="6"/>
                    </a:lnTo>
                    <a:lnTo>
                      <a:pt x="7759" y="5"/>
                    </a:lnTo>
                    <a:lnTo>
                      <a:pt x="7695" y="2"/>
                    </a:lnTo>
                    <a:lnTo>
                      <a:pt x="7631" y="0"/>
                    </a:lnTo>
                    <a:lnTo>
                      <a:pt x="7567" y="0"/>
                    </a:lnTo>
                    <a:lnTo>
                      <a:pt x="7503" y="0"/>
                    </a:lnTo>
                    <a:lnTo>
                      <a:pt x="7439" y="2"/>
                    </a:lnTo>
                    <a:lnTo>
                      <a:pt x="7376" y="5"/>
                    </a:lnTo>
                    <a:lnTo>
                      <a:pt x="7312" y="6"/>
                    </a:lnTo>
                    <a:lnTo>
                      <a:pt x="7250" y="12"/>
                    </a:lnTo>
                    <a:lnTo>
                      <a:pt x="7189" y="16"/>
                    </a:lnTo>
                    <a:lnTo>
                      <a:pt x="7128" y="22"/>
                    </a:lnTo>
                    <a:lnTo>
                      <a:pt x="7069" y="29"/>
                    </a:lnTo>
                    <a:lnTo>
                      <a:pt x="7010" y="37"/>
                    </a:lnTo>
                    <a:lnTo>
                      <a:pt x="6954" y="46"/>
                    </a:lnTo>
                    <a:lnTo>
                      <a:pt x="6899" y="55"/>
                    </a:lnTo>
                    <a:lnTo>
                      <a:pt x="6845" y="65"/>
                    </a:lnTo>
                    <a:lnTo>
                      <a:pt x="6794" y="77"/>
                    </a:lnTo>
                    <a:lnTo>
                      <a:pt x="6745" y="87"/>
                    </a:lnTo>
                    <a:lnTo>
                      <a:pt x="6697" y="99"/>
                    </a:lnTo>
                    <a:lnTo>
                      <a:pt x="6652" y="113"/>
                    </a:lnTo>
                    <a:lnTo>
                      <a:pt x="6610" y="127"/>
                    </a:lnTo>
                    <a:lnTo>
                      <a:pt x="6570" y="141"/>
                    </a:lnTo>
                    <a:lnTo>
                      <a:pt x="6532" y="156"/>
                    </a:lnTo>
                    <a:lnTo>
                      <a:pt x="6272" y="160"/>
                    </a:lnTo>
                    <a:lnTo>
                      <a:pt x="6208" y="147"/>
                    </a:lnTo>
                    <a:lnTo>
                      <a:pt x="6142" y="136"/>
                    </a:lnTo>
                    <a:lnTo>
                      <a:pt x="6073" y="126"/>
                    </a:lnTo>
                    <a:lnTo>
                      <a:pt x="6003" y="117"/>
                    </a:lnTo>
                    <a:lnTo>
                      <a:pt x="5932" y="108"/>
                    </a:lnTo>
                    <a:lnTo>
                      <a:pt x="5859" y="99"/>
                    </a:lnTo>
                    <a:lnTo>
                      <a:pt x="5784" y="93"/>
                    </a:lnTo>
                    <a:lnTo>
                      <a:pt x="5709" y="88"/>
                    </a:lnTo>
                    <a:lnTo>
                      <a:pt x="5633" y="83"/>
                    </a:lnTo>
                    <a:lnTo>
                      <a:pt x="5556" y="81"/>
                    </a:lnTo>
                    <a:lnTo>
                      <a:pt x="5479" y="79"/>
                    </a:lnTo>
                    <a:lnTo>
                      <a:pt x="5401" y="78"/>
                    </a:lnTo>
                    <a:lnTo>
                      <a:pt x="5324" y="78"/>
                    </a:lnTo>
                    <a:lnTo>
                      <a:pt x="5246" y="79"/>
                    </a:lnTo>
                    <a:lnTo>
                      <a:pt x="5169" y="81"/>
                    </a:lnTo>
                    <a:lnTo>
                      <a:pt x="5092" y="85"/>
                    </a:lnTo>
                    <a:lnTo>
                      <a:pt x="5016" y="90"/>
                    </a:lnTo>
                    <a:lnTo>
                      <a:pt x="4941" y="96"/>
                    </a:lnTo>
                    <a:lnTo>
                      <a:pt x="4867" y="102"/>
                    </a:lnTo>
                    <a:lnTo>
                      <a:pt x="4795" y="110"/>
                    </a:lnTo>
                    <a:lnTo>
                      <a:pt x="4724" y="119"/>
                    </a:lnTo>
                    <a:lnTo>
                      <a:pt x="4654" y="129"/>
                    </a:lnTo>
                    <a:lnTo>
                      <a:pt x="4587" y="140"/>
                    </a:lnTo>
                    <a:lnTo>
                      <a:pt x="4521" y="151"/>
                    </a:lnTo>
                    <a:lnTo>
                      <a:pt x="4458" y="164"/>
                    </a:lnTo>
                    <a:lnTo>
                      <a:pt x="4397" y="178"/>
                    </a:lnTo>
                    <a:lnTo>
                      <a:pt x="4338" y="193"/>
                    </a:lnTo>
                    <a:lnTo>
                      <a:pt x="4283" y="208"/>
                    </a:lnTo>
                    <a:lnTo>
                      <a:pt x="4230" y="223"/>
                    </a:lnTo>
                    <a:lnTo>
                      <a:pt x="4179" y="242"/>
                    </a:lnTo>
                    <a:lnTo>
                      <a:pt x="4132" y="259"/>
                    </a:lnTo>
                    <a:lnTo>
                      <a:pt x="3805" y="281"/>
                    </a:lnTo>
                    <a:lnTo>
                      <a:pt x="3714" y="271"/>
                    </a:lnTo>
                    <a:lnTo>
                      <a:pt x="3622" y="263"/>
                    </a:lnTo>
                    <a:lnTo>
                      <a:pt x="3529" y="254"/>
                    </a:lnTo>
                    <a:lnTo>
                      <a:pt x="3434" y="248"/>
                    </a:lnTo>
                    <a:lnTo>
                      <a:pt x="3338" y="243"/>
                    </a:lnTo>
                    <a:lnTo>
                      <a:pt x="3241" y="240"/>
                    </a:lnTo>
                    <a:lnTo>
                      <a:pt x="3144" y="238"/>
                    </a:lnTo>
                    <a:lnTo>
                      <a:pt x="3047" y="237"/>
                    </a:lnTo>
                    <a:lnTo>
                      <a:pt x="2949" y="237"/>
                    </a:lnTo>
                    <a:lnTo>
                      <a:pt x="2852" y="239"/>
                    </a:lnTo>
                    <a:lnTo>
                      <a:pt x="2755" y="243"/>
                    </a:lnTo>
                    <a:lnTo>
                      <a:pt x="2659" y="247"/>
                    </a:lnTo>
                    <a:lnTo>
                      <a:pt x="2564" y="253"/>
                    </a:lnTo>
                    <a:lnTo>
                      <a:pt x="2470" y="260"/>
                    </a:lnTo>
                    <a:lnTo>
                      <a:pt x="2378" y="270"/>
                    </a:lnTo>
                    <a:lnTo>
                      <a:pt x="2287" y="279"/>
                    </a:lnTo>
                    <a:lnTo>
                      <a:pt x="2198" y="291"/>
                    </a:lnTo>
                    <a:lnTo>
                      <a:pt x="2111" y="304"/>
                    </a:lnTo>
                    <a:lnTo>
                      <a:pt x="2028" y="317"/>
                    </a:lnTo>
                    <a:lnTo>
                      <a:pt x="1946" y="331"/>
                    </a:lnTo>
                    <a:lnTo>
                      <a:pt x="1867" y="347"/>
                    </a:lnTo>
                    <a:lnTo>
                      <a:pt x="1790" y="366"/>
                    </a:lnTo>
                    <a:lnTo>
                      <a:pt x="1717" y="383"/>
                    </a:lnTo>
                    <a:lnTo>
                      <a:pt x="1648" y="403"/>
                    </a:lnTo>
                    <a:lnTo>
                      <a:pt x="1582" y="422"/>
                    </a:lnTo>
                    <a:lnTo>
                      <a:pt x="1519" y="444"/>
                    </a:lnTo>
                    <a:lnTo>
                      <a:pt x="1460" y="466"/>
                    </a:lnTo>
                    <a:lnTo>
                      <a:pt x="1406" y="488"/>
                    </a:lnTo>
                    <a:lnTo>
                      <a:pt x="1355" y="512"/>
                    </a:lnTo>
                    <a:lnTo>
                      <a:pt x="1309" y="536"/>
                    </a:lnTo>
                    <a:lnTo>
                      <a:pt x="1267" y="562"/>
                    </a:lnTo>
                    <a:lnTo>
                      <a:pt x="1229" y="587"/>
                    </a:lnTo>
                    <a:lnTo>
                      <a:pt x="1196" y="614"/>
                    </a:lnTo>
                    <a:lnTo>
                      <a:pt x="1168" y="639"/>
                    </a:lnTo>
                    <a:lnTo>
                      <a:pt x="1144" y="666"/>
                    </a:lnTo>
                    <a:lnTo>
                      <a:pt x="1126" y="693"/>
                    </a:lnTo>
                    <a:lnTo>
                      <a:pt x="1112" y="722"/>
                    </a:lnTo>
                    <a:lnTo>
                      <a:pt x="1103" y="749"/>
                    </a:lnTo>
                    <a:lnTo>
                      <a:pt x="1098" y="776"/>
                    </a:lnTo>
                    <a:lnTo>
                      <a:pt x="1099" y="804"/>
                    </a:lnTo>
                    <a:lnTo>
                      <a:pt x="1105" y="832"/>
                    </a:lnTo>
                    <a:lnTo>
                      <a:pt x="1115" y="859"/>
                    </a:lnTo>
                    <a:lnTo>
                      <a:pt x="1130" y="886"/>
                    </a:lnTo>
                    <a:lnTo>
                      <a:pt x="1154" y="859"/>
                    </a:lnTo>
                  </a:path>
                </a:pathLst>
              </a:cu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36" name="Freeform 31"/>
              <p:cNvSpPr>
                <a:spLocks noChangeArrowheads="1"/>
              </p:cNvSpPr>
              <p:nvPr/>
            </p:nvSpPr>
            <p:spPr bwMode="auto">
              <a:xfrm>
                <a:off x="1600" y="3316"/>
                <a:ext cx="128" cy="7"/>
              </a:xfrm>
              <a:custGeom>
                <a:avLst/>
                <a:gdLst>
                  <a:gd name="T0" fmla="*/ 0 w 564"/>
                  <a:gd name="T1" fmla="*/ 0 h 29"/>
                  <a:gd name="T2" fmla="*/ 8 w 564"/>
                  <a:gd name="T3" fmla="*/ 1 h 29"/>
                  <a:gd name="T4" fmla="*/ 16 w 564"/>
                  <a:gd name="T5" fmla="*/ 2 h 29"/>
                  <a:gd name="T6" fmla="*/ 25 w 564"/>
                  <a:gd name="T7" fmla="*/ 2 h 29"/>
                  <a:gd name="T8" fmla="*/ 33 w 564"/>
                  <a:gd name="T9" fmla="*/ 3 h 29"/>
                  <a:gd name="T10" fmla="*/ 41 w 564"/>
                  <a:gd name="T11" fmla="*/ 4 h 29"/>
                  <a:gd name="T12" fmla="*/ 50 w 564"/>
                  <a:gd name="T13" fmla="*/ 5 h 29"/>
                  <a:gd name="T14" fmla="*/ 58 w 564"/>
                  <a:gd name="T15" fmla="*/ 5 h 29"/>
                  <a:gd name="T16" fmla="*/ 67 w 564"/>
                  <a:gd name="T17" fmla="*/ 6 h 29"/>
                  <a:gd name="T18" fmla="*/ 76 w 564"/>
                  <a:gd name="T19" fmla="*/ 6 h 29"/>
                  <a:gd name="T20" fmla="*/ 84 w 564"/>
                  <a:gd name="T21" fmla="*/ 6 h 29"/>
                  <a:gd name="T22" fmla="*/ 93 w 564"/>
                  <a:gd name="T23" fmla="*/ 6 h 29"/>
                  <a:gd name="T24" fmla="*/ 102 w 564"/>
                  <a:gd name="T25" fmla="*/ 7 h 29"/>
                  <a:gd name="T26" fmla="*/ 110 w 564"/>
                  <a:gd name="T27" fmla="*/ 7 h 29"/>
                  <a:gd name="T28" fmla="*/ 119 w 564"/>
                  <a:gd name="T29" fmla="*/ 7 h 29"/>
                  <a:gd name="T30" fmla="*/ 128 w 564"/>
                  <a:gd name="T31" fmla="*/ 7 h 29"/>
                  <a:gd name="T32" fmla="*/ 0 w 564"/>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4" h="29">
                    <a:moveTo>
                      <a:pt x="0" y="0"/>
                    </a:moveTo>
                    <a:lnTo>
                      <a:pt x="36" y="4"/>
                    </a:lnTo>
                    <a:lnTo>
                      <a:pt x="72" y="8"/>
                    </a:lnTo>
                    <a:lnTo>
                      <a:pt x="108" y="10"/>
                    </a:lnTo>
                    <a:lnTo>
                      <a:pt x="145" y="14"/>
                    </a:lnTo>
                    <a:lnTo>
                      <a:pt x="182" y="18"/>
                    </a:lnTo>
                    <a:lnTo>
                      <a:pt x="219" y="19"/>
                    </a:lnTo>
                    <a:lnTo>
                      <a:pt x="257" y="21"/>
                    </a:lnTo>
                    <a:lnTo>
                      <a:pt x="295" y="23"/>
                    </a:lnTo>
                    <a:lnTo>
                      <a:pt x="333" y="25"/>
                    </a:lnTo>
                    <a:lnTo>
                      <a:pt x="371" y="26"/>
                    </a:lnTo>
                    <a:lnTo>
                      <a:pt x="409" y="26"/>
                    </a:lnTo>
                    <a:lnTo>
                      <a:pt x="448" y="28"/>
                    </a:lnTo>
                    <a:lnTo>
                      <a:pt x="486" y="28"/>
                    </a:lnTo>
                    <a:lnTo>
                      <a:pt x="524" y="28"/>
                    </a:lnTo>
                    <a:lnTo>
                      <a:pt x="563" y="28"/>
                    </a:lnTo>
                    <a:lnTo>
                      <a:pt x="0" y="0"/>
                    </a:lnTo>
                  </a:path>
                </a:pathLst>
              </a:cu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37" name="Freeform 32"/>
              <p:cNvSpPr>
                <a:spLocks noChangeArrowheads="1"/>
              </p:cNvSpPr>
              <p:nvPr/>
            </p:nvSpPr>
            <p:spPr bwMode="auto">
              <a:xfrm>
                <a:off x="1799" y="3442"/>
                <a:ext cx="56" cy="4"/>
              </a:xfrm>
              <a:custGeom>
                <a:avLst/>
                <a:gdLst>
                  <a:gd name="T0" fmla="*/ 0 w 247"/>
                  <a:gd name="T1" fmla="*/ 4 h 16"/>
                  <a:gd name="T2" fmla="*/ 4 w 247"/>
                  <a:gd name="T3" fmla="*/ 4 h 16"/>
                  <a:gd name="T4" fmla="*/ 7 w 247"/>
                  <a:gd name="T5" fmla="*/ 4 h 16"/>
                  <a:gd name="T6" fmla="*/ 11 w 247"/>
                  <a:gd name="T7" fmla="*/ 4 h 16"/>
                  <a:gd name="T8" fmla="*/ 15 w 247"/>
                  <a:gd name="T9" fmla="*/ 3 h 16"/>
                  <a:gd name="T10" fmla="*/ 19 w 247"/>
                  <a:gd name="T11" fmla="*/ 3 h 16"/>
                  <a:gd name="T12" fmla="*/ 22 w 247"/>
                  <a:gd name="T13" fmla="*/ 3 h 16"/>
                  <a:gd name="T14" fmla="*/ 26 w 247"/>
                  <a:gd name="T15" fmla="*/ 3 h 16"/>
                  <a:gd name="T16" fmla="*/ 30 w 247"/>
                  <a:gd name="T17" fmla="*/ 3 h 16"/>
                  <a:gd name="T18" fmla="*/ 34 w 247"/>
                  <a:gd name="T19" fmla="*/ 3 h 16"/>
                  <a:gd name="T20" fmla="*/ 38 w 247"/>
                  <a:gd name="T21" fmla="*/ 2 h 16"/>
                  <a:gd name="T22" fmla="*/ 41 w 247"/>
                  <a:gd name="T23" fmla="*/ 1 h 16"/>
                  <a:gd name="T24" fmla="*/ 45 w 247"/>
                  <a:gd name="T25" fmla="*/ 1 h 16"/>
                  <a:gd name="T26" fmla="*/ 49 w 247"/>
                  <a:gd name="T27" fmla="*/ 1 h 16"/>
                  <a:gd name="T28" fmla="*/ 52 w 247"/>
                  <a:gd name="T29" fmla="*/ 1 h 16"/>
                  <a:gd name="T30" fmla="*/ 56 w 247"/>
                  <a:gd name="T31" fmla="*/ 0 h 16"/>
                  <a:gd name="T32" fmla="*/ 0 w 247"/>
                  <a:gd name="T33" fmla="*/ 4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7" h="16">
                    <a:moveTo>
                      <a:pt x="0" y="15"/>
                    </a:moveTo>
                    <a:lnTo>
                      <a:pt x="16" y="15"/>
                    </a:lnTo>
                    <a:lnTo>
                      <a:pt x="33" y="14"/>
                    </a:lnTo>
                    <a:lnTo>
                      <a:pt x="50" y="14"/>
                    </a:lnTo>
                    <a:lnTo>
                      <a:pt x="66" y="12"/>
                    </a:lnTo>
                    <a:lnTo>
                      <a:pt x="83" y="11"/>
                    </a:lnTo>
                    <a:lnTo>
                      <a:pt x="99" y="11"/>
                    </a:lnTo>
                    <a:lnTo>
                      <a:pt x="116" y="10"/>
                    </a:lnTo>
                    <a:lnTo>
                      <a:pt x="133" y="10"/>
                    </a:lnTo>
                    <a:lnTo>
                      <a:pt x="149" y="10"/>
                    </a:lnTo>
                    <a:lnTo>
                      <a:pt x="166" y="9"/>
                    </a:lnTo>
                    <a:lnTo>
                      <a:pt x="182" y="5"/>
                    </a:lnTo>
                    <a:lnTo>
                      <a:pt x="198" y="4"/>
                    </a:lnTo>
                    <a:lnTo>
                      <a:pt x="214" y="3"/>
                    </a:lnTo>
                    <a:lnTo>
                      <a:pt x="230" y="2"/>
                    </a:lnTo>
                    <a:lnTo>
                      <a:pt x="246" y="0"/>
                    </a:lnTo>
                    <a:lnTo>
                      <a:pt x="0" y="15"/>
                    </a:lnTo>
                  </a:path>
                </a:pathLst>
              </a:cu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38" name="Freeform 33"/>
              <p:cNvSpPr>
                <a:spLocks noChangeArrowheads="1"/>
              </p:cNvSpPr>
              <p:nvPr/>
            </p:nvSpPr>
            <p:spPr bwMode="auto">
              <a:xfrm>
                <a:off x="2479" y="3487"/>
                <a:ext cx="63" cy="26"/>
              </a:xfrm>
              <a:custGeom>
                <a:avLst/>
                <a:gdLst>
                  <a:gd name="T0" fmla="*/ 0 w 278"/>
                  <a:gd name="T1" fmla="*/ 0 h 113"/>
                  <a:gd name="T2" fmla="*/ 3 w 278"/>
                  <a:gd name="T3" fmla="*/ 2 h 113"/>
                  <a:gd name="T4" fmla="*/ 7 w 278"/>
                  <a:gd name="T5" fmla="*/ 4 h 113"/>
                  <a:gd name="T6" fmla="*/ 11 w 278"/>
                  <a:gd name="T7" fmla="*/ 6 h 113"/>
                  <a:gd name="T8" fmla="*/ 15 w 278"/>
                  <a:gd name="T9" fmla="*/ 7 h 113"/>
                  <a:gd name="T10" fmla="*/ 18 w 278"/>
                  <a:gd name="T11" fmla="*/ 9 h 113"/>
                  <a:gd name="T12" fmla="*/ 22 w 278"/>
                  <a:gd name="T13" fmla="*/ 11 h 113"/>
                  <a:gd name="T14" fmla="*/ 27 w 278"/>
                  <a:gd name="T15" fmla="*/ 13 h 113"/>
                  <a:gd name="T16" fmla="*/ 31 w 278"/>
                  <a:gd name="T17" fmla="*/ 14 h 113"/>
                  <a:gd name="T18" fmla="*/ 35 w 278"/>
                  <a:gd name="T19" fmla="*/ 17 h 113"/>
                  <a:gd name="T20" fmla="*/ 40 w 278"/>
                  <a:gd name="T21" fmla="*/ 18 h 113"/>
                  <a:gd name="T22" fmla="*/ 44 w 278"/>
                  <a:gd name="T23" fmla="*/ 19 h 113"/>
                  <a:gd name="T24" fmla="*/ 48 w 278"/>
                  <a:gd name="T25" fmla="*/ 21 h 113"/>
                  <a:gd name="T26" fmla="*/ 53 w 278"/>
                  <a:gd name="T27" fmla="*/ 23 h 113"/>
                  <a:gd name="T28" fmla="*/ 58 w 278"/>
                  <a:gd name="T29" fmla="*/ 24 h 113"/>
                  <a:gd name="T30" fmla="*/ 63 w 278"/>
                  <a:gd name="T31" fmla="*/ 26 h 113"/>
                  <a:gd name="T32" fmla="*/ 0 w 278"/>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8" h="113">
                    <a:moveTo>
                      <a:pt x="0" y="0"/>
                    </a:moveTo>
                    <a:lnTo>
                      <a:pt x="15" y="9"/>
                    </a:lnTo>
                    <a:lnTo>
                      <a:pt x="31" y="17"/>
                    </a:lnTo>
                    <a:lnTo>
                      <a:pt x="48" y="25"/>
                    </a:lnTo>
                    <a:lnTo>
                      <a:pt x="64" y="32"/>
                    </a:lnTo>
                    <a:lnTo>
                      <a:pt x="81" y="41"/>
                    </a:lnTo>
                    <a:lnTo>
                      <a:pt x="99" y="47"/>
                    </a:lnTo>
                    <a:lnTo>
                      <a:pt x="117" y="55"/>
                    </a:lnTo>
                    <a:lnTo>
                      <a:pt x="135" y="63"/>
                    </a:lnTo>
                    <a:lnTo>
                      <a:pt x="155" y="72"/>
                    </a:lnTo>
                    <a:lnTo>
                      <a:pt x="175" y="78"/>
                    </a:lnTo>
                    <a:lnTo>
                      <a:pt x="194" y="84"/>
                    </a:lnTo>
                    <a:lnTo>
                      <a:pt x="214" y="93"/>
                    </a:lnTo>
                    <a:lnTo>
                      <a:pt x="235" y="99"/>
                    </a:lnTo>
                    <a:lnTo>
                      <a:pt x="256" y="106"/>
                    </a:lnTo>
                    <a:lnTo>
                      <a:pt x="277" y="112"/>
                    </a:lnTo>
                    <a:lnTo>
                      <a:pt x="0" y="0"/>
                    </a:lnTo>
                  </a:path>
                </a:pathLst>
              </a:cu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39" name="Freeform 34"/>
              <p:cNvSpPr>
                <a:spLocks noChangeArrowheads="1"/>
              </p:cNvSpPr>
              <p:nvPr/>
            </p:nvSpPr>
            <p:spPr bwMode="auto">
              <a:xfrm>
                <a:off x="3273" y="3442"/>
                <a:ext cx="31" cy="34"/>
              </a:xfrm>
              <a:custGeom>
                <a:avLst/>
                <a:gdLst>
                  <a:gd name="T0" fmla="*/ 0 w 137"/>
                  <a:gd name="T1" fmla="*/ 34 h 149"/>
                  <a:gd name="T2" fmla="*/ 3 w 137"/>
                  <a:gd name="T3" fmla="*/ 32 h 149"/>
                  <a:gd name="T4" fmla="*/ 6 w 137"/>
                  <a:gd name="T5" fmla="*/ 30 h 149"/>
                  <a:gd name="T6" fmla="*/ 9 w 137"/>
                  <a:gd name="T7" fmla="*/ 27 h 149"/>
                  <a:gd name="T8" fmla="*/ 12 w 137"/>
                  <a:gd name="T9" fmla="*/ 25 h 149"/>
                  <a:gd name="T10" fmla="*/ 14 w 137"/>
                  <a:gd name="T11" fmla="*/ 23 h 149"/>
                  <a:gd name="T12" fmla="*/ 16 w 137"/>
                  <a:gd name="T13" fmla="*/ 21 h 149"/>
                  <a:gd name="T14" fmla="*/ 19 w 137"/>
                  <a:gd name="T15" fmla="*/ 19 h 149"/>
                  <a:gd name="T16" fmla="*/ 21 w 137"/>
                  <a:gd name="T17" fmla="*/ 16 h 149"/>
                  <a:gd name="T18" fmla="*/ 22 w 137"/>
                  <a:gd name="T19" fmla="*/ 14 h 149"/>
                  <a:gd name="T20" fmla="*/ 24 w 137"/>
                  <a:gd name="T21" fmla="*/ 12 h 149"/>
                  <a:gd name="T22" fmla="*/ 26 w 137"/>
                  <a:gd name="T23" fmla="*/ 9 h 149"/>
                  <a:gd name="T24" fmla="*/ 27 w 137"/>
                  <a:gd name="T25" fmla="*/ 7 h 149"/>
                  <a:gd name="T26" fmla="*/ 29 w 137"/>
                  <a:gd name="T27" fmla="*/ 5 h 149"/>
                  <a:gd name="T28" fmla="*/ 30 w 137"/>
                  <a:gd name="T29" fmla="*/ 3 h 149"/>
                  <a:gd name="T30" fmla="*/ 31 w 137"/>
                  <a:gd name="T31" fmla="*/ 0 h 149"/>
                  <a:gd name="T32" fmla="*/ 0 w 137"/>
                  <a:gd name="T33" fmla="*/ 34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7" h="149">
                    <a:moveTo>
                      <a:pt x="0" y="148"/>
                    </a:moveTo>
                    <a:lnTo>
                      <a:pt x="14" y="140"/>
                    </a:lnTo>
                    <a:lnTo>
                      <a:pt x="27" y="130"/>
                    </a:lnTo>
                    <a:lnTo>
                      <a:pt x="39" y="120"/>
                    </a:lnTo>
                    <a:lnTo>
                      <a:pt x="51" y="111"/>
                    </a:lnTo>
                    <a:lnTo>
                      <a:pt x="62" y="100"/>
                    </a:lnTo>
                    <a:lnTo>
                      <a:pt x="72" y="92"/>
                    </a:lnTo>
                    <a:lnTo>
                      <a:pt x="82" y="82"/>
                    </a:lnTo>
                    <a:lnTo>
                      <a:pt x="91" y="71"/>
                    </a:lnTo>
                    <a:lnTo>
                      <a:pt x="99" y="61"/>
                    </a:lnTo>
                    <a:lnTo>
                      <a:pt x="107" y="51"/>
                    </a:lnTo>
                    <a:lnTo>
                      <a:pt x="114" y="40"/>
                    </a:lnTo>
                    <a:lnTo>
                      <a:pt x="120" y="31"/>
                    </a:lnTo>
                    <a:lnTo>
                      <a:pt x="126" y="20"/>
                    </a:lnTo>
                    <a:lnTo>
                      <a:pt x="131" y="11"/>
                    </a:lnTo>
                    <a:lnTo>
                      <a:pt x="136" y="0"/>
                    </a:lnTo>
                    <a:lnTo>
                      <a:pt x="0" y="148"/>
                    </a:lnTo>
                  </a:path>
                </a:pathLst>
              </a:cu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40" name="Freeform 35"/>
              <p:cNvSpPr>
                <a:spLocks noChangeArrowheads="1"/>
              </p:cNvSpPr>
              <p:nvPr/>
            </p:nvSpPr>
            <p:spPr bwMode="auto">
              <a:xfrm>
                <a:off x="3615" y="3274"/>
                <a:ext cx="250" cy="102"/>
              </a:xfrm>
              <a:custGeom>
                <a:avLst/>
                <a:gdLst>
                  <a:gd name="T0" fmla="*/ 250 w 1102"/>
                  <a:gd name="T1" fmla="*/ 102 h 450"/>
                  <a:gd name="T2" fmla="*/ 250 w 1102"/>
                  <a:gd name="T3" fmla="*/ 96 h 450"/>
                  <a:gd name="T4" fmla="*/ 248 w 1102"/>
                  <a:gd name="T5" fmla="*/ 91 h 450"/>
                  <a:gd name="T6" fmla="*/ 246 w 1102"/>
                  <a:gd name="T7" fmla="*/ 85 h 450"/>
                  <a:gd name="T8" fmla="*/ 243 w 1102"/>
                  <a:gd name="T9" fmla="*/ 80 h 450"/>
                  <a:gd name="T10" fmla="*/ 238 w 1102"/>
                  <a:gd name="T11" fmla="*/ 74 h 450"/>
                  <a:gd name="T12" fmla="*/ 233 w 1102"/>
                  <a:gd name="T13" fmla="*/ 69 h 450"/>
                  <a:gd name="T14" fmla="*/ 227 w 1102"/>
                  <a:gd name="T15" fmla="*/ 64 h 450"/>
                  <a:gd name="T16" fmla="*/ 220 w 1102"/>
                  <a:gd name="T17" fmla="*/ 59 h 450"/>
                  <a:gd name="T18" fmla="*/ 212 w 1102"/>
                  <a:gd name="T19" fmla="*/ 54 h 450"/>
                  <a:gd name="T20" fmla="*/ 203 w 1102"/>
                  <a:gd name="T21" fmla="*/ 49 h 450"/>
                  <a:gd name="T22" fmla="*/ 193 w 1102"/>
                  <a:gd name="T23" fmla="*/ 44 h 450"/>
                  <a:gd name="T24" fmla="*/ 182 w 1102"/>
                  <a:gd name="T25" fmla="*/ 40 h 450"/>
                  <a:gd name="T26" fmla="*/ 171 w 1102"/>
                  <a:gd name="T27" fmla="*/ 35 h 450"/>
                  <a:gd name="T28" fmla="*/ 159 w 1102"/>
                  <a:gd name="T29" fmla="*/ 31 h 450"/>
                  <a:gd name="T30" fmla="*/ 145 w 1102"/>
                  <a:gd name="T31" fmla="*/ 27 h 450"/>
                  <a:gd name="T32" fmla="*/ 132 w 1102"/>
                  <a:gd name="T33" fmla="*/ 23 h 450"/>
                  <a:gd name="T34" fmla="*/ 117 w 1102"/>
                  <a:gd name="T35" fmla="*/ 19 h 450"/>
                  <a:gd name="T36" fmla="*/ 102 w 1102"/>
                  <a:gd name="T37" fmla="*/ 16 h 450"/>
                  <a:gd name="T38" fmla="*/ 86 w 1102"/>
                  <a:gd name="T39" fmla="*/ 12 h 450"/>
                  <a:gd name="T40" fmla="*/ 70 w 1102"/>
                  <a:gd name="T41" fmla="*/ 10 h 450"/>
                  <a:gd name="T42" fmla="*/ 53 w 1102"/>
                  <a:gd name="T43" fmla="*/ 7 h 450"/>
                  <a:gd name="T44" fmla="*/ 36 w 1102"/>
                  <a:gd name="T45" fmla="*/ 4 h 450"/>
                  <a:gd name="T46" fmla="*/ 18 w 1102"/>
                  <a:gd name="T47" fmla="*/ 2 h 450"/>
                  <a:gd name="T48" fmla="*/ 0 w 1102"/>
                  <a:gd name="T49" fmla="*/ 0 h 450"/>
                  <a:gd name="T50" fmla="*/ 250 w 1102"/>
                  <a:gd name="T51" fmla="*/ 102 h 4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02" h="450">
                    <a:moveTo>
                      <a:pt x="1101" y="449"/>
                    </a:moveTo>
                    <a:lnTo>
                      <a:pt x="1100" y="423"/>
                    </a:lnTo>
                    <a:lnTo>
                      <a:pt x="1094" y="401"/>
                    </a:lnTo>
                    <a:lnTo>
                      <a:pt x="1084" y="375"/>
                    </a:lnTo>
                    <a:lnTo>
                      <a:pt x="1069" y="352"/>
                    </a:lnTo>
                    <a:lnTo>
                      <a:pt x="1050" y="328"/>
                    </a:lnTo>
                    <a:lnTo>
                      <a:pt x="1027" y="305"/>
                    </a:lnTo>
                    <a:lnTo>
                      <a:pt x="1000" y="281"/>
                    </a:lnTo>
                    <a:lnTo>
                      <a:pt x="968" y="260"/>
                    </a:lnTo>
                    <a:lnTo>
                      <a:pt x="933" y="237"/>
                    </a:lnTo>
                    <a:lnTo>
                      <a:pt x="893" y="216"/>
                    </a:lnTo>
                    <a:lnTo>
                      <a:pt x="850" y="195"/>
                    </a:lnTo>
                    <a:lnTo>
                      <a:pt x="803" y="175"/>
                    </a:lnTo>
                    <a:lnTo>
                      <a:pt x="752" y="155"/>
                    </a:lnTo>
                    <a:lnTo>
                      <a:pt x="699" y="136"/>
                    </a:lnTo>
                    <a:lnTo>
                      <a:pt x="641" y="119"/>
                    </a:lnTo>
                    <a:lnTo>
                      <a:pt x="581" y="101"/>
                    </a:lnTo>
                    <a:lnTo>
                      <a:pt x="516" y="85"/>
                    </a:lnTo>
                    <a:lnTo>
                      <a:pt x="449" y="70"/>
                    </a:lnTo>
                    <a:lnTo>
                      <a:pt x="380" y="55"/>
                    </a:lnTo>
                    <a:lnTo>
                      <a:pt x="308" y="42"/>
                    </a:lnTo>
                    <a:lnTo>
                      <a:pt x="234" y="30"/>
                    </a:lnTo>
                    <a:lnTo>
                      <a:pt x="158" y="18"/>
                    </a:lnTo>
                    <a:lnTo>
                      <a:pt x="80" y="8"/>
                    </a:lnTo>
                    <a:lnTo>
                      <a:pt x="0" y="0"/>
                    </a:lnTo>
                    <a:lnTo>
                      <a:pt x="1101" y="449"/>
                    </a:lnTo>
                  </a:path>
                </a:pathLst>
              </a:cu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41" name="Freeform 36"/>
              <p:cNvSpPr>
                <a:spLocks noChangeArrowheads="1"/>
              </p:cNvSpPr>
              <p:nvPr/>
            </p:nvSpPr>
            <p:spPr bwMode="auto">
              <a:xfrm>
                <a:off x="4014" y="3186"/>
                <a:ext cx="116" cy="34"/>
              </a:xfrm>
              <a:custGeom>
                <a:avLst/>
                <a:gdLst>
                  <a:gd name="T0" fmla="*/ 0 w 513"/>
                  <a:gd name="T1" fmla="*/ 34 h 149"/>
                  <a:gd name="T2" fmla="*/ 9 w 513"/>
                  <a:gd name="T3" fmla="*/ 32 h 149"/>
                  <a:gd name="T4" fmla="*/ 19 w 513"/>
                  <a:gd name="T5" fmla="*/ 30 h 149"/>
                  <a:gd name="T6" fmla="*/ 28 w 513"/>
                  <a:gd name="T7" fmla="*/ 29 h 149"/>
                  <a:gd name="T8" fmla="*/ 36 w 513"/>
                  <a:gd name="T9" fmla="*/ 26 h 149"/>
                  <a:gd name="T10" fmla="*/ 45 w 513"/>
                  <a:gd name="T11" fmla="*/ 24 h 149"/>
                  <a:gd name="T12" fmla="*/ 53 w 513"/>
                  <a:gd name="T13" fmla="*/ 22 h 149"/>
                  <a:gd name="T14" fmla="*/ 61 w 513"/>
                  <a:gd name="T15" fmla="*/ 20 h 149"/>
                  <a:gd name="T16" fmla="*/ 69 w 513"/>
                  <a:gd name="T17" fmla="*/ 18 h 149"/>
                  <a:gd name="T18" fmla="*/ 76 w 513"/>
                  <a:gd name="T19" fmla="*/ 15 h 149"/>
                  <a:gd name="T20" fmla="*/ 84 w 513"/>
                  <a:gd name="T21" fmla="*/ 13 h 149"/>
                  <a:gd name="T22" fmla="*/ 91 w 513"/>
                  <a:gd name="T23" fmla="*/ 10 h 149"/>
                  <a:gd name="T24" fmla="*/ 97 w 513"/>
                  <a:gd name="T25" fmla="*/ 8 h 149"/>
                  <a:gd name="T26" fmla="*/ 104 w 513"/>
                  <a:gd name="T27" fmla="*/ 5 h 149"/>
                  <a:gd name="T28" fmla="*/ 110 w 513"/>
                  <a:gd name="T29" fmla="*/ 3 h 149"/>
                  <a:gd name="T30" fmla="*/ 116 w 513"/>
                  <a:gd name="T31" fmla="*/ 0 h 149"/>
                  <a:gd name="T32" fmla="*/ 0 w 513"/>
                  <a:gd name="T33" fmla="*/ 34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3" h="149">
                    <a:moveTo>
                      <a:pt x="0" y="148"/>
                    </a:moveTo>
                    <a:lnTo>
                      <a:pt x="41" y="141"/>
                    </a:lnTo>
                    <a:lnTo>
                      <a:pt x="82" y="132"/>
                    </a:lnTo>
                    <a:lnTo>
                      <a:pt x="122" y="125"/>
                    </a:lnTo>
                    <a:lnTo>
                      <a:pt x="160" y="116"/>
                    </a:lnTo>
                    <a:lnTo>
                      <a:pt x="198" y="107"/>
                    </a:lnTo>
                    <a:lnTo>
                      <a:pt x="235" y="97"/>
                    </a:lnTo>
                    <a:lnTo>
                      <a:pt x="270" y="87"/>
                    </a:lnTo>
                    <a:lnTo>
                      <a:pt x="305" y="77"/>
                    </a:lnTo>
                    <a:lnTo>
                      <a:pt x="338" y="66"/>
                    </a:lnTo>
                    <a:lnTo>
                      <a:pt x="370" y="55"/>
                    </a:lnTo>
                    <a:lnTo>
                      <a:pt x="401" y="45"/>
                    </a:lnTo>
                    <a:lnTo>
                      <a:pt x="431" y="34"/>
                    </a:lnTo>
                    <a:lnTo>
                      <a:pt x="459" y="22"/>
                    </a:lnTo>
                    <a:lnTo>
                      <a:pt x="487" y="11"/>
                    </a:lnTo>
                    <a:lnTo>
                      <a:pt x="512" y="0"/>
                    </a:lnTo>
                    <a:lnTo>
                      <a:pt x="0" y="148"/>
                    </a:lnTo>
                  </a:path>
                </a:pathLst>
              </a:cu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42" name="Freeform 37"/>
              <p:cNvSpPr>
                <a:spLocks noChangeArrowheads="1"/>
              </p:cNvSpPr>
              <p:nvPr/>
            </p:nvSpPr>
            <p:spPr bwMode="auto">
              <a:xfrm>
                <a:off x="3918" y="3034"/>
                <a:ext cx="10" cy="24"/>
              </a:xfrm>
              <a:custGeom>
                <a:avLst/>
                <a:gdLst>
                  <a:gd name="T0" fmla="*/ 10 w 44"/>
                  <a:gd name="T1" fmla="*/ 24 h 104"/>
                  <a:gd name="T2" fmla="*/ 10 w 44"/>
                  <a:gd name="T3" fmla="*/ 22 h 104"/>
                  <a:gd name="T4" fmla="*/ 10 w 44"/>
                  <a:gd name="T5" fmla="*/ 21 h 104"/>
                  <a:gd name="T6" fmla="*/ 10 w 44"/>
                  <a:gd name="T7" fmla="*/ 19 h 104"/>
                  <a:gd name="T8" fmla="*/ 9 w 44"/>
                  <a:gd name="T9" fmla="*/ 17 h 104"/>
                  <a:gd name="T10" fmla="*/ 9 w 44"/>
                  <a:gd name="T11" fmla="*/ 16 h 104"/>
                  <a:gd name="T12" fmla="*/ 9 w 44"/>
                  <a:gd name="T13" fmla="*/ 14 h 104"/>
                  <a:gd name="T14" fmla="*/ 8 w 44"/>
                  <a:gd name="T15" fmla="*/ 13 h 104"/>
                  <a:gd name="T16" fmla="*/ 8 w 44"/>
                  <a:gd name="T17" fmla="*/ 11 h 104"/>
                  <a:gd name="T18" fmla="*/ 7 w 44"/>
                  <a:gd name="T19" fmla="*/ 9 h 104"/>
                  <a:gd name="T20" fmla="*/ 6 w 44"/>
                  <a:gd name="T21" fmla="*/ 8 h 104"/>
                  <a:gd name="T22" fmla="*/ 5 w 44"/>
                  <a:gd name="T23" fmla="*/ 6 h 104"/>
                  <a:gd name="T24" fmla="*/ 4 w 44"/>
                  <a:gd name="T25" fmla="*/ 5 h 104"/>
                  <a:gd name="T26" fmla="*/ 3 w 44"/>
                  <a:gd name="T27" fmla="*/ 3 h 104"/>
                  <a:gd name="T28" fmla="*/ 1 w 44"/>
                  <a:gd name="T29" fmla="*/ 2 h 104"/>
                  <a:gd name="T30" fmla="*/ 0 w 44"/>
                  <a:gd name="T31" fmla="*/ 0 h 104"/>
                  <a:gd name="T32" fmla="*/ 10 w 44"/>
                  <a:gd name="T33" fmla="*/ 2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04">
                    <a:moveTo>
                      <a:pt x="43" y="103"/>
                    </a:moveTo>
                    <a:lnTo>
                      <a:pt x="43" y="96"/>
                    </a:lnTo>
                    <a:lnTo>
                      <a:pt x="43" y="89"/>
                    </a:lnTo>
                    <a:lnTo>
                      <a:pt x="42" y="82"/>
                    </a:lnTo>
                    <a:lnTo>
                      <a:pt x="41" y="74"/>
                    </a:lnTo>
                    <a:lnTo>
                      <a:pt x="40" y="68"/>
                    </a:lnTo>
                    <a:lnTo>
                      <a:pt x="38" y="61"/>
                    </a:lnTo>
                    <a:lnTo>
                      <a:pt x="36" y="55"/>
                    </a:lnTo>
                    <a:lnTo>
                      <a:pt x="33" y="48"/>
                    </a:lnTo>
                    <a:lnTo>
                      <a:pt x="29" y="40"/>
                    </a:lnTo>
                    <a:lnTo>
                      <a:pt x="25" y="34"/>
                    </a:lnTo>
                    <a:lnTo>
                      <a:pt x="21" y="26"/>
                    </a:lnTo>
                    <a:lnTo>
                      <a:pt x="17" y="21"/>
                    </a:lnTo>
                    <a:lnTo>
                      <a:pt x="11" y="14"/>
                    </a:lnTo>
                    <a:lnTo>
                      <a:pt x="6" y="8"/>
                    </a:lnTo>
                    <a:lnTo>
                      <a:pt x="0" y="0"/>
                    </a:lnTo>
                    <a:lnTo>
                      <a:pt x="43" y="103"/>
                    </a:lnTo>
                  </a:path>
                </a:pathLst>
              </a:cu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43" name="Freeform 38"/>
              <p:cNvSpPr>
                <a:spLocks noChangeArrowheads="1"/>
              </p:cNvSpPr>
              <p:nvPr/>
            </p:nvSpPr>
            <p:spPr bwMode="auto">
              <a:xfrm>
                <a:off x="3341" y="2989"/>
                <a:ext cx="64" cy="22"/>
              </a:xfrm>
              <a:custGeom>
                <a:avLst/>
                <a:gdLst>
                  <a:gd name="T0" fmla="*/ 64 w 282"/>
                  <a:gd name="T1" fmla="*/ 0 h 96"/>
                  <a:gd name="T2" fmla="*/ 59 w 282"/>
                  <a:gd name="T3" fmla="*/ 1 h 96"/>
                  <a:gd name="T4" fmla="*/ 54 w 282"/>
                  <a:gd name="T5" fmla="*/ 3 h 96"/>
                  <a:gd name="T6" fmla="*/ 49 w 282"/>
                  <a:gd name="T7" fmla="*/ 4 h 96"/>
                  <a:gd name="T8" fmla="*/ 44 w 282"/>
                  <a:gd name="T9" fmla="*/ 5 h 96"/>
                  <a:gd name="T10" fmla="*/ 40 w 282"/>
                  <a:gd name="T11" fmla="*/ 7 h 96"/>
                  <a:gd name="T12" fmla="*/ 35 w 282"/>
                  <a:gd name="T13" fmla="*/ 8 h 96"/>
                  <a:gd name="T14" fmla="*/ 31 w 282"/>
                  <a:gd name="T15" fmla="*/ 9 h 96"/>
                  <a:gd name="T16" fmla="*/ 27 w 282"/>
                  <a:gd name="T17" fmla="*/ 11 h 96"/>
                  <a:gd name="T18" fmla="*/ 22 w 282"/>
                  <a:gd name="T19" fmla="*/ 12 h 96"/>
                  <a:gd name="T20" fmla="*/ 19 w 282"/>
                  <a:gd name="T21" fmla="*/ 14 h 96"/>
                  <a:gd name="T22" fmla="*/ 15 w 282"/>
                  <a:gd name="T23" fmla="*/ 16 h 96"/>
                  <a:gd name="T24" fmla="*/ 11 w 282"/>
                  <a:gd name="T25" fmla="*/ 17 h 96"/>
                  <a:gd name="T26" fmla="*/ 7 w 282"/>
                  <a:gd name="T27" fmla="*/ 19 h 96"/>
                  <a:gd name="T28" fmla="*/ 3 w 282"/>
                  <a:gd name="T29" fmla="*/ 20 h 96"/>
                  <a:gd name="T30" fmla="*/ 0 w 282"/>
                  <a:gd name="T31" fmla="*/ 22 h 96"/>
                  <a:gd name="T32" fmla="*/ 64 w 282"/>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2" h="96">
                    <a:moveTo>
                      <a:pt x="281" y="0"/>
                    </a:moveTo>
                    <a:lnTo>
                      <a:pt x="259" y="5"/>
                    </a:lnTo>
                    <a:lnTo>
                      <a:pt x="238" y="12"/>
                    </a:lnTo>
                    <a:lnTo>
                      <a:pt x="217" y="17"/>
                    </a:lnTo>
                    <a:lnTo>
                      <a:pt x="196" y="23"/>
                    </a:lnTo>
                    <a:lnTo>
                      <a:pt x="176" y="29"/>
                    </a:lnTo>
                    <a:lnTo>
                      <a:pt x="156" y="34"/>
                    </a:lnTo>
                    <a:lnTo>
                      <a:pt x="137" y="40"/>
                    </a:lnTo>
                    <a:lnTo>
                      <a:pt x="118" y="49"/>
                    </a:lnTo>
                    <a:lnTo>
                      <a:pt x="99" y="54"/>
                    </a:lnTo>
                    <a:lnTo>
                      <a:pt x="82" y="62"/>
                    </a:lnTo>
                    <a:lnTo>
                      <a:pt x="64" y="68"/>
                    </a:lnTo>
                    <a:lnTo>
                      <a:pt x="47" y="75"/>
                    </a:lnTo>
                    <a:lnTo>
                      <a:pt x="31" y="82"/>
                    </a:lnTo>
                    <a:lnTo>
                      <a:pt x="15" y="88"/>
                    </a:lnTo>
                    <a:lnTo>
                      <a:pt x="0" y="95"/>
                    </a:lnTo>
                    <a:lnTo>
                      <a:pt x="281" y="0"/>
                    </a:lnTo>
                  </a:path>
                </a:pathLst>
              </a:cu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44" name="Freeform 39"/>
              <p:cNvSpPr>
                <a:spLocks noChangeArrowheads="1"/>
              </p:cNvSpPr>
              <p:nvPr/>
            </p:nvSpPr>
            <p:spPr bwMode="auto">
              <a:xfrm>
                <a:off x="2873" y="3002"/>
                <a:ext cx="38" cy="23"/>
              </a:xfrm>
              <a:custGeom>
                <a:avLst/>
                <a:gdLst>
                  <a:gd name="T0" fmla="*/ 38 w 168"/>
                  <a:gd name="T1" fmla="*/ 0 h 101"/>
                  <a:gd name="T2" fmla="*/ 35 w 168"/>
                  <a:gd name="T3" fmla="*/ 1 h 101"/>
                  <a:gd name="T4" fmla="*/ 31 w 168"/>
                  <a:gd name="T5" fmla="*/ 3 h 101"/>
                  <a:gd name="T6" fmla="*/ 29 w 168"/>
                  <a:gd name="T7" fmla="*/ 4 h 101"/>
                  <a:gd name="T8" fmla="*/ 26 w 168"/>
                  <a:gd name="T9" fmla="*/ 5 h 101"/>
                  <a:gd name="T10" fmla="*/ 23 w 168"/>
                  <a:gd name="T11" fmla="*/ 7 h 101"/>
                  <a:gd name="T12" fmla="*/ 20 w 168"/>
                  <a:gd name="T13" fmla="*/ 9 h 101"/>
                  <a:gd name="T14" fmla="*/ 17 w 168"/>
                  <a:gd name="T15" fmla="*/ 10 h 101"/>
                  <a:gd name="T16" fmla="*/ 14 w 168"/>
                  <a:gd name="T17" fmla="*/ 12 h 101"/>
                  <a:gd name="T18" fmla="*/ 12 w 168"/>
                  <a:gd name="T19" fmla="*/ 13 h 101"/>
                  <a:gd name="T20" fmla="*/ 10 w 168"/>
                  <a:gd name="T21" fmla="*/ 15 h 101"/>
                  <a:gd name="T22" fmla="*/ 8 w 168"/>
                  <a:gd name="T23" fmla="*/ 16 h 101"/>
                  <a:gd name="T24" fmla="*/ 6 w 168"/>
                  <a:gd name="T25" fmla="*/ 18 h 101"/>
                  <a:gd name="T26" fmla="*/ 4 w 168"/>
                  <a:gd name="T27" fmla="*/ 19 h 101"/>
                  <a:gd name="T28" fmla="*/ 2 w 168"/>
                  <a:gd name="T29" fmla="*/ 21 h 101"/>
                  <a:gd name="T30" fmla="*/ 0 w 168"/>
                  <a:gd name="T31" fmla="*/ 23 h 101"/>
                  <a:gd name="T32" fmla="*/ 38 w 168"/>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8" h="101">
                    <a:moveTo>
                      <a:pt x="167" y="0"/>
                    </a:moveTo>
                    <a:lnTo>
                      <a:pt x="153" y="6"/>
                    </a:lnTo>
                    <a:lnTo>
                      <a:pt x="139" y="12"/>
                    </a:lnTo>
                    <a:lnTo>
                      <a:pt x="126" y="19"/>
                    </a:lnTo>
                    <a:lnTo>
                      <a:pt x="113" y="24"/>
                    </a:lnTo>
                    <a:lnTo>
                      <a:pt x="100" y="32"/>
                    </a:lnTo>
                    <a:lnTo>
                      <a:pt x="88" y="38"/>
                    </a:lnTo>
                    <a:lnTo>
                      <a:pt x="75" y="44"/>
                    </a:lnTo>
                    <a:lnTo>
                      <a:pt x="64" y="52"/>
                    </a:lnTo>
                    <a:lnTo>
                      <a:pt x="54" y="58"/>
                    </a:lnTo>
                    <a:lnTo>
                      <a:pt x="44" y="66"/>
                    </a:lnTo>
                    <a:lnTo>
                      <a:pt x="34" y="72"/>
                    </a:lnTo>
                    <a:lnTo>
                      <a:pt x="25" y="79"/>
                    </a:lnTo>
                    <a:lnTo>
                      <a:pt x="16" y="85"/>
                    </a:lnTo>
                    <a:lnTo>
                      <a:pt x="8" y="92"/>
                    </a:lnTo>
                    <a:lnTo>
                      <a:pt x="0" y="100"/>
                    </a:lnTo>
                    <a:lnTo>
                      <a:pt x="167" y="0"/>
                    </a:lnTo>
                  </a:path>
                </a:pathLst>
              </a:cu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45" name="Freeform 40"/>
              <p:cNvSpPr>
                <a:spLocks noChangeArrowheads="1"/>
              </p:cNvSpPr>
              <p:nvPr/>
            </p:nvSpPr>
            <p:spPr bwMode="auto">
              <a:xfrm>
                <a:off x="2292" y="3030"/>
                <a:ext cx="82" cy="14"/>
              </a:xfrm>
              <a:custGeom>
                <a:avLst/>
                <a:gdLst>
                  <a:gd name="T0" fmla="*/ 82 w 363"/>
                  <a:gd name="T1" fmla="*/ 14 h 60"/>
                  <a:gd name="T2" fmla="*/ 77 w 363"/>
                  <a:gd name="T3" fmla="*/ 13 h 60"/>
                  <a:gd name="T4" fmla="*/ 71 w 363"/>
                  <a:gd name="T5" fmla="*/ 11 h 60"/>
                  <a:gd name="T6" fmla="*/ 66 w 363"/>
                  <a:gd name="T7" fmla="*/ 11 h 60"/>
                  <a:gd name="T8" fmla="*/ 61 w 363"/>
                  <a:gd name="T9" fmla="*/ 10 h 60"/>
                  <a:gd name="T10" fmla="*/ 56 w 363"/>
                  <a:gd name="T11" fmla="*/ 9 h 60"/>
                  <a:gd name="T12" fmla="*/ 50 w 363"/>
                  <a:gd name="T13" fmla="*/ 8 h 60"/>
                  <a:gd name="T14" fmla="*/ 45 w 363"/>
                  <a:gd name="T15" fmla="*/ 7 h 60"/>
                  <a:gd name="T16" fmla="*/ 39 w 363"/>
                  <a:gd name="T17" fmla="*/ 6 h 60"/>
                  <a:gd name="T18" fmla="*/ 34 w 363"/>
                  <a:gd name="T19" fmla="*/ 5 h 60"/>
                  <a:gd name="T20" fmla="*/ 28 w 363"/>
                  <a:gd name="T21" fmla="*/ 4 h 60"/>
                  <a:gd name="T22" fmla="*/ 23 w 363"/>
                  <a:gd name="T23" fmla="*/ 4 h 60"/>
                  <a:gd name="T24" fmla="*/ 17 w 363"/>
                  <a:gd name="T25" fmla="*/ 3 h 60"/>
                  <a:gd name="T26" fmla="*/ 11 w 363"/>
                  <a:gd name="T27" fmla="*/ 2 h 60"/>
                  <a:gd name="T28" fmla="*/ 6 w 363"/>
                  <a:gd name="T29" fmla="*/ 1 h 60"/>
                  <a:gd name="T30" fmla="*/ 0 w 363"/>
                  <a:gd name="T31" fmla="*/ 0 h 60"/>
                  <a:gd name="T32" fmla="*/ 82 w 363"/>
                  <a:gd name="T33" fmla="*/ 14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3" h="60">
                    <a:moveTo>
                      <a:pt x="362" y="59"/>
                    </a:moveTo>
                    <a:lnTo>
                      <a:pt x="339" y="54"/>
                    </a:lnTo>
                    <a:lnTo>
                      <a:pt x="316" y="49"/>
                    </a:lnTo>
                    <a:lnTo>
                      <a:pt x="293" y="45"/>
                    </a:lnTo>
                    <a:lnTo>
                      <a:pt x="270" y="42"/>
                    </a:lnTo>
                    <a:lnTo>
                      <a:pt x="246" y="38"/>
                    </a:lnTo>
                    <a:lnTo>
                      <a:pt x="222" y="33"/>
                    </a:lnTo>
                    <a:lnTo>
                      <a:pt x="198" y="28"/>
                    </a:lnTo>
                    <a:lnTo>
                      <a:pt x="174" y="26"/>
                    </a:lnTo>
                    <a:lnTo>
                      <a:pt x="150" y="22"/>
                    </a:lnTo>
                    <a:lnTo>
                      <a:pt x="125" y="18"/>
                    </a:lnTo>
                    <a:lnTo>
                      <a:pt x="101" y="15"/>
                    </a:lnTo>
                    <a:lnTo>
                      <a:pt x="76" y="11"/>
                    </a:lnTo>
                    <a:lnTo>
                      <a:pt x="50" y="8"/>
                    </a:lnTo>
                    <a:lnTo>
                      <a:pt x="25" y="5"/>
                    </a:lnTo>
                    <a:lnTo>
                      <a:pt x="0" y="0"/>
                    </a:lnTo>
                    <a:lnTo>
                      <a:pt x="362" y="59"/>
                    </a:lnTo>
                  </a:path>
                </a:pathLst>
              </a:cu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46" name="Freeform 41"/>
              <p:cNvSpPr>
                <a:spLocks noChangeArrowheads="1"/>
              </p:cNvSpPr>
              <p:nvPr/>
            </p:nvSpPr>
            <p:spPr bwMode="auto">
              <a:xfrm>
                <a:off x="1685" y="3168"/>
                <a:ext cx="26" cy="24"/>
              </a:xfrm>
              <a:custGeom>
                <a:avLst/>
                <a:gdLst>
                  <a:gd name="T0" fmla="*/ 0 w 115"/>
                  <a:gd name="T1" fmla="*/ 0 h 108"/>
                  <a:gd name="T2" fmla="*/ 1 w 115"/>
                  <a:gd name="T3" fmla="*/ 1 h 108"/>
                  <a:gd name="T4" fmla="*/ 2 w 115"/>
                  <a:gd name="T5" fmla="*/ 3 h 108"/>
                  <a:gd name="T6" fmla="*/ 4 w 115"/>
                  <a:gd name="T7" fmla="*/ 5 h 108"/>
                  <a:gd name="T8" fmla="*/ 5 w 115"/>
                  <a:gd name="T9" fmla="*/ 6 h 108"/>
                  <a:gd name="T10" fmla="*/ 7 w 115"/>
                  <a:gd name="T11" fmla="*/ 8 h 108"/>
                  <a:gd name="T12" fmla="*/ 8 w 115"/>
                  <a:gd name="T13" fmla="*/ 10 h 108"/>
                  <a:gd name="T14" fmla="*/ 10 w 115"/>
                  <a:gd name="T15" fmla="*/ 11 h 108"/>
                  <a:gd name="T16" fmla="*/ 12 w 115"/>
                  <a:gd name="T17" fmla="*/ 13 h 108"/>
                  <a:gd name="T18" fmla="*/ 13 w 115"/>
                  <a:gd name="T19" fmla="*/ 14 h 108"/>
                  <a:gd name="T20" fmla="*/ 15 w 115"/>
                  <a:gd name="T21" fmla="*/ 16 h 108"/>
                  <a:gd name="T22" fmla="*/ 17 w 115"/>
                  <a:gd name="T23" fmla="*/ 18 h 108"/>
                  <a:gd name="T24" fmla="*/ 19 w 115"/>
                  <a:gd name="T25" fmla="*/ 19 h 108"/>
                  <a:gd name="T26" fmla="*/ 21 w 115"/>
                  <a:gd name="T27" fmla="*/ 21 h 108"/>
                  <a:gd name="T28" fmla="*/ 24 w 115"/>
                  <a:gd name="T29" fmla="*/ 22 h 108"/>
                  <a:gd name="T30" fmla="*/ 26 w 115"/>
                  <a:gd name="T31" fmla="*/ 24 h 108"/>
                  <a:gd name="T32" fmla="*/ 0 w 115"/>
                  <a:gd name="T33" fmla="*/ 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5" h="108">
                    <a:moveTo>
                      <a:pt x="0" y="0"/>
                    </a:moveTo>
                    <a:lnTo>
                      <a:pt x="5" y="5"/>
                    </a:lnTo>
                    <a:lnTo>
                      <a:pt x="11" y="14"/>
                    </a:lnTo>
                    <a:lnTo>
                      <a:pt x="17" y="21"/>
                    </a:lnTo>
                    <a:lnTo>
                      <a:pt x="23" y="28"/>
                    </a:lnTo>
                    <a:lnTo>
                      <a:pt x="29" y="36"/>
                    </a:lnTo>
                    <a:lnTo>
                      <a:pt x="36" y="43"/>
                    </a:lnTo>
                    <a:lnTo>
                      <a:pt x="43" y="51"/>
                    </a:lnTo>
                    <a:lnTo>
                      <a:pt x="51" y="58"/>
                    </a:lnTo>
                    <a:lnTo>
                      <a:pt x="59" y="65"/>
                    </a:lnTo>
                    <a:lnTo>
                      <a:pt x="67" y="73"/>
                    </a:lnTo>
                    <a:lnTo>
                      <a:pt x="76" y="80"/>
                    </a:lnTo>
                    <a:lnTo>
                      <a:pt x="85" y="85"/>
                    </a:lnTo>
                    <a:lnTo>
                      <a:pt x="94" y="94"/>
                    </a:lnTo>
                    <a:lnTo>
                      <a:pt x="104" y="100"/>
                    </a:lnTo>
                    <a:lnTo>
                      <a:pt x="114" y="107"/>
                    </a:lnTo>
                    <a:lnTo>
                      <a:pt x="0" y="0"/>
                    </a:lnTo>
                  </a:path>
                </a:pathLst>
              </a:cu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
          <p:nvSpPr>
            <p:cNvPr id="7234" name="Text Box 42"/>
            <p:cNvSpPr txBox="1">
              <a:spLocks noChangeArrowheads="1"/>
            </p:cNvSpPr>
            <p:nvPr/>
          </p:nvSpPr>
          <p:spPr bwMode="auto">
            <a:xfrm>
              <a:off x="1817" y="3055"/>
              <a:ext cx="1839" cy="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44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2000" b="1" baseline="30000">
                  <a:solidFill>
                    <a:srgbClr val="000000"/>
                  </a:solidFill>
                  <a:latin typeface="Verdana" pitchFamily="32" charset="0"/>
                </a:rPr>
                <a:t>Подконтрольная среда</a:t>
              </a:r>
            </a:p>
            <a:p>
              <a:pPr algn="ctr" eaLnBrk="1" hangingPunct="1"/>
              <a:r>
                <a:rPr lang="en-US" sz="2000" b="1" baseline="30000">
                  <a:solidFill>
                    <a:srgbClr val="000000"/>
                  </a:solidFill>
                  <a:latin typeface="Verdana" pitchFamily="32" charset="0"/>
                </a:rPr>
                <a:t>(локальная сеть, кластер)</a:t>
              </a:r>
            </a:p>
            <a:p>
              <a:pPr algn="ctr" eaLnBrk="1" hangingPunct="1"/>
              <a:endParaRPr lang="en-US" sz="2000" b="1" baseline="30000">
                <a:solidFill>
                  <a:srgbClr val="000000"/>
                </a:solidFill>
                <a:latin typeface="Verdana" pitchFamily="32" charset="0"/>
              </a:endParaRPr>
            </a:p>
          </p:txBody>
        </p:sp>
      </p:grpSp>
      <p:sp>
        <p:nvSpPr>
          <p:cNvPr id="7177" name="Line 43"/>
          <p:cNvSpPr>
            <a:spLocks noChangeShapeType="1"/>
          </p:cNvSpPr>
          <p:nvPr/>
        </p:nvSpPr>
        <p:spPr bwMode="auto">
          <a:xfrm>
            <a:off x="3995738" y="1719263"/>
            <a:ext cx="1587" cy="62865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178" name="Line 44"/>
          <p:cNvSpPr>
            <a:spLocks noChangeShapeType="1"/>
          </p:cNvSpPr>
          <p:nvPr/>
        </p:nvSpPr>
        <p:spPr bwMode="auto">
          <a:xfrm flipH="1" flipV="1">
            <a:off x="4851400" y="1703388"/>
            <a:ext cx="11113" cy="64770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179" name="Line 45"/>
          <p:cNvSpPr>
            <a:spLocks noChangeShapeType="1"/>
          </p:cNvSpPr>
          <p:nvPr/>
        </p:nvSpPr>
        <p:spPr bwMode="auto">
          <a:xfrm>
            <a:off x="4140200" y="2781300"/>
            <a:ext cx="3175" cy="50006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180" name="Line 46"/>
          <p:cNvSpPr>
            <a:spLocks noChangeShapeType="1"/>
          </p:cNvSpPr>
          <p:nvPr/>
        </p:nvSpPr>
        <p:spPr bwMode="auto">
          <a:xfrm flipH="1" flipV="1">
            <a:off x="4786313" y="2778125"/>
            <a:ext cx="9525" cy="50641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181" name="Line 47"/>
          <p:cNvSpPr>
            <a:spLocks noChangeShapeType="1"/>
          </p:cNvSpPr>
          <p:nvPr/>
        </p:nvSpPr>
        <p:spPr bwMode="auto">
          <a:xfrm>
            <a:off x="2262188" y="3598863"/>
            <a:ext cx="422275" cy="317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nvGrpSpPr>
          <p:cNvPr id="7182" name="Group 49"/>
          <p:cNvGrpSpPr>
            <a:grpSpLocks/>
          </p:cNvGrpSpPr>
          <p:nvPr/>
        </p:nvGrpSpPr>
        <p:grpSpPr bwMode="auto">
          <a:xfrm>
            <a:off x="539750" y="6021388"/>
            <a:ext cx="1720850" cy="644525"/>
            <a:chOff x="340" y="3793"/>
            <a:chExt cx="1084" cy="406"/>
          </a:xfrm>
        </p:grpSpPr>
        <p:sp>
          <p:nvSpPr>
            <p:cNvPr id="7229" name="AutoShape 50"/>
            <p:cNvSpPr>
              <a:spLocks noChangeArrowheads="1"/>
            </p:cNvSpPr>
            <p:nvPr/>
          </p:nvSpPr>
          <p:spPr bwMode="auto">
            <a:xfrm>
              <a:off x="340" y="3844"/>
              <a:ext cx="1085" cy="306"/>
            </a:xfrm>
            <a:prstGeom prst="roundRect">
              <a:avLst>
                <a:gd name="adj" fmla="val 324"/>
              </a:avLst>
            </a:pr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nvGrpSpPr>
            <p:cNvPr id="7230" name="Group 51"/>
            <p:cNvGrpSpPr>
              <a:grpSpLocks/>
            </p:cNvGrpSpPr>
            <p:nvPr/>
          </p:nvGrpSpPr>
          <p:grpSpPr bwMode="auto">
            <a:xfrm>
              <a:off x="340" y="3793"/>
              <a:ext cx="1084" cy="406"/>
              <a:chOff x="340" y="3793"/>
              <a:chExt cx="1084" cy="406"/>
            </a:xfrm>
          </p:grpSpPr>
          <p:sp>
            <p:nvSpPr>
              <p:cNvPr id="7231" name="AutoShape 52"/>
              <p:cNvSpPr>
                <a:spLocks noChangeArrowheads="1"/>
              </p:cNvSpPr>
              <p:nvPr/>
            </p:nvSpPr>
            <p:spPr bwMode="auto">
              <a:xfrm>
                <a:off x="340" y="3844"/>
                <a:ext cx="1085" cy="306"/>
              </a:xfrm>
              <a:prstGeom prst="roundRect">
                <a:avLst>
                  <a:gd name="adj" fmla="val 324"/>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32" name="Text Box 53"/>
              <p:cNvSpPr txBox="1">
                <a:spLocks noChangeArrowheads="1"/>
              </p:cNvSpPr>
              <p:nvPr/>
            </p:nvSpPr>
            <p:spPr bwMode="auto">
              <a:xfrm>
                <a:off x="340" y="3793"/>
                <a:ext cx="1085"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2676" rIns="90000" bIns="4680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dirty="0" err="1">
                    <a:solidFill>
                      <a:srgbClr val="000000"/>
                    </a:solidFill>
                  </a:rPr>
                  <a:t>Сенсор</a:t>
                </a:r>
                <a:endParaRPr lang="en-US" dirty="0">
                  <a:solidFill>
                    <a:srgbClr val="000000"/>
                  </a:solidFill>
                </a:endParaRPr>
              </a:p>
              <a:p>
                <a:pPr algn="ctr" eaLnBrk="1" hangingPunct="1"/>
                <a:r>
                  <a:rPr lang="en-US" dirty="0">
                    <a:solidFill>
                      <a:srgbClr val="000000"/>
                    </a:solidFill>
                  </a:rPr>
                  <a:t>(</a:t>
                </a:r>
                <a:r>
                  <a:rPr lang="en-US" dirty="0" err="1">
                    <a:solidFill>
                      <a:srgbClr val="000000"/>
                    </a:solidFill>
                  </a:rPr>
                  <a:t>агент</a:t>
                </a:r>
                <a:r>
                  <a:rPr lang="en-US" dirty="0">
                    <a:solidFill>
                      <a:srgbClr val="000000"/>
                    </a:solidFill>
                  </a:rPr>
                  <a:t> SNMP)</a:t>
                </a:r>
              </a:p>
            </p:txBody>
          </p:sp>
        </p:grpSp>
      </p:grpSp>
      <p:grpSp>
        <p:nvGrpSpPr>
          <p:cNvPr id="7183" name="Group 54"/>
          <p:cNvGrpSpPr>
            <a:grpSpLocks/>
          </p:cNvGrpSpPr>
          <p:nvPr/>
        </p:nvGrpSpPr>
        <p:grpSpPr bwMode="auto">
          <a:xfrm>
            <a:off x="4568826" y="5953129"/>
            <a:ext cx="2109788" cy="782638"/>
            <a:chOff x="2878" y="3750"/>
            <a:chExt cx="1329" cy="493"/>
          </a:xfrm>
        </p:grpSpPr>
        <p:sp>
          <p:nvSpPr>
            <p:cNvPr id="7225" name="AutoShape 55"/>
            <p:cNvSpPr>
              <a:spLocks noChangeArrowheads="1"/>
            </p:cNvSpPr>
            <p:nvPr/>
          </p:nvSpPr>
          <p:spPr bwMode="auto">
            <a:xfrm>
              <a:off x="2878" y="3844"/>
              <a:ext cx="1329" cy="306"/>
            </a:xfrm>
            <a:prstGeom prst="roundRect">
              <a:avLst>
                <a:gd name="adj" fmla="val 324"/>
              </a:avLst>
            </a:pr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nvGrpSpPr>
            <p:cNvPr id="7226" name="Group 56"/>
            <p:cNvGrpSpPr>
              <a:grpSpLocks/>
            </p:cNvGrpSpPr>
            <p:nvPr/>
          </p:nvGrpSpPr>
          <p:grpSpPr bwMode="auto">
            <a:xfrm>
              <a:off x="2878" y="3750"/>
              <a:ext cx="1329" cy="493"/>
              <a:chOff x="2878" y="3750"/>
              <a:chExt cx="1329" cy="493"/>
            </a:xfrm>
          </p:grpSpPr>
          <p:sp>
            <p:nvSpPr>
              <p:cNvPr id="7227" name="AutoShape 57"/>
              <p:cNvSpPr>
                <a:spLocks noChangeArrowheads="1"/>
              </p:cNvSpPr>
              <p:nvPr/>
            </p:nvSpPr>
            <p:spPr bwMode="auto">
              <a:xfrm>
                <a:off x="2878" y="3844"/>
                <a:ext cx="1329" cy="306"/>
              </a:xfrm>
              <a:prstGeom prst="roundRect">
                <a:avLst>
                  <a:gd name="adj" fmla="val 324"/>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28" name="Text Box 58"/>
              <p:cNvSpPr txBox="1">
                <a:spLocks noChangeArrowheads="1"/>
              </p:cNvSpPr>
              <p:nvPr/>
            </p:nvSpPr>
            <p:spPr bwMode="auto">
              <a:xfrm>
                <a:off x="2878" y="3750"/>
                <a:ext cx="1328" cy="4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2676" rIns="90000" bIns="4680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dirty="0" err="1">
                    <a:solidFill>
                      <a:srgbClr val="000000"/>
                    </a:solidFill>
                  </a:rPr>
                  <a:t>Сервисы</a:t>
                </a:r>
                <a:endParaRPr lang="en-US" dirty="0">
                  <a:solidFill>
                    <a:srgbClr val="000000"/>
                  </a:solidFill>
                </a:endParaRPr>
              </a:p>
              <a:p>
                <a:pPr algn="ctr" eaLnBrk="1" hangingPunct="1"/>
                <a:r>
                  <a:rPr lang="en-US" dirty="0">
                    <a:solidFill>
                      <a:srgbClr val="000000"/>
                    </a:solidFill>
                  </a:rPr>
                  <a:t>(FTP,SMTP,DNS)</a:t>
                </a:r>
              </a:p>
            </p:txBody>
          </p:sp>
        </p:grpSp>
      </p:grpSp>
      <p:sp>
        <p:nvSpPr>
          <p:cNvPr id="7186" name="Line 69"/>
          <p:cNvSpPr>
            <a:spLocks noChangeShapeType="1"/>
          </p:cNvSpPr>
          <p:nvPr/>
        </p:nvSpPr>
        <p:spPr bwMode="auto">
          <a:xfrm flipH="1">
            <a:off x="1400175" y="5589588"/>
            <a:ext cx="1087438" cy="431800"/>
          </a:xfrm>
          <a:prstGeom prst="line">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188" name="Line 71"/>
          <p:cNvSpPr>
            <a:spLocks noChangeShapeType="1"/>
          </p:cNvSpPr>
          <p:nvPr/>
        </p:nvSpPr>
        <p:spPr bwMode="auto">
          <a:xfrm>
            <a:off x="5424488" y="5688013"/>
            <a:ext cx="300037" cy="333375"/>
          </a:xfrm>
          <a:prstGeom prst="line">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190" name="Line 73"/>
          <p:cNvSpPr>
            <a:spLocks noChangeShapeType="1"/>
          </p:cNvSpPr>
          <p:nvPr/>
        </p:nvSpPr>
        <p:spPr bwMode="auto">
          <a:xfrm>
            <a:off x="3276600" y="4365625"/>
            <a:ext cx="3175" cy="44926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191" name="Line 74"/>
          <p:cNvSpPr>
            <a:spLocks noChangeShapeType="1"/>
          </p:cNvSpPr>
          <p:nvPr/>
        </p:nvSpPr>
        <p:spPr bwMode="auto">
          <a:xfrm flipV="1">
            <a:off x="5648325" y="4362450"/>
            <a:ext cx="3175" cy="35083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nvGrpSpPr>
          <p:cNvPr id="7192" name="Group 75"/>
          <p:cNvGrpSpPr>
            <a:grpSpLocks/>
          </p:cNvGrpSpPr>
          <p:nvPr/>
        </p:nvGrpSpPr>
        <p:grpSpPr bwMode="auto">
          <a:xfrm>
            <a:off x="5049838" y="1674813"/>
            <a:ext cx="1947862" cy="681037"/>
            <a:chOff x="3181" y="1055"/>
            <a:chExt cx="1227" cy="429"/>
          </a:xfrm>
        </p:grpSpPr>
        <p:sp>
          <p:nvSpPr>
            <p:cNvPr id="7215" name="AutoShape 76"/>
            <p:cNvSpPr>
              <a:spLocks noChangeArrowheads="1"/>
            </p:cNvSpPr>
            <p:nvPr/>
          </p:nvSpPr>
          <p:spPr bwMode="auto">
            <a:xfrm>
              <a:off x="3181" y="1055"/>
              <a:ext cx="834" cy="429"/>
            </a:xfrm>
            <a:prstGeom prst="roundRect">
              <a:avLst>
                <a:gd name="adj" fmla="val 23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16" name="AutoShape 77"/>
            <p:cNvSpPr>
              <a:spLocks noChangeArrowheads="1"/>
            </p:cNvSpPr>
            <p:nvPr/>
          </p:nvSpPr>
          <p:spPr bwMode="auto">
            <a:xfrm>
              <a:off x="3181" y="1055"/>
              <a:ext cx="1227" cy="429"/>
            </a:xfrm>
            <a:prstGeom prst="roundRect">
              <a:avLst>
                <a:gd name="adj" fmla="val 23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9147"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000000"/>
                  </a:solidFill>
                </a:rPr>
                <a:t>Визуализация</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000000"/>
                  </a:solidFill>
                </a:rPr>
                <a:t>полученной</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000000"/>
                  </a:solidFill>
                </a:rPr>
                <a:t>информации</a:t>
              </a:r>
            </a:p>
          </p:txBody>
        </p:sp>
      </p:grpSp>
      <p:grpSp>
        <p:nvGrpSpPr>
          <p:cNvPr id="7193" name="Group 78"/>
          <p:cNvGrpSpPr>
            <a:grpSpLocks/>
          </p:cNvGrpSpPr>
          <p:nvPr/>
        </p:nvGrpSpPr>
        <p:grpSpPr bwMode="auto">
          <a:xfrm>
            <a:off x="2422525" y="1697038"/>
            <a:ext cx="1506538" cy="739775"/>
            <a:chOff x="1526" y="1069"/>
            <a:chExt cx="949" cy="466"/>
          </a:xfrm>
        </p:grpSpPr>
        <p:sp>
          <p:nvSpPr>
            <p:cNvPr id="7213" name="AutoShape 79"/>
            <p:cNvSpPr>
              <a:spLocks noChangeArrowheads="1"/>
            </p:cNvSpPr>
            <p:nvPr/>
          </p:nvSpPr>
          <p:spPr bwMode="auto">
            <a:xfrm>
              <a:off x="1526" y="1069"/>
              <a:ext cx="950" cy="467"/>
            </a:xfrm>
            <a:prstGeom prst="roundRect">
              <a:avLst>
                <a:gd name="adj" fmla="val 213"/>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14" name="AutoShape 80"/>
            <p:cNvSpPr>
              <a:spLocks noChangeArrowheads="1"/>
            </p:cNvSpPr>
            <p:nvPr/>
          </p:nvSpPr>
          <p:spPr bwMode="auto">
            <a:xfrm>
              <a:off x="1526" y="1069"/>
              <a:ext cx="949" cy="466"/>
            </a:xfrm>
            <a:prstGeom prst="roundRect">
              <a:avLst>
                <a:gd name="adj" fmla="val 213"/>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9147"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000000"/>
                  </a:solidFill>
                </a:rPr>
                <a:t>Управление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000000"/>
                  </a:solidFill>
                </a:rPr>
                <a:t>конфигурацией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000000"/>
                  </a:solidFill>
                </a:rPr>
                <a:t>системы</a:t>
              </a:r>
            </a:p>
          </p:txBody>
        </p:sp>
      </p:grpSp>
      <p:sp>
        <p:nvSpPr>
          <p:cNvPr id="7194" name="AutoShape 82"/>
          <p:cNvSpPr>
            <a:spLocks noChangeArrowheads="1"/>
          </p:cNvSpPr>
          <p:nvPr/>
        </p:nvSpPr>
        <p:spPr bwMode="auto">
          <a:xfrm>
            <a:off x="4962525" y="2844800"/>
            <a:ext cx="1150938" cy="322263"/>
          </a:xfrm>
          <a:prstGeom prst="roundRect">
            <a:avLst>
              <a:gd name="adj" fmla="val 49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195" name="AutoShape 85"/>
          <p:cNvSpPr>
            <a:spLocks noChangeArrowheads="1"/>
          </p:cNvSpPr>
          <p:nvPr/>
        </p:nvSpPr>
        <p:spPr bwMode="auto">
          <a:xfrm>
            <a:off x="2484438" y="2830513"/>
            <a:ext cx="1316037" cy="322262"/>
          </a:xfrm>
          <a:prstGeom prst="roundRect">
            <a:avLst>
              <a:gd name="adj" fmla="val 49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nvGrpSpPr>
          <p:cNvPr id="7196" name="Group 87"/>
          <p:cNvGrpSpPr>
            <a:grpSpLocks/>
          </p:cNvGrpSpPr>
          <p:nvPr/>
        </p:nvGrpSpPr>
        <p:grpSpPr bwMode="auto">
          <a:xfrm>
            <a:off x="1943100" y="4456113"/>
            <a:ext cx="1104900" cy="322262"/>
            <a:chOff x="1224" y="2807"/>
            <a:chExt cx="696" cy="203"/>
          </a:xfrm>
        </p:grpSpPr>
        <p:sp>
          <p:nvSpPr>
            <p:cNvPr id="7211" name="AutoShape 88"/>
            <p:cNvSpPr>
              <a:spLocks noChangeArrowheads="1"/>
            </p:cNvSpPr>
            <p:nvPr/>
          </p:nvSpPr>
          <p:spPr bwMode="auto">
            <a:xfrm>
              <a:off x="1429" y="2807"/>
              <a:ext cx="491" cy="203"/>
            </a:xfrm>
            <a:prstGeom prst="roundRect">
              <a:avLst>
                <a:gd name="adj" fmla="val 49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12" name="AutoShape 89"/>
            <p:cNvSpPr>
              <a:spLocks noChangeArrowheads="1"/>
            </p:cNvSpPr>
            <p:nvPr/>
          </p:nvSpPr>
          <p:spPr bwMode="auto">
            <a:xfrm>
              <a:off x="1224" y="2807"/>
              <a:ext cx="696" cy="187"/>
            </a:xfrm>
            <a:prstGeom prst="roundRect">
              <a:avLst>
                <a:gd name="adj" fmla="val 49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912"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rPr>
                <a:t>Запрос</a:t>
              </a:r>
            </a:p>
          </p:txBody>
        </p:sp>
      </p:grpSp>
      <p:grpSp>
        <p:nvGrpSpPr>
          <p:cNvPr id="7197" name="Group 90"/>
          <p:cNvGrpSpPr>
            <a:grpSpLocks/>
          </p:cNvGrpSpPr>
          <p:nvPr/>
        </p:nvGrpSpPr>
        <p:grpSpPr bwMode="auto">
          <a:xfrm>
            <a:off x="5775325" y="4430713"/>
            <a:ext cx="1025525" cy="385762"/>
            <a:chOff x="3638" y="2791"/>
            <a:chExt cx="646" cy="243"/>
          </a:xfrm>
        </p:grpSpPr>
        <p:sp>
          <p:nvSpPr>
            <p:cNvPr id="7209" name="AutoShape 91"/>
            <p:cNvSpPr>
              <a:spLocks noChangeArrowheads="1"/>
            </p:cNvSpPr>
            <p:nvPr/>
          </p:nvSpPr>
          <p:spPr bwMode="auto">
            <a:xfrm>
              <a:off x="3638" y="2791"/>
              <a:ext cx="437" cy="203"/>
            </a:xfrm>
            <a:prstGeom prst="roundRect">
              <a:avLst>
                <a:gd name="adj" fmla="val 49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10" name="AutoShape 92"/>
            <p:cNvSpPr>
              <a:spLocks noChangeArrowheads="1"/>
            </p:cNvSpPr>
            <p:nvPr/>
          </p:nvSpPr>
          <p:spPr bwMode="auto">
            <a:xfrm>
              <a:off x="3638" y="2791"/>
              <a:ext cx="646" cy="243"/>
            </a:xfrm>
            <a:prstGeom prst="roundRect">
              <a:avLst>
                <a:gd name="adj" fmla="val 49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912"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rPr>
                <a:t>Ответ</a:t>
              </a:r>
            </a:p>
          </p:txBody>
        </p:sp>
      </p:grpSp>
      <p:sp>
        <p:nvSpPr>
          <p:cNvPr id="7198" name="Line 100"/>
          <p:cNvSpPr>
            <a:spLocks noChangeShapeType="1"/>
          </p:cNvSpPr>
          <p:nvPr/>
        </p:nvSpPr>
        <p:spPr bwMode="auto">
          <a:xfrm flipH="1" flipV="1">
            <a:off x="2247900" y="3702050"/>
            <a:ext cx="441325" cy="4763"/>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199" name="Text Box 101"/>
          <p:cNvSpPr txBox="1">
            <a:spLocks noChangeArrowheads="1"/>
          </p:cNvSpPr>
          <p:nvPr/>
        </p:nvSpPr>
        <p:spPr bwMode="auto">
          <a:xfrm>
            <a:off x="609600" y="317500"/>
            <a:ext cx="619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sz="3200">
                <a:solidFill>
                  <a:srgbClr val="000080"/>
                </a:solidFill>
              </a:rPr>
              <a:t>Архитектура</a:t>
            </a:r>
          </a:p>
        </p:txBody>
      </p:sp>
      <p:grpSp>
        <p:nvGrpSpPr>
          <p:cNvPr id="7200" name="Group 103"/>
          <p:cNvGrpSpPr>
            <a:grpSpLocks/>
          </p:cNvGrpSpPr>
          <p:nvPr/>
        </p:nvGrpSpPr>
        <p:grpSpPr bwMode="auto">
          <a:xfrm>
            <a:off x="463550" y="2011363"/>
            <a:ext cx="1784350" cy="2682875"/>
            <a:chOff x="292" y="1267"/>
            <a:chExt cx="1124" cy="1690"/>
          </a:xfrm>
        </p:grpSpPr>
        <p:sp>
          <p:nvSpPr>
            <p:cNvPr id="7205" name="AutoShape 104"/>
            <p:cNvSpPr>
              <a:spLocks noChangeArrowheads="1"/>
            </p:cNvSpPr>
            <p:nvPr/>
          </p:nvSpPr>
          <p:spPr bwMode="auto">
            <a:xfrm>
              <a:off x="292" y="1477"/>
              <a:ext cx="1125" cy="1271"/>
            </a:xfrm>
            <a:prstGeom prst="roundRect">
              <a:avLst>
                <a:gd name="adj" fmla="val 88"/>
              </a:avLst>
            </a:prstGeom>
            <a:solidFill>
              <a:srgbClr val="BBE0E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nvGrpSpPr>
            <p:cNvPr id="7206" name="Group 105"/>
            <p:cNvGrpSpPr>
              <a:grpSpLocks/>
            </p:cNvGrpSpPr>
            <p:nvPr/>
          </p:nvGrpSpPr>
          <p:grpSpPr bwMode="auto">
            <a:xfrm>
              <a:off x="292" y="1267"/>
              <a:ext cx="1124" cy="1690"/>
              <a:chOff x="292" y="1267"/>
              <a:chExt cx="1124" cy="1690"/>
            </a:xfrm>
          </p:grpSpPr>
          <p:sp>
            <p:nvSpPr>
              <p:cNvPr id="7207" name="AutoShape 106"/>
              <p:cNvSpPr>
                <a:spLocks noChangeArrowheads="1"/>
              </p:cNvSpPr>
              <p:nvPr/>
            </p:nvSpPr>
            <p:spPr bwMode="auto">
              <a:xfrm>
                <a:off x="292" y="1477"/>
                <a:ext cx="1125" cy="1271"/>
              </a:xfrm>
              <a:prstGeom prst="roundRect">
                <a:avLst>
                  <a:gd name="adj" fmla="val 88"/>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208" name="Text Box 107"/>
              <p:cNvSpPr txBox="1">
                <a:spLocks noChangeArrowheads="1"/>
              </p:cNvSpPr>
              <p:nvPr/>
            </p:nvSpPr>
            <p:spPr bwMode="auto">
              <a:xfrm>
                <a:off x="292" y="1267"/>
                <a:ext cx="1125" cy="1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2676" rIns="90000" bIns="4680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2" charset="0"/>
                    <a:cs typeface="Lucida Sans Unicode" pitchFamily="32" charset="0"/>
                  </a:defRPr>
                </a:lvl9pPr>
              </a:lstStyle>
              <a:p>
                <a:pPr algn="ctr" eaLnBrk="1" hangingPunct="1"/>
                <a:r>
                  <a:rPr lang="en-US" b="1" u="sng">
                    <a:solidFill>
                      <a:srgbClr val="000000"/>
                    </a:solidFill>
                  </a:rPr>
                  <a:t>База данных FLAME</a:t>
                </a:r>
              </a:p>
              <a:p>
                <a:pPr eaLnBrk="1" hangingPunct="1"/>
                <a:endParaRPr lang="en-US">
                  <a:solidFill>
                    <a:srgbClr val="000000"/>
                  </a:solidFill>
                </a:endParaRPr>
              </a:p>
              <a:p>
                <a:pPr algn="ctr" eaLnBrk="1" hangingPunct="1">
                  <a:buFont typeface="Arial" charset="0"/>
                  <a:buChar char="•"/>
                </a:pPr>
                <a:r>
                  <a:rPr lang="en-US" sz="1200" b="1">
                    <a:solidFill>
                      <a:srgbClr val="000000"/>
                    </a:solidFill>
                  </a:rPr>
                  <a:t> конфигурационная информация</a:t>
                </a:r>
              </a:p>
              <a:p>
                <a:pPr algn="ctr" eaLnBrk="1" hangingPunct="1">
                  <a:buFont typeface="Arial" charset="0"/>
                  <a:buChar char="•"/>
                </a:pPr>
                <a:r>
                  <a:rPr lang="en-US" sz="1200" b="1">
                    <a:solidFill>
                      <a:srgbClr val="000000"/>
                    </a:solidFill>
                  </a:rPr>
                  <a:t> значения опрашиваемых параметров</a:t>
                </a:r>
              </a:p>
              <a:p>
                <a:pPr algn="ctr" eaLnBrk="1" hangingPunct="1">
                  <a:buFont typeface="Arial" charset="0"/>
                  <a:buChar char="•"/>
                </a:pPr>
                <a:r>
                  <a:rPr lang="en-US" sz="1200" b="1">
                    <a:solidFill>
                      <a:srgbClr val="000000"/>
                    </a:solidFill>
                  </a:rPr>
                  <a:t> список событий</a:t>
                </a:r>
              </a:p>
              <a:p>
                <a:pPr algn="ctr" eaLnBrk="1" hangingPunct="1">
                  <a:buClrTx/>
                  <a:buSzTx/>
                  <a:buFontTx/>
                  <a:buNone/>
                </a:pPr>
                <a:endParaRPr lang="en-US" sz="1200">
                  <a:solidFill>
                    <a:srgbClr val="000000"/>
                  </a:solidFill>
                </a:endParaRPr>
              </a:p>
            </p:txBody>
          </p:sp>
        </p:grpSp>
      </p:grpSp>
      <p:sp>
        <p:nvSpPr>
          <p:cNvPr id="7201" name="Line 108"/>
          <p:cNvSpPr>
            <a:spLocks noChangeShapeType="1"/>
          </p:cNvSpPr>
          <p:nvPr/>
        </p:nvSpPr>
        <p:spPr bwMode="auto">
          <a:xfrm>
            <a:off x="2249488" y="2473325"/>
            <a:ext cx="900112" cy="158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202" name="Line 109"/>
          <p:cNvSpPr>
            <a:spLocks noChangeShapeType="1"/>
          </p:cNvSpPr>
          <p:nvPr/>
        </p:nvSpPr>
        <p:spPr bwMode="auto">
          <a:xfrm flipH="1" flipV="1">
            <a:off x="2247900" y="2586038"/>
            <a:ext cx="889000" cy="793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203" name="Line 110"/>
          <p:cNvSpPr>
            <a:spLocks noChangeShapeType="1"/>
          </p:cNvSpPr>
          <p:nvPr/>
        </p:nvSpPr>
        <p:spPr bwMode="auto">
          <a:xfrm flipH="1">
            <a:off x="1241425" y="1895475"/>
            <a:ext cx="7938" cy="47307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204" name="Line 111"/>
          <p:cNvSpPr>
            <a:spLocks noChangeShapeType="1"/>
          </p:cNvSpPr>
          <p:nvPr/>
        </p:nvSpPr>
        <p:spPr bwMode="auto">
          <a:xfrm flipH="1" flipV="1">
            <a:off x="1476375" y="1871663"/>
            <a:ext cx="6350" cy="46355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Lucida Sans Unicode"/>
      </a:majorFont>
      <a:minorFont>
        <a:latin typeface="Arial"/>
        <a:ea typeface=""/>
        <a:cs typeface="Lucida Sans Unicod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pitchFamily="32"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7269</TotalTime>
  <Words>1660</Words>
  <Application>Microsoft Office PowerPoint</Application>
  <PresentationFormat>Экран (4:3)</PresentationFormat>
  <Paragraphs>408</Paragraphs>
  <Slides>40</Slides>
  <Notes>40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40</vt:i4>
      </vt:variant>
    </vt:vector>
  </HeadingPairs>
  <TitlesOfParts>
    <vt:vector size="48" baseType="lpstr">
      <vt:lpstr>Arial</vt:lpstr>
      <vt:lpstr>Calibri</vt:lpstr>
      <vt:lpstr>Cambria Math</vt:lpstr>
      <vt:lpstr>Courier New</vt:lpstr>
      <vt:lpstr>Lucida Sans Unicode</vt:lpstr>
      <vt:lpstr>Times New Roman</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Максим</dc:creator>
  <cp:lastModifiedBy>Максим Занчурин</cp:lastModifiedBy>
  <cp:revision>143</cp:revision>
  <cp:lastPrinted>2014-05-17T13:25:01Z</cp:lastPrinted>
  <dcterms:created xsi:type="dcterms:W3CDTF">2007-10-24T12:41:46Z</dcterms:created>
  <dcterms:modified xsi:type="dcterms:W3CDTF">2014-05-20T11:39:21Z</dcterms:modified>
</cp:coreProperties>
</file>