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84" r:id="rId3"/>
    <p:sldId id="282" r:id="rId4"/>
    <p:sldId id="275" r:id="rId5"/>
    <p:sldId id="281" r:id="rId6"/>
    <p:sldId id="276" r:id="rId7"/>
    <p:sldId id="277" r:id="rId8"/>
    <p:sldId id="280" r:id="rId9"/>
    <p:sldId id="273" r:id="rId10"/>
    <p:sldId id="278" r:id="rId11"/>
    <p:sldId id="283" r:id="rId12"/>
    <p:sldId id="279" r:id="rId13"/>
    <p:sldId id="260" r:id="rId14"/>
    <p:sldId id="288" r:id="rId15"/>
    <p:sldId id="269" r:id="rId16"/>
    <p:sldId id="285" r:id="rId17"/>
    <p:sldId id="286" r:id="rId18"/>
    <p:sldId id="274" r:id="rId19"/>
    <p:sldId id="272" r:id="rId20"/>
    <p:sldId id="270" r:id="rId21"/>
    <p:sldId id="271" r:id="rId22"/>
    <p:sldId id="268" r:id="rId23"/>
    <p:sldId id="290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718" autoAdjust="0"/>
  </p:normalViewPr>
  <p:slideViewPr>
    <p:cSldViewPr>
      <p:cViewPr>
        <p:scale>
          <a:sx n="60" d="100"/>
          <a:sy n="60" d="100"/>
        </p:scale>
        <p:origin x="-139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!&#1044;&#1080;&#1089;&#1077;&#1088;\!&#1058;&#1077;&#1082;&#1089;&#1090;%20&#1076;&#1080;&#1089;&#1089;&#1077;&#1088;&#1072;\&#1055;&#1088;&#1086;&#1072;&#1085;&#1072;&#1083;&#1080;&#1079;&#1080;&#1088;&#1086;&#1074;&#1072;&#1085;&#1085;&#1099;&#1077;%20&#1080;&#1085;&#1092;&#1086;&#1088;&#1084;&#1072;&#1094;&#1080;&#1086;&#1085;&#1085;&#1099;&#1077;%20&#1088;&#1077;&#1089;&#1091;&#1088;&#1089;&#1099;_v2_ba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!&#1044;&#1080;&#1089;&#1077;&#1088;\!&#1058;&#1077;&#1082;&#1089;&#1090;%20&#1076;&#1080;&#1089;&#1089;&#1077;&#1088;&#1072;\&#1055;&#1088;&#1086;&#1072;&#1085;&#1072;&#1083;&#1080;&#1079;&#1080;&#1088;&#1086;&#1074;&#1072;&#1085;&#1085;&#1099;&#1077;%20&#1080;&#1085;&#1092;&#1086;&#1088;&#1084;&#1072;&#1094;&#1080;&#1086;&#1085;&#1085;&#1099;&#1077;%20&#1088;&#1077;&#1089;&#1091;&#1088;&#1089;&#1099;_v2_ba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222343734810929E-2"/>
          <c:y val="2.8364652891367227E-2"/>
          <c:w val="0.89192147856518178"/>
          <c:h val="0.75274631564072136"/>
        </c:manualLayout>
      </c:layout>
      <c:barChart>
        <c:barDir val="col"/>
        <c:grouping val="stacked"/>
        <c:ser>
          <c:idx val="1"/>
          <c:order val="0"/>
          <c:tx>
            <c:v>WAPSET (ошибочное срабатывание)</c:v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ctr"/>
            <c:showVal val="1"/>
          </c:dLbls>
          <c:cat>
            <c:strRef>
              <c:f>Лист1!$C$40:$C$67</c:f>
              <c:strCache>
                <c:ptCount val="27"/>
                <c:pt idx="0">
                  <c:v>HP WebInspect</c:v>
                </c:pt>
                <c:pt idx="2">
                  <c:v>IBM Rational AppScan</c:v>
                </c:pt>
                <c:pt idx="4">
                  <c:v>NetSparker</c:v>
                </c:pt>
                <c:pt idx="6">
                  <c:v>Acunetix WVS</c:v>
                </c:pt>
                <c:pt idx="8">
                  <c:v>NTOSpider</c:v>
                </c:pt>
                <c:pt idx="10">
                  <c:v>N-Stalker</c:v>
                </c:pt>
                <c:pt idx="12">
                  <c:v>W3AF</c:v>
                </c:pt>
                <c:pt idx="14">
                  <c:v>arachni</c:v>
                </c:pt>
                <c:pt idx="16">
                  <c:v>SkipFish</c:v>
                </c:pt>
                <c:pt idx="18">
                  <c:v>Wapiti</c:v>
                </c:pt>
                <c:pt idx="20">
                  <c:v>ZAP</c:v>
                </c:pt>
                <c:pt idx="22">
                  <c:v>Burp Suite</c:v>
                </c:pt>
                <c:pt idx="24">
                  <c:v>Paros Proxy</c:v>
                </c:pt>
                <c:pt idx="26">
                  <c:v>IronWASP</c:v>
                </c:pt>
              </c:strCache>
            </c:strRef>
          </c:cat>
          <c:val>
            <c:numRef>
              <c:f>Лист1!$F$40:$F$67</c:f>
              <c:numCache>
                <c:formatCode>0%</c:formatCode>
                <c:ptCount val="28"/>
                <c:pt idx="1">
                  <c:v>0</c:v>
                </c:pt>
                <c:pt idx="3">
                  <c:v>0.13</c:v>
                </c:pt>
                <c:pt idx="5">
                  <c:v>5.0000000000000065E-2</c:v>
                </c:pt>
                <c:pt idx="7">
                  <c:v>0</c:v>
                </c:pt>
                <c:pt idx="9">
                  <c:v>2.0000000000000032E-2</c:v>
                </c:pt>
                <c:pt idx="11">
                  <c:v>2.0000000000000032E-2</c:v>
                </c:pt>
                <c:pt idx="13">
                  <c:v>0.12000000000000002</c:v>
                </c:pt>
                <c:pt idx="15">
                  <c:v>3.0000000000000047E-2</c:v>
                </c:pt>
                <c:pt idx="17">
                  <c:v>0.24000000000000019</c:v>
                </c:pt>
                <c:pt idx="19">
                  <c:v>0.46</c:v>
                </c:pt>
                <c:pt idx="21">
                  <c:v>0.13</c:v>
                </c:pt>
                <c:pt idx="23">
                  <c:v>0</c:v>
                </c:pt>
                <c:pt idx="25">
                  <c:v>0.69000000000000106</c:v>
                </c:pt>
                <c:pt idx="27">
                  <c:v>0.19000000000000022</c:v>
                </c:pt>
              </c:numCache>
            </c:numRef>
          </c:val>
        </c:ser>
        <c:ser>
          <c:idx val="0"/>
          <c:order val="1"/>
          <c:tx>
            <c:v>WAPSET</c:v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ctr"/>
            <c:showVal val="1"/>
          </c:dLbls>
          <c:cat>
            <c:strRef>
              <c:f>Лист1!$C$40:$C$67</c:f>
              <c:strCache>
                <c:ptCount val="27"/>
                <c:pt idx="0">
                  <c:v>HP WebInspect</c:v>
                </c:pt>
                <c:pt idx="2">
                  <c:v>IBM Rational AppScan</c:v>
                </c:pt>
                <c:pt idx="4">
                  <c:v>NetSparker</c:v>
                </c:pt>
                <c:pt idx="6">
                  <c:v>Acunetix WVS</c:v>
                </c:pt>
                <c:pt idx="8">
                  <c:v>NTOSpider</c:v>
                </c:pt>
                <c:pt idx="10">
                  <c:v>N-Stalker</c:v>
                </c:pt>
                <c:pt idx="12">
                  <c:v>W3AF</c:v>
                </c:pt>
                <c:pt idx="14">
                  <c:v>arachni</c:v>
                </c:pt>
                <c:pt idx="16">
                  <c:v>SkipFish</c:v>
                </c:pt>
                <c:pt idx="18">
                  <c:v>Wapiti</c:v>
                </c:pt>
                <c:pt idx="20">
                  <c:v>ZAP</c:v>
                </c:pt>
                <c:pt idx="22">
                  <c:v>Burp Suite</c:v>
                </c:pt>
                <c:pt idx="24">
                  <c:v>Paros Proxy</c:v>
                </c:pt>
                <c:pt idx="26">
                  <c:v>IronWASP</c:v>
                </c:pt>
              </c:strCache>
            </c:strRef>
          </c:cat>
          <c:val>
            <c:numRef>
              <c:f>Лист1!$E$40:$E$67</c:f>
              <c:numCache>
                <c:formatCode>0%</c:formatCode>
                <c:ptCount val="28"/>
                <c:pt idx="1">
                  <c:v>0.74000000000000077</c:v>
                </c:pt>
                <c:pt idx="3">
                  <c:v>0.74000000000000077</c:v>
                </c:pt>
                <c:pt idx="5">
                  <c:v>0.73000000000000065</c:v>
                </c:pt>
                <c:pt idx="7">
                  <c:v>0.6400000000000009</c:v>
                </c:pt>
                <c:pt idx="9">
                  <c:v>0.65000000000000102</c:v>
                </c:pt>
                <c:pt idx="11">
                  <c:v>0.54</c:v>
                </c:pt>
                <c:pt idx="13">
                  <c:v>0.39000000000000046</c:v>
                </c:pt>
                <c:pt idx="15">
                  <c:v>0.69000000000000106</c:v>
                </c:pt>
                <c:pt idx="17">
                  <c:v>0.53</c:v>
                </c:pt>
                <c:pt idx="19">
                  <c:v>0.47000000000000008</c:v>
                </c:pt>
                <c:pt idx="21">
                  <c:v>0.72000000000000064</c:v>
                </c:pt>
                <c:pt idx="23">
                  <c:v>0.63000000000000089</c:v>
                </c:pt>
                <c:pt idx="25">
                  <c:v>0.17</c:v>
                </c:pt>
                <c:pt idx="27">
                  <c:v>0.67000000000000104</c:v>
                </c:pt>
              </c:numCache>
            </c:numRef>
          </c:val>
        </c:ser>
        <c:ser>
          <c:idx val="2"/>
          <c:order val="2"/>
          <c:tx>
            <c:v>WIVET</c:v>
          </c:tx>
          <c:dLbls>
            <c:dLbl>
              <c:idx val="26"/>
              <c:layout>
                <c:manualLayout>
                  <c:x val="-1.543209876543213E-3"/>
                  <c:y val="-1.4214406725975931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Лист1!$C$40:$C$67</c:f>
              <c:strCache>
                <c:ptCount val="27"/>
                <c:pt idx="0">
                  <c:v>HP WebInspect</c:v>
                </c:pt>
                <c:pt idx="2">
                  <c:v>IBM Rational AppScan</c:v>
                </c:pt>
                <c:pt idx="4">
                  <c:v>NetSparker</c:v>
                </c:pt>
                <c:pt idx="6">
                  <c:v>Acunetix WVS</c:v>
                </c:pt>
                <c:pt idx="8">
                  <c:v>NTOSpider</c:v>
                </c:pt>
                <c:pt idx="10">
                  <c:v>N-Stalker</c:v>
                </c:pt>
                <c:pt idx="12">
                  <c:v>W3AF</c:v>
                </c:pt>
                <c:pt idx="14">
                  <c:v>arachni</c:v>
                </c:pt>
                <c:pt idx="16">
                  <c:v>SkipFish</c:v>
                </c:pt>
                <c:pt idx="18">
                  <c:v>Wapiti</c:v>
                </c:pt>
                <c:pt idx="20">
                  <c:v>ZAP</c:v>
                </c:pt>
                <c:pt idx="22">
                  <c:v>Burp Suite</c:v>
                </c:pt>
                <c:pt idx="24">
                  <c:v>Paros Proxy</c:v>
                </c:pt>
                <c:pt idx="26">
                  <c:v>IronWASP</c:v>
                </c:pt>
              </c:strCache>
            </c:strRef>
          </c:cat>
          <c:val>
            <c:numRef>
              <c:f>Лист1!$D$40:$D$67</c:f>
              <c:numCache>
                <c:formatCode>General</c:formatCode>
                <c:ptCount val="28"/>
                <c:pt idx="0" formatCode="0%">
                  <c:v>0.96000000000000063</c:v>
                </c:pt>
                <c:pt idx="2" formatCode="0%">
                  <c:v>0.94000000000000061</c:v>
                </c:pt>
                <c:pt idx="4" formatCode="0%">
                  <c:v>0.92</c:v>
                </c:pt>
                <c:pt idx="6" formatCode="0%">
                  <c:v>0.92</c:v>
                </c:pt>
                <c:pt idx="8" formatCode="0%">
                  <c:v>0.94000000000000061</c:v>
                </c:pt>
                <c:pt idx="10" formatCode="0%">
                  <c:v>0.94000000000000061</c:v>
                </c:pt>
                <c:pt idx="12" formatCode="0%">
                  <c:v>0.19000000000000022</c:v>
                </c:pt>
                <c:pt idx="14" formatCode="0%">
                  <c:v>0.19000000000000022</c:v>
                </c:pt>
                <c:pt idx="16" formatCode="0%">
                  <c:v>0.48000000000000032</c:v>
                </c:pt>
                <c:pt idx="18" formatCode="0%">
                  <c:v>0.44000000000000039</c:v>
                </c:pt>
                <c:pt idx="20" formatCode="0%">
                  <c:v>0.73000000000000065</c:v>
                </c:pt>
                <c:pt idx="22" formatCode="0%">
                  <c:v>0.16000000000000023</c:v>
                </c:pt>
                <c:pt idx="24" formatCode="0%">
                  <c:v>0.1</c:v>
                </c:pt>
                <c:pt idx="26">
                  <c:v>0</c:v>
                </c:pt>
              </c:numCache>
            </c:numRef>
          </c:val>
        </c:ser>
        <c:gapWidth val="0"/>
        <c:overlap val="100"/>
        <c:axId val="52758016"/>
        <c:axId val="52759552"/>
      </c:barChart>
      <c:catAx>
        <c:axId val="52758016"/>
        <c:scaling>
          <c:orientation val="minMax"/>
        </c:scaling>
        <c:axPos val="b"/>
        <c:tickLblPos val="nextTo"/>
        <c:crossAx val="52759552"/>
        <c:crosses val="autoZero"/>
        <c:auto val="1"/>
        <c:lblAlgn val="ctr"/>
        <c:lblOffset val="100"/>
      </c:catAx>
      <c:valAx>
        <c:axId val="52759552"/>
        <c:scaling>
          <c:orientation val="minMax"/>
          <c:max val="1"/>
        </c:scaling>
        <c:delete val="1"/>
        <c:axPos val="l"/>
        <c:majorGridlines/>
        <c:numFmt formatCode="General" sourceLinked="1"/>
        <c:tickLblPos val="none"/>
        <c:crossAx val="52758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90196364343349"/>
          <c:y val="0.91206409396354704"/>
          <c:w val="0.85314741907261593"/>
          <c:h val="7.2287023486013915E-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1"/>
          <c:tx>
            <c:strRef>
              <c:f>Лист1!$H$8</c:f>
              <c:strCache>
                <c:ptCount val="1"/>
                <c:pt idx="0">
                  <c:v>ГФС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Лист1!$I$31:$I$83</c:f>
              <c:numCache>
                <c:formatCode>General</c:formatCode>
                <c:ptCount val="19"/>
                <c:pt idx="0">
                  <c:v>0.5</c:v>
                </c:pt>
                <c:pt idx="1">
                  <c:v>0</c:v>
                </c:pt>
                <c:pt idx="2">
                  <c:v>0.1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1.5</c:v>
                </c:pt>
                <c:pt idx="7">
                  <c:v>0</c:v>
                </c:pt>
                <c:pt idx="8">
                  <c:v>0.2</c:v>
                </c:pt>
                <c:pt idx="9">
                  <c:v>0</c:v>
                </c:pt>
                <c:pt idx="10">
                  <c:v>0.1</c:v>
                </c:pt>
                <c:pt idx="11">
                  <c:v>0.30000000000000027</c:v>
                </c:pt>
                <c:pt idx="12">
                  <c:v>0</c:v>
                </c:pt>
                <c:pt idx="13">
                  <c:v>0.30000000000000027</c:v>
                </c:pt>
                <c:pt idx="14">
                  <c:v>0</c:v>
                </c:pt>
                <c:pt idx="15">
                  <c:v>96.5</c:v>
                </c:pt>
                <c:pt idx="16">
                  <c:v>0</c:v>
                </c:pt>
                <c:pt idx="17">
                  <c:v>0.30000000000000027</c:v>
                </c:pt>
                <c:pt idx="18">
                  <c:v>0.2</c:v>
                </c:pt>
              </c:numCache>
            </c:numRef>
          </c:val>
        </c:ser>
        <c:ser>
          <c:idx val="1"/>
          <c:order val="2"/>
          <c:tx>
            <c:strRef>
              <c:f>Лист1!$J$8</c:f>
              <c:strCache>
                <c:ptCount val="1"/>
                <c:pt idx="0">
                  <c:v>ЦИК РФ</c:v>
                </c:pt>
              </c:strCache>
            </c:strRef>
          </c:tx>
          <c:spPr>
            <a:ln w="12700" cmpd="sng">
              <a:prstDash val="solid"/>
            </a:ln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Лист1!$K$31:$K$83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0.70000000000000051</c:v>
                </c:pt>
                <c:pt idx="8">
                  <c:v>0</c:v>
                </c:pt>
                <c:pt idx="9">
                  <c:v>0</c:v>
                </c:pt>
                <c:pt idx="10">
                  <c:v>17.399999999999999</c:v>
                </c:pt>
                <c:pt idx="11">
                  <c:v>79.7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1.5</c:v>
                </c:pt>
                <c:pt idx="16">
                  <c:v>0.1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</c:ser>
        <c:ser>
          <c:idx val="2"/>
          <c:order val="3"/>
          <c:tx>
            <c:strRef>
              <c:f>Лист1!$L$8</c:f>
              <c:strCache>
                <c:ptCount val="1"/>
                <c:pt idx="0">
                  <c:v>ФСТЭК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Лист1!$M$31:$M$83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0.30000000000000027</c:v>
                </c:pt>
                <c:pt idx="6">
                  <c:v>3.2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</c:v>
                </c:pt>
                <c:pt idx="11">
                  <c:v>24</c:v>
                </c:pt>
                <c:pt idx="12">
                  <c:v>0</c:v>
                </c:pt>
                <c:pt idx="13">
                  <c:v>0.30000000000000027</c:v>
                </c:pt>
                <c:pt idx="14">
                  <c:v>0</c:v>
                </c:pt>
                <c:pt idx="15">
                  <c:v>6.7</c:v>
                </c:pt>
                <c:pt idx="16">
                  <c:v>10.3</c:v>
                </c:pt>
                <c:pt idx="17">
                  <c:v>44.4</c:v>
                </c:pt>
                <c:pt idx="18">
                  <c:v>3.7</c:v>
                </c:pt>
              </c:numCache>
            </c:numRef>
          </c:val>
        </c:ser>
        <c:ser>
          <c:idx val="3"/>
          <c:order val="4"/>
          <c:tx>
            <c:strRef>
              <c:f>Лист1!$N$8</c:f>
              <c:strCache>
                <c:ptCount val="1"/>
                <c:pt idx="0">
                  <c:v>ФСИН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Лист1!$O$31:$O$83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29.5</c:v>
                </c:pt>
                <c:pt idx="3">
                  <c:v>0</c:v>
                </c:pt>
                <c:pt idx="4">
                  <c:v>0.1</c:v>
                </c:pt>
                <c:pt idx="5">
                  <c:v>0</c:v>
                </c:pt>
                <c:pt idx="6">
                  <c:v>22.1</c:v>
                </c:pt>
                <c:pt idx="7">
                  <c:v>0.1</c:v>
                </c:pt>
                <c:pt idx="8">
                  <c:v>0</c:v>
                </c:pt>
                <c:pt idx="9">
                  <c:v>0</c:v>
                </c:pt>
                <c:pt idx="10">
                  <c:v>1.8</c:v>
                </c:pt>
                <c:pt idx="11">
                  <c:v>15.7</c:v>
                </c:pt>
                <c:pt idx="12">
                  <c:v>0</c:v>
                </c:pt>
                <c:pt idx="13">
                  <c:v>0.8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5.0999999999999996</c:v>
                </c:pt>
                <c:pt idx="18">
                  <c:v>22.7</c:v>
                </c:pt>
              </c:numCache>
            </c:numRef>
          </c:val>
        </c:ser>
        <c:ser>
          <c:idx val="4"/>
          <c:order val="5"/>
          <c:tx>
            <c:strRef>
              <c:f>Лист1!$P$8</c:f>
              <c:strCache>
                <c:ptCount val="1"/>
                <c:pt idx="0">
                  <c:v>ФАС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Лист1!$Q$31:$Q$83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25.6</c:v>
                </c:pt>
                <c:pt idx="11">
                  <c:v>0.30000000000000027</c:v>
                </c:pt>
                <c:pt idx="12">
                  <c:v>0</c:v>
                </c:pt>
                <c:pt idx="13">
                  <c:v>0.1</c:v>
                </c:pt>
                <c:pt idx="14">
                  <c:v>0</c:v>
                </c:pt>
                <c:pt idx="15">
                  <c:v>71</c:v>
                </c:pt>
                <c:pt idx="16">
                  <c:v>0.30000000000000027</c:v>
                </c:pt>
                <c:pt idx="17">
                  <c:v>0</c:v>
                </c:pt>
                <c:pt idx="18">
                  <c:v>1.3</c:v>
                </c:pt>
              </c:numCache>
            </c:numRef>
          </c:val>
        </c:ser>
        <c:ser>
          <c:idx val="5"/>
          <c:order val="6"/>
          <c:tx>
            <c:strRef>
              <c:f>Лист1!$R$8</c:f>
              <c:strCache>
                <c:ptCount val="1"/>
                <c:pt idx="0">
                  <c:v>ЦБ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Лист1!$S$31:$S$83</c:f>
              <c:numCache>
                <c:formatCode>General</c:formatCode>
                <c:ptCount val="19"/>
                <c:pt idx="0">
                  <c:v>0.1</c:v>
                </c:pt>
                <c:pt idx="1">
                  <c:v>0</c:v>
                </c:pt>
                <c:pt idx="2">
                  <c:v>0.5</c:v>
                </c:pt>
                <c:pt idx="3">
                  <c:v>2.2999999999999998</c:v>
                </c:pt>
                <c:pt idx="4">
                  <c:v>0.1</c:v>
                </c:pt>
                <c:pt idx="5">
                  <c:v>0.2</c:v>
                </c:pt>
                <c:pt idx="6">
                  <c:v>0.70000000000000051</c:v>
                </c:pt>
                <c:pt idx="7">
                  <c:v>1.2</c:v>
                </c:pt>
                <c:pt idx="8">
                  <c:v>0</c:v>
                </c:pt>
                <c:pt idx="9">
                  <c:v>0.5</c:v>
                </c:pt>
                <c:pt idx="10">
                  <c:v>0.70000000000000051</c:v>
                </c:pt>
                <c:pt idx="11">
                  <c:v>83.3</c:v>
                </c:pt>
                <c:pt idx="12">
                  <c:v>0</c:v>
                </c:pt>
                <c:pt idx="13">
                  <c:v>0.70000000000000051</c:v>
                </c:pt>
                <c:pt idx="14">
                  <c:v>0</c:v>
                </c:pt>
                <c:pt idx="15">
                  <c:v>0.4</c:v>
                </c:pt>
                <c:pt idx="16">
                  <c:v>3.2</c:v>
                </c:pt>
                <c:pt idx="17">
                  <c:v>1.9000000000000001</c:v>
                </c:pt>
                <c:pt idx="18">
                  <c:v>4.3</c:v>
                </c:pt>
              </c:numCache>
            </c:numRef>
          </c:val>
        </c:ser>
        <c:ser>
          <c:idx val="6"/>
          <c:order val="7"/>
          <c:tx>
            <c:strRef>
              <c:f>Лист1!$T$8</c:f>
              <c:strCache>
                <c:ptCount val="1"/>
                <c:pt idx="0">
                  <c:v>МЧС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Лист1!$U$31:$U$83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0.1</c:v>
                </c:pt>
                <c:pt idx="6">
                  <c:v>6.1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81.7</c:v>
                </c:pt>
                <c:pt idx="12">
                  <c:v>0</c:v>
                </c:pt>
                <c:pt idx="13">
                  <c:v>0.1</c:v>
                </c:pt>
                <c:pt idx="14">
                  <c:v>0</c:v>
                </c:pt>
                <c:pt idx="15">
                  <c:v>5.4</c:v>
                </c:pt>
                <c:pt idx="16">
                  <c:v>0</c:v>
                </c:pt>
                <c:pt idx="17">
                  <c:v>0.2</c:v>
                </c:pt>
                <c:pt idx="18">
                  <c:v>0.2</c:v>
                </c:pt>
              </c:numCache>
            </c:numRef>
          </c:val>
        </c:ser>
        <c:ser>
          <c:idx val="7"/>
          <c:order val="8"/>
          <c:tx>
            <c:strRef>
              <c:f>Лист1!$V$8</c:f>
              <c:strCache>
                <c:ptCount val="1"/>
                <c:pt idx="0">
                  <c:v>ФСО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Лист1!$W$31:$W$83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90.4</c:v>
                </c:pt>
                <c:pt idx="12">
                  <c:v>0</c:v>
                </c:pt>
                <c:pt idx="13">
                  <c:v>0.30000000000000027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1.1000000000000001</c:v>
                </c:pt>
                <c:pt idx="18">
                  <c:v>7.5</c:v>
                </c:pt>
              </c:numCache>
            </c:numRef>
          </c:val>
        </c:ser>
        <c:ser>
          <c:idx val="8"/>
          <c:order val="9"/>
          <c:tx>
            <c:strRef>
              <c:f>Лист1!$X$8</c:f>
              <c:strCache>
                <c:ptCount val="1"/>
                <c:pt idx="0">
                  <c:v>Сервер инф.рес-ов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Лист1!$Y$31:$Y$83</c:f>
              <c:numCache>
                <c:formatCode>General</c:formatCode>
                <c:ptCount val="19"/>
                <c:pt idx="0">
                  <c:v>1.4</c:v>
                </c:pt>
                <c:pt idx="1">
                  <c:v>0</c:v>
                </c:pt>
                <c:pt idx="2">
                  <c:v>0</c:v>
                </c:pt>
                <c:pt idx="3">
                  <c:v>9.6</c:v>
                </c:pt>
                <c:pt idx="4">
                  <c:v>0.5</c:v>
                </c:pt>
                <c:pt idx="5">
                  <c:v>0</c:v>
                </c:pt>
                <c:pt idx="6">
                  <c:v>22.5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0.5</c:v>
                </c:pt>
                <c:pt idx="11">
                  <c:v>51.7</c:v>
                </c:pt>
                <c:pt idx="12">
                  <c:v>0</c:v>
                </c:pt>
                <c:pt idx="13">
                  <c:v>12.9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</c:numCache>
            </c:numRef>
          </c:val>
        </c:ser>
        <c:ser>
          <c:idx val="9"/>
          <c:order val="10"/>
          <c:tx>
            <c:strRef>
              <c:f>Лист1!$Z$8</c:f>
              <c:strCache>
                <c:ptCount val="1"/>
                <c:pt idx="0">
                  <c:v>РОСКОМНАДЗОР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Лист1!$AA$31:$AA$83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26.3</c:v>
                </c:pt>
                <c:pt idx="11">
                  <c:v>37.4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34.200000000000003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0"/>
          <c:order val="11"/>
          <c:tx>
            <c:strRef>
              <c:f>Лист1!$AB$8</c:f>
              <c:strCache>
                <c:ptCount val="1"/>
                <c:pt idx="0">
                  <c:v>РОССОТРУДНИЧЕСТВО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Лист1!$AC$31:$AC$83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1.2</c:v>
                </c:pt>
                <c:pt idx="11">
                  <c:v>7.5</c:v>
                </c:pt>
                <c:pt idx="12">
                  <c:v>0</c:v>
                </c:pt>
                <c:pt idx="13">
                  <c:v>4.5</c:v>
                </c:pt>
                <c:pt idx="14">
                  <c:v>0</c:v>
                </c:pt>
                <c:pt idx="15">
                  <c:v>3.2</c:v>
                </c:pt>
                <c:pt idx="16">
                  <c:v>83.2</c:v>
                </c:pt>
                <c:pt idx="17">
                  <c:v>0.2</c:v>
                </c:pt>
                <c:pt idx="18">
                  <c:v>0</c:v>
                </c:pt>
              </c:numCache>
            </c:numRef>
          </c:val>
        </c:ser>
        <c:ser>
          <c:idx val="11"/>
          <c:order val="12"/>
          <c:tx>
            <c:strRef>
              <c:f>Лист1!$AD$8</c:f>
              <c:strCache>
                <c:ptCount val="1"/>
                <c:pt idx="0">
                  <c:v>РОСФИННАДЗОР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Лист1!$AE$31:$AE$83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0.8</c:v>
                </c:pt>
                <c:pt idx="7">
                  <c:v>0</c:v>
                </c:pt>
                <c:pt idx="8">
                  <c:v>0.8</c:v>
                </c:pt>
                <c:pt idx="9">
                  <c:v>0</c:v>
                </c:pt>
                <c:pt idx="10">
                  <c:v>0.2</c:v>
                </c:pt>
                <c:pt idx="11">
                  <c:v>34.9</c:v>
                </c:pt>
                <c:pt idx="12">
                  <c:v>0</c:v>
                </c:pt>
                <c:pt idx="13">
                  <c:v>0.60000000000000053</c:v>
                </c:pt>
                <c:pt idx="14">
                  <c:v>0</c:v>
                </c:pt>
                <c:pt idx="15">
                  <c:v>16.399999999999999</c:v>
                </c:pt>
                <c:pt idx="16">
                  <c:v>0</c:v>
                </c:pt>
                <c:pt idx="17">
                  <c:v>32.4</c:v>
                </c:pt>
                <c:pt idx="18">
                  <c:v>14</c:v>
                </c:pt>
              </c:numCache>
            </c:numRef>
          </c:val>
        </c:ser>
        <c:ser>
          <c:idx val="12"/>
          <c:order val="13"/>
          <c:tx>
            <c:strRef>
              <c:f>Лист1!$AF$8</c:f>
              <c:strCache>
                <c:ptCount val="1"/>
                <c:pt idx="0">
                  <c:v>Фед-ное казначейство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Лист1!$AG$31:$AG$83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0.30000000000000027</c:v>
                </c:pt>
                <c:pt idx="3">
                  <c:v>0</c:v>
                </c:pt>
                <c:pt idx="4">
                  <c:v>0</c:v>
                </c:pt>
                <c:pt idx="5">
                  <c:v>0.70000000000000051</c:v>
                </c:pt>
                <c:pt idx="6">
                  <c:v>32.800000000000004</c:v>
                </c:pt>
                <c:pt idx="7">
                  <c:v>1.7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0.70000000000000051</c:v>
                </c:pt>
                <c:pt idx="12">
                  <c:v>0</c:v>
                </c:pt>
                <c:pt idx="13">
                  <c:v>1.6</c:v>
                </c:pt>
                <c:pt idx="14">
                  <c:v>0</c:v>
                </c:pt>
                <c:pt idx="15">
                  <c:v>0</c:v>
                </c:pt>
                <c:pt idx="16">
                  <c:v>0.1</c:v>
                </c:pt>
                <c:pt idx="17">
                  <c:v>27.1</c:v>
                </c:pt>
                <c:pt idx="18">
                  <c:v>35</c:v>
                </c:pt>
              </c:numCache>
            </c:numRef>
          </c:val>
        </c:ser>
        <c:ser>
          <c:idx val="13"/>
          <c:order val="14"/>
          <c:tx>
            <c:strRef>
              <c:f>Лист1!$AH$8</c:f>
              <c:strCache>
                <c:ptCount val="1"/>
                <c:pt idx="0">
                  <c:v>РОСРЕЗЕРВ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Лист1!$AI$31:$AI$83</c:f>
              <c:numCache>
                <c:formatCode>General</c:formatCode>
                <c:ptCount val="19"/>
                <c:pt idx="0">
                  <c:v>0.2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</c:v>
                </c:pt>
                <c:pt idx="6">
                  <c:v>0</c:v>
                </c:pt>
                <c:pt idx="7">
                  <c:v>0.8</c:v>
                </c:pt>
                <c:pt idx="8">
                  <c:v>0</c:v>
                </c:pt>
                <c:pt idx="9">
                  <c:v>0</c:v>
                </c:pt>
                <c:pt idx="10">
                  <c:v>0.9</c:v>
                </c:pt>
                <c:pt idx="11">
                  <c:v>14.4</c:v>
                </c:pt>
                <c:pt idx="12">
                  <c:v>0.9</c:v>
                </c:pt>
                <c:pt idx="13">
                  <c:v>0</c:v>
                </c:pt>
                <c:pt idx="14">
                  <c:v>64.5</c:v>
                </c:pt>
                <c:pt idx="15">
                  <c:v>0.8</c:v>
                </c:pt>
                <c:pt idx="16">
                  <c:v>2.2999999999999998</c:v>
                </c:pt>
                <c:pt idx="17">
                  <c:v>1.9000000000000001</c:v>
                </c:pt>
                <c:pt idx="18">
                  <c:v>13.2</c:v>
                </c:pt>
              </c:numCache>
            </c:numRef>
          </c:val>
        </c:ser>
        <c:ser>
          <c:idx val="14"/>
          <c:order val="15"/>
          <c:tx>
            <c:strRef>
              <c:f>Лист1!$AJ$8</c:f>
              <c:strCache>
                <c:ptCount val="1"/>
                <c:pt idx="0">
                  <c:v>Упр-е делами Президента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Лист1!$AK$31:$AK$83</c:f>
              <c:numCache>
                <c:formatCode>General</c:formatCode>
                <c:ptCount val="19"/>
                <c:pt idx="0">
                  <c:v>0.1</c:v>
                </c:pt>
                <c:pt idx="1">
                  <c:v>0</c:v>
                </c:pt>
                <c:pt idx="2">
                  <c:v>9.8000000000000007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10.200000000000001</c:v>
                </c:pt>
                <c:pt idx="11">
                  <c:v>2.8</c:v>
                </c:pt>
                <c:pt idx="12">
                  <c:v>0</c:v>
                </c:pt>
                <c:pt idx="13">
                  <c:v>9.2000000000000011</c:v>
                </c:pt>
                <c:pt idx="14">
                  <c:v>0</c:v>
                </c:pt>
                <c:pt idx="15">
                  <c:v>16</c:v>
                </c:pt>
                <c:pt idx="16">
                  <c:v>0</c:v>
                </c:pt>
                <c:pt idx="17">
                  <c:v>27.1</c:v>
                </c:pt>
                <c:pt idx="18">
                  <c:v>14.8</c:v>
                </c:pt>
              </c:numCache>
            </c:numRef>
          </c:val>
        </c:ser>
        <c:ser>
          <c:idx val="15"/>
          <c:order val="16"/>
          <c:tx>
            <c:strRef>
              <c:f>Лист1!$AL$8</c:f>
              <c:strCache>
                <c:ptCount val="1"/>
                <c:pt idx="0">
                  <c:v>Фед.сл. по фин.мон.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Лист1!$AM$31:$AM$83</c:f>
              <c:numCache>
                <c:formatCode>General</c:formatCode>
                <c:ptCount val="19"/>
                <c:pt idx="0">
                  <c:v>0.2</c:v>
                </c:pt>
                <c:pt idx="1">
                  <c:v>0</c:v>
                </c:pt>
                <c:pt idx="2">
                  <c:v>1.4</c:v>
                </c:pt>
                <c:pt idx="3">
                  <c:v>0.30000000000000027</c:v>
                </c:pt>
                <c:pt idx="4">
                  <c:v>0</c:v>
                </c:pt>
                <c:pt idx="5">
                  <c:v>0</c:v>
                </c:pt>
                <c:pt idx="6">
                  <c:v>1.4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</c:v>
                </c:pt>
                <c:pt idx="11">
                  <c:v>47.3</c:v>
                </c:pt>
                <c:pt idx="12">
                  <c:v>0</c:v>
                </c:pt>
                <c:pt idx="13">
                  <c:v>1.3</c:v>
                </c:pt>
                <c:pt idx="14">
                  <c:v>0</c:v>
                </c:pt>
                <c:pt idx="15">
                  <c:v>0.4</c:v>
                </c:pt>
                <c:pt idx="16">
                  <c:v>0.2</c:v>
                </c:pt>
                <c:pt idx="17">
                  <c:v>4.7</c:v>
                </c:pt>
                <c:pt idx="18">
                  <c:v>42.6</c:v>
                </c:pt>
              </c:numCache>
            </c:numRef>
          </c:val>
        </c:ser>
        <c:ser>
          <c:idx val="16"/>
          <c:order val="17"/>
          <c:tx>
            <c:strRef>
              <c:f>Лист1!$AN$8</c:f>
              <c:strCache>
                <c:ptCount val="1"/>
                <c:pt idx="0">
                  <c:v>ГУСП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Лист1!$AO$31:$AO$83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  <c:pt idx="7">
                  <c:v>92.5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3.7</c:v>
                </c:pt>
                <c:pt idx="18">
                  <c:v>3.5</c:v>
                </c:pt>
              </c:numCache>
            </c:numRef>
          </c:val>
        </c:ser>
        <c:ser>
          <c:idx val="17"/>
          <c:order val="18"/>
          <c:tx>
            <c:strRef>
              <c:f>Лист1!$AP$8</c:f>
              <c:strCache>
                <c:ptCount val="1"/>
                <c:pt idx="0">
                  <c:v>ФСКН России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Лист1!$AQ$31:$AQ$83</c:f>
              <c:numCache>
                <c:formatCode>General</c:formatCode>
                <c:ptCount val="19"/>
                <c:pt idx="0">
                  <c:v>0.1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</c:v>
                </c:pt>
                <c:pt idx="6">
                  <c:v>54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0.30000000000000027</c:v>
                </c:pt>
                <c:pt idx="11">
                  <c:v>21</c:v>
                </c:pt>
                <c:pt idx="12">
                  <c:v>3</c:v>
                </c:pt>
                <c:pt idx="13">
                  <c:v>0.1</c:v>
                </c:pt>
                <c:pt idx="14">
                  <c:v>0</c:v>
                </c:pt>
                <c:pt idx="15">
                  <c:v>12.3</c:v>
                </c:pt>
                <c:pt idx="16">
                  <c:v>2.9</c:v>
                </c:pt>
                <c:pt idx="17">
                  <c:v>2.1</c:v>
                </c:pt>
                <c:pt idx="18">
                  <c:v>2.8</c:v>
                </c:pt>
              </c:numCache>
            </c:numRef>
          </c:val>
        </c:ser>
        <c:ser>
          <c:idx val="18"/>
          <c:order val="19"/>
          <c:tx>
            <c:strRef>
              <c:f>Лист1!$AR$8</c:f>
              <c:strCache>
                <c:ptCount val="1"/>
                <c:pt idx="0">
                  <c:v>ФТС России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Лист1!$AS$31:$AS$83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0.2</c:v>
                </c:pt>
                <c:pt idx="4">
                  <c:v>7.3</c:v>
                </c:pt>
                <c:pt idx="5">
                  <c:v>0.1</c:v>
                </c:pt>
                <c:pt idx="6">
                  <c:v>1.3</c:v>
                </c:pt>
                <c:pt idx="7">
                  <c:v>0.1</c:v>
                </c:pt>
                <c:pt idx="8">
                  <c:v>0</c:v>
                </c:pt>
                <c:pt idx="9">
                  <c:v>0</c:v>
                </c:pt>
                <c:pt idx="10">
                  <c:v>0.4</c:v>
                </c:pt>
                <c:pt idx="11">
                  <c:v>81.5</c:v>
                </c:pt>
                <c:pt idx="12">
                  <c:v>0</c:v>
                </c:pt>
                <c:pt idx="13">
                  <c:v>0.30000000000000027</c:v>
                </c:pt>
                <c:pt idx="14">
                  <c:v>0</c:v>
                </c:pt>
                <c:pt idx="15">
                  <c:v>0.2</c:v>
                </c:pt>
                <c:pt idx="16">
                  <c:v>0</c:v>
                </c:pt>
                <c:pt idx="17">
                  <c:v>7.8</c:v>
                </c:pt>
                <c:pt idx="18">
                  <c:v>0.5</c:v>
                </c:pt>
              </c:numCache>
            </c:numRef>
          </c:val>
        </c:ser>
        <c:ser>
          <c:idx val="19"/>
          <c:order val="20"/>
          <c:tx>
            <c:strRef>
              <c:f>Лист1!$AT$8</c:f>
              <c:strCache>
                <c:ptCount val="1"/>
                <c:pt idx="0">
                  <c:v>СК РФ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Лист1!$AU$31:$AU$83</c:f>
              <c:numCache>
                <c:formatCode>General</c:formatCode>
                <c:ptCount val="19"/>
                <c:pt idx="0">
                  <c:v>0.2</c:v>
                </c:pt>
                <c:pt idx="1">
                  <c:v>3.1</c:v>
                </c:pt>
                <c:pt idx="2">
                  <c:v>1.3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21.9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51.2</c:v>
                </c:pt>
                <c:pt idx="12">
                  <c:v>0</c:v>
                </c:pt>
                <c:pt idx="13">
                  <c:v>1.3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6.6</c:v>
                </c:pt>
                <c:pt idx="18">
                  <c:v>14.4</c:v>
                </c:pt>
              </c:numCache>
            </c:numRef>
          </c:val>
        </c:ser>
        <c:ser>
          <c:idx val="20"/>
          <c:order val="21"/>
          <c:tx>
            <c:strRef>
              <c:f>Лист1!$AV$8</c:f>
              <c:strCache>
                <c:ptCount val="1"/>
                <c:pt idx="0">
                  <c:v>РОССВЯЗЬ</c:v>
                </c:pt>
              </c:strCache>
            </c:strRef>
          </c:tx>
          <c:spPr>
            <a:ln w="12700"/>
          </c:spPr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Лист1!$AW$31:$AW$83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24.8</c:v>
                </c:pt>
                <c:pt idx="11">
                  <c:v>2.7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72.2</c:v>
                </c:pt>
                <c:pt idx="16">
                  <c:v>0</c:v>
                </c:pt>
                <c:pt idx="17">
                  <c:v>0.2</c:v>
                </c:pt>
                <c:pt idx="18">
                  <c:v>0.1</c:v>
                </c:pt>
              </c:numCache>
            </c:numRef>
          </c:val>
        </c:ser>
        <c:ser>
          <c:idx val="22"/>
          <c:order val="22"/>
          <c:tx>
            <c:strRef>
              <c:f>Лист1!$AX$8</c:f>
              <c:strCache>
                <c:ptCount val="1"/>
                <c:pt idx="0">
                  <c:v>Счетная палата РФ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Лист1!$AY$31:$AY$83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99.4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0.30000000000000027</c:v>
                </c:pt>
                <c:pt idx="18">
                  <c:v>0</c:v>
                </c:pt>
              </c:numCache>
            </c:numRef>
          </c:val>
        </c:ser>
        <c:ser>
          <c:idx val="23"/>
          <c:order val="23"/>
          <c:tx>
            <c:strRef>
              <c:f>Лист1!$AZ$8</c:f>
              <c:strCache>
                <c:ptCount val="1"/>
                <c:pt idx="0">
                  <c:v>РОСАККРЕДИТАЦИЯ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Лист1!$BA$31:$BA$83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8.2000000000000011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81.400000000000006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7.4</c:v>
                </c:pt>
                <c:pt idx="16">
                  <c:v>0.2</c:v>
                </c:pt>
                <c:pt idx="17">
                  <c:v>1</c:v>
                </c:pt>
                <c:pt idx="18">
                  <c:v>1.8</c:v>
                </c:pt>
              </c:numCache>
            </c:numRef>
          </c:val>
        </c:ser>
        <c:ser>
          <c:idx val="24"/>
          <c:order val="24"/>
          <c:tx>
            <c:strRef>
              <c:f>Лист1!$BB$8</c:f>
              <c:strCache>
                <c:ptCount val="1"/>
                <c:pt idx="0">
                  <c:v>МИНТРАНС России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Лист1!$BC$31:$BC$83</c:f>
              <c:numCache>
                <c:formatCode>General</c:formatCode>
                <c:ptCount val="19"/>
                <c:pt idx="0">
                  <c:v>0</c:v>
                </c:pt>
                <c:pt idx="1">
                  <c:v>0.1</c:v>
                </c:pt>
                <c:pt idx="2">
                  <c:v>0.1</c:v>
                </c:pt>
                <c:pt idx="3">
                  <c:v>0.2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0.1</c:v>
                </c:pt>
                <c:pt idx="8">
                  <c:v>0</c:v>
                </c:pt>
                <c:pt idx="9">
                  <c:v>0.1</c:v>
                </c:pt>
                <c:pt idx="10">
                  <c:v>0.60000000000000053</c:v>
                </c:pt>
                <c:pt idx="11">
                  <c:v>87</c:v>
                </c:pt>
                <c:pt idx="12">
                  <c:v>0.1</c:v>
                </c:pt>
                <c:pt idx="13">
                  <c:v>0</c:v>
                </c:pt>
                <c:pt idx="14">
                  <c:v>0</c:v>
                </c:pt>
                <c:pt idx="15">
                  <c:v>5.5</c:v>
                </c:pt>
                <c:pt idx="16">
                  <c:v>0.1</c:v>
                </c:pt>
                <c:pt idx="17">
                  <c:v>1.9000000000000001</c:v>
                </c:pt>
                <c:pt idx="18">
                  <c:v>3.1</c:v>
                </c:pt>
              </c:numCache>
            </c:numRef>
          </c:val>
        </c:ser>
        <c:ser>
          <c:idx val="25"/>
          <c:order val="25"/>
          <c:tx>
            <c:strRef>
              <c:f>Лист1!$BD$8</c:f>
              <c:strCache>
                <c:ptCount val="1"/>
                <c:pt idx="0">
                  <c:v>РОСТЕХНАДЗОР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Лист1!$BE$31:$BE$83</c:f>
              <c:numCache>
                <c:formatCode>General</c:formatCode>
                <c:ptCount val="19"/>
                <c:pt idx="0">
                  <c:v>0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  <c:pt idx="7">
                  <c:v>0.30000000000000027</c:v>
                </c:pt>
                <c:pt idx="8">
                  <c:v>0.2</c:v>
                </c:pt>
                <c:pt idx="9">
                  <c:v>0.1</c:v>
                </c:pt>
                <c:pt idx="10">
                  <c:v>0</c:v>
                </c:pt>
                <c:pt idx="11">
                  <c:v>55.6</c:v>
                </c:pt>
                <c:pt idx="12">
                  <c:v>0</c:v>
                </c:pt>
                <c:pt idx="13">
                  <c:v>0.30000000000000027</c:v>
                </c:pt>
                <c:pt idx="14">
                  <c:v>0.1</c:v>
                </c:pt>
                <c:pt idx="15">
                  <c:v>2</c:v>
                </c:pt>
                <c:pt idx="16">
                  <c:v>36</c:v>
                </c:pt>
                <c:pt idx="17">
                  <c:v>0.30000000000000027</c:v>
                </c:pt>
                <c:pt idx="18">
                  <c:v>4.5</c:v>
                </c:pt>
              </c:numCache>
            </c:numRef>
          </c:val>
        </c:ser>
        <c:ser>
          <c:idx val="26"/>
          <c:order val="26"/>
          <c:tx>
            <c:strRef>
              <c:f>Лист1!$BF$8</c:f>
              <c:strCache>
                <c:ptCount val="1"/>
                <c:pt idx="0">
                  <c:v>РОСКОСМОС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Лист1!$BG$31:$BG$83</c:f>
              <c:numCache>
                <c:formatCode>General</c:formatCode>
                <c:ptCount val="19"/>
                <c:pt idx="0">
                  <c:v>0.2</c:v>
                </c:pt>
                <c:pt idx="1">
                  <c:v>0.8</c:v>
                </c:pt>
                <c:pt idx="2">
                  <c:v>6.6</c:v>
                </c:pt>
                <c:pt idx="3">
                  <c:v>0.2</c:v>
                </c:pt>
                <c:pt idx="4">
                  <c:v>0</c:v>
                </c:pt>
                <c:pt idx="5">
                  <c:v>0.30000000000000027</c:v>
                </c:pt>
                <c:pt idx="6">
                  <c:v>18.899999999999999</c:v>
                </c:pt>
                <c:pt idx="7">
                  <c:v>0</c:v>
                </c:pt>
                <c:pt idx="8">
                  <c:v>0.2</c:v>
                </c:pt>
                <c:pt idx="9">
                  <c:v>0</c:v>
                </c:pt>
                <c:pt idx="10">
                  <c:v>1.2</c:v>
                </c:pt>
                <c:pt idx="11">
                  <c:v>30.3</c:v>
                </c:pt>
                <c:pt idx="12">
                  <c:v>0</c:v>
                </c:pt>
                <c:pt idx="13">
                  <c:v>2.2999999999999998</c:v>
                </c:pt>
                <c:pt idx="14">
                  <c:v>0</c:v>
                </c:pt>
                <c:pt idx="15">
                  <c:v>2.5</c:v>
                </c:pt>
                <c:pt idx="16">
                  <c:v>0</c:v>
                </c:pt>
                <c:pt idx="17">
                  <c:v>0.1</c:v>
                </c:pt>
                <c:pt idx="18">
                  <c:v>36.300000000000004</c:v>
                </c:pt>
              </c:numCache>
            </c:numRef>
          </c:val>
        </c:ser>
        <c:ser>
          <c:idx val="27"/>
          <c:order val="27"/>
          <c:tx>
            <c:strRef>
              <c:f>Лист1!$BH$8</c:f>
              <c:strCache>
                <c:ptCount val="1"/>
                <c:pt idx="0">
                  <c:v>ФССП России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Лист1!$BI$31:$BI$83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98.4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1.5</c:v>
                </c:pt>
                <c:pt idx="18">
                  <c:v>0</c:v>
                </c:pt>
              </c:numCache>
            </c:numRef>
          </c:val>
        </c:ser>
        <c:ser>
          <c:idx val="28"/>
          <c:order val="28"/>
          <c:tx>
            <c:strRef>
              <c:f>Лист1!$BJ$8</c:f>
              <c:strCache>
                <c:ptCount val="1"/>
                <c:pt idx="0">
                  <c:v>РОСОБРНАДЗОР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Лист1!$BK$31:$BK$83</c:f>
              <c:numCache>
                <c:formatCode>General</c:formatCode>
                <c:ptCount val="19"/>
                <c:pt idx="0">
                  <c:v>0.2</c:v>
                </c:pt>
                <c:pt idx="1">
                  <c:v>3.9</c:v>
                </c:pt>
                <c:pt idx="2">
                  <c:v>4.2</c:v>
                </c:pt>
                <c:pt idx="3">
                  <c:v>0</c:v>
                </c:pt>
                <c:pt idx="4">
                  <c:v>13.1</c:v>
                </c:pt>
                <c:pt idx="5">
                  <c:v>0.1</c:v>
                </c:pt>
                <c:pt idx="6">
                  <c:v>10.4</c:v>
                </c:pt>
                <c:pt idx="7">
                  <c:v>0.70000000000000051</c:v>
                </c:pt>
                <c:pt idx="8">
                  <c:v>0</c:v>
                </c:pt>
                <c:pt idx="9">
                  <c:v>0.30000000000000027</c:v>
                </c:pt>
                <c:pt idx="10">
                  <c:v>1</c:v>
                </c:pt>
                <c:pt idx="11">
                  <c:v>26</c:v>
                </c:pt>
                <c:pt idx="12">
                  <c:v>0</c:v>
                </c:pt>
                <c:pt idx="13">
                  <c:v>7.3</c:v>
                </c:pt>
                <c:pt idx="14">
                  <c:v>0.30000000000000027</c:v>
                </c:pt>
                <c:pt idx="15">
                  <c:v>3.3</c:v>
                </c:pt>
                <c:pt idx="16">
                  <c:v>0.30000000000000027</c:v>
                </c:pt>
                <c:pt idx="17">
                  <c:v>13.4</c:v>
                </c:pt>
                <c:pt idx="18">
                  <c:v>15.5</c:v>
                </c:pt>
              </c:numCache>
            </c:numRef>
          </c:val>
        </c:ser>
        <c:ser>
          <c:idx val="29"/>
          <c:order val="29"/>
          <c:tx>
            <c:strRef>
              <c:f>Лист1!$BL$8</c:f>
              <c:strCache>
                <c:ptCount val="1"/>
                <c:pt idx="0">
                  <c:v>Министерство Культуры РФ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Лист1!$BM$31:$BM$83</c:f>
              <c:numCache>
                <c:formatCode>General</c:formatCode>
                <c:ptCount val="19"/>
                <c:pt idx="0">
                  <c:v>0</c:v>
                </c:pt>
                <c:pt idx="1">
                  <c:v>1.7</c:v>
                </c:pt>
                <c:pt idx="2">
                  <c:v>7.6</c:v>
                </c:pt>
                <c:pt idx="3">
                  <c:v>5.3</c:v>
                </c:pt>
                <c:pt idx="4">
                  <c:v>1.1000000000000001</c:v>
                </c:pt>
                <c:pt idx="5">
                  <c:v>0.4</c:v>
                </c:pt>
                <c:pt idx="6">
                  <c:v>17.100000000000001</c:v>
                </c:pt>
                <c:pt idx="7">
                  <c:v>4.5999999999999996</c:v>
                </c:pt>
                <c:pt idx="8">
                  <c:v>0.60000000000000053</c:v>
                </c:pt>
                <c:pt idx="9">
                  <c:v>1.7</c:v>
                </c:pt>
                <c:pt idx="10">
                  <c:v>2</c:v>
                </c:pt>
                <c:pt idx="11">
                  <c:v>36.1</c:v>
                </c:pt>
                <c:pt idx="12">
                  <c:v>0</c:v>
                </c:pt>
                <c:pt idx="13">
                  <c:v>8.2000000000000011</c:v>
                </c:pt>
                <c:pt idx="14">
                  <c:v>2.6</c:v>
                </c:pt>
                <c:pt idx="15">
                  <c:v>5.2</c:v>
                </c:pt>
                <c:pt idx="16">
                  <c:v>0.4</c:v>
                </c:pt>
                <c:pt idx="17">
                  <c:v>2.5</c:v>
                </c:pt>
                <c:pt idx="18">
                  <c:v>3.1</c:v>
                </c:pt>
              </c:numCache>
            </c:numRef>
          </c:val>
        </c:ser>
        <c:ser>
          <c:idx val="30"/>
          <c:order val="30"/>
          <c:tx>
            <c:strRef>
              <c:f>Лист1!$BN$8</c:f>
              <c:strCache>
                <c:ptCount val="1"/>
                <c:pt idx="0">
                  <c:v>ФАСС России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Лист1!$BO$31:$BO$83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0.30000000000000027</c:v>
                </c:pt>
                <c:pt idx="5">
                  <c:v>0</c:v>
                </c:pt>
                <c:pt idx="6">
                  <c:v>0.70000000000000051</c:v>
                </c:pt>
                <c:pt idx="7">
                  <c:v>0.1</c:v>
                </c:pt>
                <c:pt idx="8">
                  <c:v>0.8</c:v>
                </c:pt>
                <c:pt idx="9">
                  <c:v>0</c:v>
                </c:pt>
                <c:pt idx="10">
                  <c:v>0</c:v>
                </c:pt>
                <c:pt idx="11">
                  <c:v>36.700000000000003</c:v>
                </c:pt>
                <c:pt idx="12">
                  <c:v>0</c:v>
                </c:pt>
                <c:pt idx="13">
                  <c:v>0</c:v>
                </c:pt>
                <c:pt idx="14">
                  <c:v>1.5</c:v>
                </c:pt>
                <c:pt idx="15">
                  <c:v>13.1</c:v>
                </c:pt>
                <c:pt idx="16">
                  <c:v>0</c:v>
                </c:pt>
                <c:pt idx="17">
                  <c:v>8.1</c:v>
                </c:pt>
                <c:pt idx="18">
                  <c:v>38.700000000000003</c:v>
                </c:pt>
              </c:numCache>
            </c:numRef>
          </c:val>
        </c:ser>
        <c:ser>
          <c:idx val="31"/>
          <c:order val="31"/>
          <c:tx>
            <c:strRef>
              <c:f>Лист1!$BP$8</c:f>
              <c:strCache>
                <c:ptCount val="1"/>
                <c:pt idx="0">
                  <c:v>ГСКБ «Алмаз-Антей»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Лист1!$BQ$31:$BQ$83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13.1</c:v>
                </c:pt>
                <c:pt idx="9">
                  <c:v>0</c:v>
                </c:pt>
                <c:pt idx="10">
                  <c:v>0</c:v>
                </c:pt>
                <c:pt idx="11">
                  <c:v>12.6</c:v>
                </c:pt>
                <c:pt idx="12">
                  <c:v>0</c:v>
                </c:pt>
                <c:pt idx="13">
                  <c:v>8.9</c:v>
                </c:pt>
                <c:pt idx="14">
                  <c:v>0</c:v>
                </c:pt>
                <c:pt idx="15">
                  <c:v>0</c:v>
                </c:pt>
                <c:pt idx="16">
                  <c:v>5.2</c:v>
                </c:pt>
                <c:pt idx="17">
                  <c:v>6.4</c:v>
                </c:pt>
                <c:pt idx="18">
                  <c:v>53.8</c:v>
                </c:pt>
              </c:numCache>
            </c:numRef>
          </c:val>
        </c:ser>
        <c:ser>
          <c:idx val="32"/>
          <c:order val="32"/>
          <c:tx>
            <c:strRef>
              <c:f>Лист1!$BR$8</c:f>
              <c:strCache>
                <c:ptCount val="1"/>
                <c:pt idx="0">
                  <c:v>МВД России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Лист1!$BS$31:$BS$83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0.9</c:v>
                </c:pt>
                <c:pt idx="5">
                  <c:v>0</c:v>
                </c:pt>
                <c:pt idx="6">
                  <c:v>0.9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96.7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</c:v>
                </c:pt>
                <c:pt idx="16">
                  <c:v>0.9</c:v>
                </c:pt>
                <c:pt idx="17">
                  <c:v>0</c:v>
                </c:pt>
                <c:pt idx="18">
                  <c:v>0.5</c:v>
                </c:pt>
              </c:numCache>
            </c:numRef>
          </c:val>
        </c:ser>
        <c:ser>
          <c:idx val="33"/>
          <c:order val="33"/>
          <c:tx>
            <c:strRef>
              <c:f>Лист1!$BT$8</c:f>
              <c:strCache>
                <c:ptCount val="1"/>
                <c:pt idx="0">
                  <c:v>ОАО "НПО ИТ"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Лист1!$BU$31:$BU$83</c:f>
              <c:numCache>
                <c:formatCode>General</c:formatCode>
                <c:ptCount val="19"/>
                <c:pt idx="0">
                  <c:v>0.1</c:v>
                </c:pt>
                <c:pt idx="1">
                  <c:v>0</c:v>
                </c:pt>
                <c:pt idx="2">
                  <c:v>1.8</c:v>
                </c:pt>
                <c:pt idx="3">
                  <c:v>0</c:v>
                </c:pt>
                <c:pt idx="4">
                  <c:v>0</c:v>
                </c:pt>
                <c:pt idx="5">
                  <c:v>0.8</c:v>
                </c:pt>
                <c:pt idx="6">
                  <c:v>13.6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54.5</c:v>
                </c:pt>
                <c:pt idx="12">
                  <c:v>0</c:v>
                </c:pt>
                <c:pt idx="13">
                  <c:v>2.6</c:v>
                </c:pt>
                <c:pt idx="14">
                  <c:v>0</c:v>
                </c:pt>
                <c:pt idx="15">
                  <c:v>1.1000000000000001</c:v>
                </c:pt>
                <c:pt idx="16">
                  <c:v>0.4</c:v>
                </c:pt>
                <c:pt idx="17">
                  <c:v>4.5</c:v>
                </c:pt>
                <c:pt idx="18">
                  <c:v>20.5</c:v>
                </c:pt>
              </c:numCache>
            </c:numRef>
          </c:val>
        </c:ser>
        <c:ser>
          <c:idx val="34"/>
          <c:order val="34"/>
          <c:tx>
            <c:strRef>
              <c:f>Лист1!$BV$8</c:f>
              <c:strCache>
                <c:ptCount val="1"/>
                <c:pt idx="0">
                  <c:v>ОАО "СО ЕЭС"</c:v>
                </c:pt>
              </c:strCache>
            </c:strRef>
          </c:tx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Лист1!$BW$31:$BW$83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10.5</c:v>
                </c:pt>
                <c:pt idx="3">
                  <c:v>0</c:v>
                </c:pt>
                <c:pt idx="4">
                  <c:v>2.6</c:v>
                </c:pt>
                <c:pt idx="5">
                  <c:v>1.8</c:v>
                </c:pt>
                <c:pt idx="6">
                  <c:v>11.7</c:v>
                </c:pt>
                <c:pt idx="7">
                  <c:v>0.30000000000000027</c:v>
                </c:pt>
                <c:pt idx="8">
                  <c:v>0</c:v>
                </c:pt>
                <c:pt idx="9">
                  <c:v>0</c:v>
                </c:pt>
                <c:pt idx="10">
                  <c:v>1.3</c:v>
                </c:pt>
                <c:pt idx="11">
                  <c:v>54.8</c:v>
                </c:pt>
                <c:pt idx="12">
                  <c:v>0</c:v>
                </c:pt>
                <c:pt idx="13">
                  <c:v>13.2</c:v>
                </c:pt>
                <c:pt idx="14">
                  <c:v>0</c:v>
                </c:pt>
                <c:pt idx="15">
                  <c:v>1.4</c:v>
                </c:pt>
                <c:pt idx="16">
                  <c:v>0</c:v>
                </c:pt>
                <c:pt idx="17">
                  <c:v>2.4</c:v>
                </c:pt>
                <c:pt idx="18">
                  <c:v>0</c:v>
                </c:pt>
              </c:numCache>
            </c:numRef>
          </c:val>
        </c:ser>
        <c:gapWidth val="0"/>
        <c:axId val="78665984"/>
        <c:axId val="78680064"/>
      </c:barChart>
      <c:barChart>
        <c:barDir val="bar"/>
        <c:grouping val="clustered"/>
        <c:ser>
          <c:idx val="21"/>
          <c:order val="0"/>
          <c:tx>
            <c:strRef>
              <c:f>Лист1!$F$30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noFill/>
            <a:ln>
              <a:solidFill>
                <a:schemeClr val="bg1">
                  <a:lumMod val="75000"/>
                </a:schemeClr>
              </a:solidFill>
            </a:ln>
            <a:effectLst/>
          </c:spPr>
          <c:dLbls>
            <c:numFmt formatCode="#,##0.00" sourceLinked="0"/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Лист1!$C$31:$C$64</c:f>
              <c:strCache>
                <c:ptCount val="19"/>
                <c:pt idx="0">
                  <c:v>000 (Найден неизвестный тег)</c:v>
                </c:pt>
                <c:pt idx="1">
                  <c:v>001 (Некорректный закрывающий тег)</c:v>
                </c:pt>
                <c:pt idx="2">
                  <c:v>002 (Некорректное окончание закрывающего тега)</c:v>
                </c:pt>
                <c:pt idx="3">
                  <c:v>003 (Некорректное окончание тега)</c:v>
                </c:pt>
                <c:pt idx="4">
                  <c:v>004 (Имя тега распознано некорректно)</c:v>
                </c:pt>
                <c:pt idx="5">
                  <c:v>005 (Перекрестное закрытие тега)</c:v>
                </c:pt>
                <c:pt idx="6">
                  <c:v>006 (Для закрывающего тега открытый тег не найден)</c:v>
                </c:pt>
                <c:pt idx="7">
                  <c:v>007 (Недопустимое закрытие одиночного тега)</c:v>
                </c:pt>
                <c:pt idx="8">
                  <c:v>008 (Недопустимое повторение тега)</c:v>
                </c:pt>
                <c:pt idx="9">
                  <c:v>009 (Некорректное окончание тега)</c:v>
                </c:pt>
                <c:pt idx="10">
                  <c:v>011 (Некорректное распознавание значения у атрибута тега)</c:v>
                </c:pt>
                <c:pt idx="11">
                  <c:v>012 (Неизвестный атрибут)</c:v>
                </c:pt>
                <c:pt idx="12">
                  <c:v>013 (Некорректное окончание тега)</c:v>
                </c:pt>
                <c:pt idx="13">
                  <c:v>025 (Открывающий и закрывающий теги не совпадают)</c:v>
                </c:pt>
                <c:pt idx="14">
                  <c:v>027 (Итоговая глубина тегов не совпадает)</c:v>
                </c:pt>
                <c:pt idx="15">
                  <c:v>030 (В теге найдены посторонние символы)</c:v>
                </c:pt>
                <c:pt idx="16">
                  <c:v>100 (Неизвестный селектор)</c:v>
                </c:pt>
                <c:pt idx="17">
                  <c:v>101 (Некорректное значение свойства)</c:v>
                </c:pt>
                <c:pt idx="18">
                  <c:v>102 (Неизвестное свойство)</c:v>
                </c:pt>
              </c:strCache>
            </c:strRef>
          </c:cat>
          <c:val>
            <c:numRef>
              <c:f>Лист1!$G$31:$G$83</c:f>
              <c:numCache>
                <c:formatCode>General</c:formatCode>
                <c:ptCount val="19"/>
                <c:pt idx="0">
                  <c:v>9.7058823529411878E-2</c:v>
                </c:pt>
                <c:pt idx="1">
                  <c:v>0.29705882352941226</c:v>
                </c:pt>
                <c:pt idx="2">
                  <c:v>2.1823529411764735</c:v>
                </c:pt>
                <c:pt idx="3">
                  <c:v>0.53529411764705881</c:v>
                </c:pt>
                <c:pt idx="4">
                  <c:v>0.94705882352941229</c:v>
                </c:pt>
                <c:pt idx="5">
                  <c:v>0.15000000000000013</c:v>
                </c:pt>
                <c:pt idx="6">
                  <c:v>7.7941176470588163</c:v>
                </c:pt>
                <c:pt idx="7">
                  <c:v>3.038235294117646</c:v>
                </c:pt>
                <c:pt idx="8">
                  <c:v>0.49705882352941227</c:v>
                </c:pt>
                <c:pt idx="9">
                  <c:v>7.9411764705882404E-2</c:v>
                </c:pt>
                <c:pt idx="10">
                  <c:v>3.6352941176470592</c:v>
                </c:pt>
                <c:pt idx="11">
                  <c:v>44.058823529411754</c:v>
                </c:pt>
                <c:pt idx="12">
                  <c:v>0.11764705882352942</c:v>
                </c:pt>
                <c:pt idx="13">
                  <c:v>2.276470588235294</c:v>
                </c:pt>
                <c:pt idx="14">
                  <c:v>2.0294117647058818</c:v>
                </c:pt>
                <c:pt idx="15">
                  <c:v>11.200000000000001</c:v>
                </c:pt>
                <c:pt idx="16">
                  <c:v>4.297058823529408</c:v>
                </c:pt>
                <c:pt idx="17">
                  <c:v>6.194117647058814</c:v>
                </c:pt>
                <c:pt idx="18">
                  <c:v>10.552941176470588</c:v>
                </c:pt>
              </c:numCache>
            </c:numRef>
          </c:val>
        </c:ser>
        <c:gapWidth val="0"/>
        <c:axId val="78683520"/>
        <c:axId val="78681984"/>
      </c:barChart>
      <c:catAx>
        <c:axId val="78665984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78680064"/>
        <c:crosses val="autoZero"/>
        <c:auto val="1"/>
        <c:lblAlgn val="ctr"/>
        <c:lblOffset val="100"/>
      </c:catAx>
      <c:valAx>
        <c:axId val="78680064"/>
        <c:scaling>
          <c:orientation val="minMax"/>
          <c:max val="100"/>
        </c:scaling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Процент</a:t>
                </a:r>
                <a:r>
                  <a:rPr lang="ru-RU" sz="1400" baseline="0"/>
                  <a:t>  от общего числа ошибок</a:t>
                </a:r>
                <a:endParaRPr lang="ru-RU" sz="1400"/>
              </a:p>
            </c:rich>
          </c:tx>
          <c:layout/>
        </c:title>
        <c:numFmt formatCode="General" sourceLinked="1"/>
        <c:tickLblPos val="nextTo"/>
        <c:crossAx val="78665984"/>
        <c:crosses val="autoZero"/>
        <c:crossBetween val="between"/>
      </c:valAx>
      <c:valAx>
        <c:axId val="78681984"/>
        <c:scaling>
          <c:orientation val="minMax"/>
        </c:scaling>
        <c:axPos val="t"/>
        <c:numFmt formatCode="General" sourceLinked="1"/>
        <c:tickLblPos val="nextTo"/>
        <c:crossAx val="78683520"/>
        <c:crosses val="max"/>
        <c:crossBetween val="between"/>
      </c:valAx>
      <c:catAx>
        <c:axId val="78683520"/>
        <c:scaling>
          <c:orientation val="minMax"/>
        </c:scaling>
        <c:delete val="1"/>
        <c:axPos val="l"/>
        <c:tickLblPos val="none"/>
        <c:crossAx val="7868198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9720108953820001"/>
          <c:y val="2.1085901641574003E-2"/>
          <c:w val="0.18974204222814794"/>
          <c:h val="0.96626740131079314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2"/>
          <c:order val="0"/>
          <c:tx>
            <c:strRef>
              <c:f>Лист1!$C$28</c:f>
              <c:strCache>
                <c:ptCount val="1"/>
                <c:pt idx="0">
                  <c:v>Плотность ошибки (ошибок на 1000 тегов)</c:v>
                </c:pt>
              </c:strCache>
            </c:strRef>
          </c:tx>
          <c:cat>
            <c:strRef>
              <c:f>(Лист1!$H$8,Лист1!$J$8,Лист1!$L$8,Лист1!$N$8,Лист1!$P$8,Лист1!$R$8,Лист1!$T$8,Лист1!$V$8,Лист1!$X$8,Лист1!$Z$8,Лист1!$AB$8,Лист1!$AD$8,Лист1!$AF$8,Лист1!$AH$8,Лист1!$AJ$8,Лист1!$AL$8,Лист1!$AN$8,Лист1!$AP$8,Лист1!$AR$8,Лист1!$AT$8,Лист1!$AV$8,Лист1!$AX$8,Лист1!$AZ$8,Лист1!$BB$8,Лист1!$BD$8,Лист1!$BF$8,Лист1!$BH$8,Лист1!$BJ$8,Лист1!$BL$8,Лист1!$BN$8,Лист1!$BP$8,Лист1!$BR$8,Лист1!$BT$8,Лист1!$BV$8)</c:f>
              <c:strCache>
                <c:ptCount val="34"/>
                <c:pt idx="0">
                  <c:v>ГФС РФ</c:v>
                </c:pt>
                <c:pt idx="1">
                  <c:v>ЦИК РФ</c:v>
                </c:pt>
                <c:pt idx="2">
                  <c:v>ФСТЭК РФ</c:v>
                </c:pt>
                <c:pt idx="3">
                  <c:v>ФСИН РФ</c:v>
                </c:pt>
                <c:pt idx="4">
                  <c:v>ФАС РФ</c:v>
                </c:pt>
                <c:pt idx="5">
                  <c:v>ЦБ РФ</c:v>
                </c:pt>
                <c:pt idx="6">
                  <c:v>МЧС РФ</c:v>
                </c:pt>
                <c:pt idx="7">
                  <c:v>ФСО РФ</c:v>
                </c:pt>
                <c:pt idx="8">
                  <c:v>Сервер инф.рес-ов РФ</c:v>
                </c:pt>
                <c:pt idx="9">
                  <c:v>РОСКОМНАДЗОР</c:v>
                </c:pt>
                <c:pt idx="10">
                  <c:v>РОССОТРУДНИЧЕСТВО</c:v>
                </c:pt>
                <c:pt idx="11">
                  <c:v>РОСФИННАДЗОР</c:v>
                </c:pt>
                <c:pt idx="12">
                  <c:v>Фед-ное казначейство</c:v>
                </c:pt>
                <c:pt idx="13">
                  <c:v>РОСРЕЗЕРВ</c:v>
                </c:pt>
                <c:pt idx="14">
                  <c:v>Упр-е делами Президента РФ</c:v>
                </c:pt>
                <c:pt idx="15">
                  <c:v>Фед.сл. по фин.мон.</c:v>
                </c:pt>
                <c:pt idx="16">
                  <c:v>ГУСП РФ</c:v>
                </c:pt>
                <c:pt idx="17">
                  <c:v>ФСКН России</c:v>
                </c:pt>
                <c:pt idx="18">
                  <c:v>ФТС России</c:v>
                </c:pt>
                <c:pt idx="19">
                  <c:v>СК РФ</c:v>
                </c:pt>
                <c:pt idx="20">
                  <c:v>РОССВЯЗЬ</c:v>
                </c:pt>
                <c:pt idx="21">
                  <c:v>Счетная палата РФ</c:v>
                </c:pt>
                <c:pt idx="22">
                  <c:v>РОСАККРЕДИТАЦИЯ</c:v>
                </c:pt>
                <c:pt idx="23">
                  <c:v>МИНТРАНС России</c:v>
                </c:pt>
                <c:pt idx="24">
                  <c:v>РОСТЕХНАДЗОР</c:v>
                </c:pt>
                <c:pt idx="25">
                  <c:v>РОСКОСМОС</c:v>
                </c:pt>
                <c:pt idx="26">
                  <c:v>ФССП России</c:v>
                </c:pt>
                <c:pt idx="27">
                  <c:v>РОСОБРНАДЗОР</c:v>
                </c:pt>
                <c:pt idx="28">
                  <c:v>Министерство Культуры РФ</c:v>
                </c:pt>
                <c:pt idx="29">
                  <c:v>ФАСС России</c:v>
                </c:pt>
                <c:pt idx="30">
                  <c:v>ГСКБ «Алмаз-Антей»</c:v>
                </c:pt>
                <c:pt idx="31">
                  <c:v>МВД России</c:v>
                </c:pt>
                <c:pt idx="32">
                  <c:v>ОАО "НПО ИТ"</c:v>
                </c:pt>
                <c:pt idx="33">
                  <c:v>ОАО "СО ЕЭС"</c:v>
                </c:pt>
              </c:strCache>
            </c:strRef>
          </c:cat>
          <c:val>
            <c:numRef>
              <c:f>(Лист1!$H$28,Лист1!$J$28,Лист1!$L$28,Лист1!$N$28,Лист1!$P$28,Лист1!$R$28,Лист1!$T$28,Лист1!$V$28,Лист1!$X$28,Лист1!$Z$28,Лист1!$AB$28,Лист1!$AD$28,Лист1!$AF$28,Лист1!$AH$28,Лист1!$AJ$28,Лист1!$AL$28,Лист1!$AN$28,Лист1!$AP$28,Лист1!$AR$28,Лист1!$AT$28,Лист1!$AV$28,Лист1!$AX$28,Лист1!$AZ$28,Лист1!$BB$28,Лист1!$BD$28,Лист1!$BF$28,Лист1!$BH$28,Лист1!$BJ$28,Лист1!$BL$28,Лист1!$BN$28,Лист1!$BP$28,Лист1!$BR$28,Лист1!$BT$28,Лист1!$BV$28)</c:f>
              <c:numCache>
                <c:formatCode>0.0</c:formatCode>
                <c:ptCount val="34"/>
                <c:pt idx="0">
                  <c:v>2.9570395232342381</c:v>
                </c:pt>
                <c:pt idx="1">
                  <c:v>33.335599273086494</c:v>
                </c:pt>
                <c:pt idx="2">
                  <c:v>1.4734149333961146</c:v>
                </c:pt>
                <c:pt idx="3">
                  <c:v>33.273086250338196</c:v>
                </c:pt>
                <c:pt idx="4">
                  <c:v>712.76532614678808</c:v>
                </c:pt>
                <c:pt idx="5">
                  <c:v>12.872926300921502</c:v>
                </c:pt>
                <c:pt idx="6">
                  <c:v>94.394000767110327</c:v>
                </c:pt>
                <c:pt idx="7">
                  <c:v>214.07341237615694</c:v>
                </c:pt>
                <c:pt idx="8">
                  <c:v>23.882984801736907</c:v>
                </c:pt>
                <c:pt idx="9">
                  <c:v>1334.106285272778</c:v>
                </c:pt>
                <c:pt idx="10">
                  <c:v>78.351794785627192</c:v>
                </c:pt>
                <c:pt idx="11">
                  <c:v>5.9954828165433325</c:v>
                </c:pt>
                <c:pt idx="12">
                  <c:v>4.9833777843563221</c:v>
                </c:pt>
                <c:pt idx="13">
                  <c:v>3.279759709121568</c:v>
                </c:pt>
                <c:pt idx="14">
                  <c:v>34.644125537105467</c:v>
                </c:pt>
                <c:pt idx="15">
                  <c:v>47.258131595820267</c:v>
                </c:pt>
                <c:pt idx="16">
                  <c:v>15.412957572177945</c:v>
                </c:pt>
                <c:pt idx="17">
                  <c:v>1.8933376466578473</c:v>
                </c:pt>
                <c:pt idx="18">
                  <c:v>36.114723559804453</c:v>
                </c:pt>
                <c:pt idx="19">
                  <c:v>3.1563748698834826</c:v>
                </c:pt>
                <c:pt idx="20">
                  <c:v>368.94768408006883</c:v>
                </c:pt>
                <c:pt idx="21">
                  <c:v>75.57409609173655</c:v>
                </c:pt>
                <c:pt idx="22">
                  <c:v>46.295660084291818</c:v>
                </c:pt>
                <c:pt idx="23">
                  <c:v>18.399032178847026</c:v>
                </c:pt>
                <c:pt idx="24">
                  <c:v>7.3915051783810855</c:v>
                </c:pt>
                <c:pt idx="25">
                  <c:v>9.5041680640311306</c:v>
                </c:pt>
                <c:pt idx="26">
                  <c:v>230.12791144818507</c:v>
                </c:pt>
                <c:pt idx="27">
                  <c:v>18.502045222997729</c:v>
                </c:pt>
                <c:pt idx="28">
                  <c:v>26.089171742720279</c:v>
                </c:pt>
                <c:pt idx="29">
                  <c:v>6.5097957757209723</c:v>
                </c:pt>
                <c:pt idx="30">
                  <c:v>42.019571369204208</c:v>
                </c:pt>
                <c:pt idx="31">
                  <c:v>1215.5800384041929</c:v>
                </c:pt>
                <c:pt idx="32">
                  <c:v>13.868873823636294</c:v>
                </c:pt>
                <c:pt idx="33" formatCode="General">
                  <c:v>70.56</c:v>
                </c:pt>
              </c:numCache>
            </c:numRef>
          </c:val>
        </c:ser>
        <c:ser>
          <c:idx val="3"/>
          <c:order val="1"/>
          <c:tx>
            <c:strRef>
              <c:f>Лист1!$C$29</c:f>
              <c:strCache>
                <c:ptCount val="1"/>
                <c:pt idx="0">
                  <c:v>Плотность ошибки (ошибок на 1000 строк)</c:v>
                </c:pt>
              </c:strCache>
            </c:strRef>
          </c:tx>
          <c:cat>
            <c:strRef>
              <c:f>(Лист1!$H$8,Лист1!$J$8,Лист1!$L$8,Лист1!$N$8,Лист1!$P$8,Лист1!$R$8,Лист1!$T$8,Лист1!$V$8,Лист1!$X$8,Лист1!$Z$8,Лист1!$AB$8,Лист1!$AD$8,Лист1!$AF$8,Лист1!$AH$8,Лист1!$AJ$8,Лист1!$AL$8,Лист1!$AN$8,Лист1!$AP$8,Лист1!$AR$8,Лист1!$AT$8,Лист1!$AV$8,Лист1!$AX$8,Лист1!$AZ$8,Лист1!$BB$8,Лист1!$BD$8,Лист1!$BF$8,Лист1!$BH$8,Лист1!$BJ$8,Лист1!$BL$8,Лист1!$BN$8,Лист1!$BP$8,Лист1!$BR$8,Лист1!$BT$8,Лист1!$BV$8)</c:f>
              <c:strCache>
                <c:ptCount val="34"/>
                <c:pt idx="0">
                  <c:v>ГФС РФ</c:v>
                </c:pt>
                <c:pt idx="1">
                  <c:v>ЦИК РФ</c:v>
                </c:pt>
                <c:pt idx="2">
                  <c:v>ФСТЭК РФ</c:v>
                </c:pt>
                <c:pt idx="3">
                  <c:v>ФСИН РФ</c:v>
                </c:pt>
                <c:pt idx="4">
                  <c:v>ФАС РФ</c:v>
                </c:pt>
                <c:pt idx="5">
                  <c:v>ЦБ РФ</c:v>
                </c:pt>
                <c:pt idx="6">
                  <c:v>МЧС РФ</c:v>
                </c:pt>
                <c:pt idx="7">
                  <c:v>ФСО РФ</c:v>
                </c:pt>
                <c:pt idx="8">
                  <c:v>Сервер инф.рес-ов РФ</c:v>
                </c:pt>
                <c:pt idx="9">
                  <c:v>РОСКОМНАДЗОР</c:v>
                </c:pt>
                <c:pt idx="10">
                  <c:v>РОССОТРУДНИЧЕСТВО</c:v>
                </c:pt>
                <c:pt idx="11">
                  <c:v>РОСФИННАДЗОР</c:v>
                </c:pt>
                <c:pt idx="12">
                  <c:v>Фед-ное казначейство</c:v>
                </c:pt>
                <c:pt idx="13">
                  <c:v>РОСРЕЗЕРВ</c:v>
                </c:pt>
                <c:pt idx="14">
                  <c:v>Упр-е делами Президента РФ</c:v>
                </c:pt>
                <c:pt idx="15">
                  <c:v>Фед.сл. по фин.мон.</c:v>
                </c:pt>
                <c:pt idx="16">
                  <c:v>ГУСП РФ</c:v>
                </c:pt>
                <c:pt idx="17">
                  <c:v>ФСКН России</c:v>
                </c:pt>
                <c:pt idx="18">
                  <c:v>ФТС России</c:v>
                </c:pt>
                <c:pt idx="19">
                  <c:v>СК РФ</c:v>
                </c:pt>
                <c:pt idx="20">
                  <c:v>РОССВЯЗЬ</c:v>
                </c:pt>
                <c:pt idx="21">
                  <c:v>Счетная палата РФ</c:v>
                </c:pt>
                <c:pt idx="22">
                  <c:v>РОСАККРЕДИТАЦИЯ</c:v>
                </c:pt>
                <c:pt idx="23">
                  <c:v>МИНТРАНС России</c:v>
                </c:pt>
                <c:pt idx="24">
                  <c:v>РОСТЕХНАДЗОР</c:v>
                </c:pt>
                <c:pt idx="25">
                  <c:v>РОСКОСМОС</c:v>
                </c:pt>
                <c:pt idx="26">
                  <c:v>ФССП России</c:v>
                </c:pt>
                <c:pt idx="27">
                  <c:v>РОСОБРНАДЗОР</c:v>
                </c:pt>
                <c:pt idx="28">
                  <c:v>Министерство Культуры РФ</c:v>
                </c:pt>
                <c:pt idx="29">
                  <c:v>ФАСС России</c:v>
                </c:pt>
                <c:pt idx="30">
                  <c:v>ГСКБ «Алмаз-Антей»</c:v>
                </c:pt>
                <c:pt idx="31">
                  <c:v>МВД России</c:v>
                </c:pt>
                <c:pt idx="32">
                  <c:v>ОАО "НПО ИТ"</c:v>
                </c:pt>
                <c:pt idx="33">
                  <c:v>ОАО "СО ЕЭС"</c:v>
                </c:pt>
              </c:strCache>
            </c:strRef>
          </c:cat>
          <c:val>
            <c:numRef>
              <c:f>(Лист1!$H$29,Лист1!$J$29,Лист1!$L$29,Лист1!$N$29,Лист1!$P$29,Лист1!$R$29,Лист1!$T$29,Лист1!$V$29,Лист1!$X$29,Лист1!$Z$29,Лист1!$AB$29,Лист1!$AD$29,Лист1!$AF$29,Лист1!$AH$29,Лист1!$AJ$29,Лист1!$AL$29,Лист1!$AN$29,Лист1!$AP$29,Лист1!$AR$29,Лист1!$AT$29,Лист1!$AV$29,Лист1!$AX$29,Лист1!$AZ$29,Лист1!$BB$29,Лист1!$BD$29,Лист1!$BF$29,Лист1!$BH$29,Лист1!$BJ$29,Лист1!$BL$29,Лист1!$BN$29,Лист1!$BP$29,Лист1!$BR$29,Лист1!$BT$29,Лист1!$BV$29)</c:f>
              <c:numCache>
                <c:formatCode>0.0</c:formatCode>
                <c:ptCount val="34"/>
                <c:pt idx="0">
                  <c:v>3.0037739724268997</c:v>
                </c:pt>
                <c:pt idx="1">
                  <c:v>22.277409135924305</c:v>
                </c:pt>
                <c:pt idx="2">
                  <c:v>3.3968938001679332</c:v>
                </c:pt>
                <c:pt idx="3">
                  <c:v>12.130730860566286</c:v>
                </c:pt>
                <c:pt idx="4">
                  <c:v>612.4192107798666</c:v>
                </c:pt>
                <c:pt idx="5">
                  <c:v>12.024442848398326</c:v>
                </c:pt>
                <c:pt idx="6">
                  <c:v>83.922390989808093</c:v>
                </c:pt>
                <c:pt idx="7">
                  <c:v>232.23504537045193</c:v>
                </c:pt>
                <c:pt idx="8">
                  <c:v>30.894308943089431</c:v>
                </c:pt>
                <c:pt idx="9">
                  <c:v>2236.4954650447253</c:v>
                </c:pt>
                <c:pt idx="10">
                  <c:v>153.58526788244632</c:v>
                </c:pt>
                <c:pt idx="11">
                  <c:v>26.318411678250254</c:v>
                </c:pt>
                <c:pt idx="12">
                  <c:v>4.2950937783464767</c:v>
                </c:pt>
                <c:pt idx="13">
                  <c:v>3.6926202178076402</c:v>
                </c:pt>
                <c:pt idx="14">
                  <c:v>33.371377288734095</c:v>
                </c:pt>
                <c:pt idx="15">
                  <c:v>43.893321744868686</c:v>
                </c:pt>
                <c:pt idx="16">
                  <c:v>20.870624976196822</c:v>
                </c:pt>
                <c:pt idx="17">
                  <c:v>2.4771323461334251</c:v>
                </c:pt>
                <c:pt idx="18">
                  <c:v>39.514718872244146</c:v>
                </c:pt>
                <c:pt idx="19">
                  <c:v>2.9860228716645487</c:v>
                </c:pt>
                <c:pt idx="20">
                  <c:v>399.30615083536878</c:v>
                </c:pt>
                <c:pt idx="21">
                  <c:v>56.726338314747522</c:v>
                </c:pt>
                <c:pt idx="22">
                  <c:v>39.884975725342301</c:v>
                </c:pt>
                <c:pt idx="23">
                  <c:v>18.054388015436231</c:v>
                </c:pt>
                <c:pt idx="24">
                  <c:v>5.7494962696328624</c:v>
                </c:pt>
                <c:pt idx="25">
                  <c:v>14.308161015176371</c:v>
                </c:pt>
                <c:pt idx="26">
                  <c:v>264.65306116691272</c:v>
                </c:pt>
                <c:pt idx="27">
                  <c:v>10.251452306629426</c:v>
                </c:pt>
                <c:pt idx="28">
                  <c:v>18.738186529089926</c:v>
                </c:pt>
                <c:pt idx="29">
                  <c:v>9.3597775540464649</c:v>
                </c:pt>
                <c:pt idx="30">
                  <c:v>40.886815704850484</c:v>
                </c:pt>
                <c:pt idx="31">
                  <c:v>566.83666606788449</c:v>
                </c:pt>
                <c:pt idx="32">
                  <c:v>8.9353113331314784</c:v>
                </c:pt>
                <c:pt idx="33" formatCode="General">
                  <c:v>76.3</c:v>
                </c:pt>
              </c:numCache>
            </c:numRef>
          </c:val>
        </c:ser>
        <c:dLbls>
          <c:showVal val="1"/>
        </c:dLbls>
        <c:gapWidth val="0"/>
        <c:axId val="80282368"/>
        <c:axId val="80283904"/>
      </c:barChart>
      <c:catAx>
        <c:axId val="80282368"/>
        <c:scaling>
          <c:orientation val="minMax"/>
        </c:scaling>
        <c:axPos val="b"/>
        <c:majorGridlines/>
        <c:majorTickMark val="none"/>
        <c:tickLblPos val="nextTo"/>
        <c:txPr>
          <a:bodyPr rot="-2940000" vert="horz"/>
          <a:lstStyle/>
          <a:p>
            <a:pPr>
              <a:defRPr/>
            </a:pPr>
            <a:endParaRPr lang="ru-RU"/>
          </a:p>
        </c:txPr>
        <c:crossAx val="80283904"/>
        <c:crossesAt val="0.1"/>
        <c:auto val="1"/>
        <c:lblAlgn val="ctr"/>
        <c:lblOffset val="100"/>
      </c:catAx>
      <c:valAx>
        <c:axId val="80283904"/>
        <c:scaling>
          <c:logBase val="10"/>
          <c:orientation val="minMax"/>
        </c:scaling>
        <c:axPos val="l"/>
        <c:majorGridlines/>
        <c:numFmt formatCode="0.0" sourceLinked="1"/>
        <c:majorTickMark val="none"/>
        <c:tickLblPos val="nextTo"/>
        <c:crossAx val="80282368"/>
        <c:crosses val="autoZero"/>
        <c:crossBetween val="between"/>
      </c:valAx>
    </c:plotArea>
    <c:legend>
      <c:legendPos val="b"/>
      <c:layout/>
    </c:legend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8FEB5-A1F6-40A8-B1C3-44D0BA97A848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C9994-9482-42F7-AF4E-C287313A3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9994-9482-42F7-AF4E-C287313A32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9994-9482-42F7-AF4E-C287313A32C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E4F-23E0-4D02-A0C6-A54CC6076138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EF65-218A-499F-BD01-3E39CB1A6DEF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845-59A6-4C7A-8B14-D1D4D7FF3AC1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3B0-4EFC-46AD-80F0-6AFBC381A49E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7E22-F9C5-4F6D-9957-8CD16D065B2C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92FD-30C3-429A-A793-378741BDB0D3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60E-588A-4FD2-A70F-9BAEAB06DEEC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B515-3F11-4418-BC0F-374A9F4F7067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88AA-F066-4BF4-BD34-FF6C2DCD736B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B96-99CC-42EE-A9A4-2AEFEA410214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CC98-203D-440C-8DF0-E98DB2400D2D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2976-1B29-4E25-9A0C-36D09DD022BE}" type="datetime1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894F-74E3-488B-98F3-15993AFFD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smonitor.ru/metho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ctooladdict.blogspot.ro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4896" cy="554461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ИССЛЕДОВАНИЕ ЗАЩИЩЕННОСТИ ГОСУДАРСТВЕННЫХ ИНФОРМАЦИОННЫХ РЕСУРСОВ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Быстрицкий</a:t>
            </a:r>
            <a:r>
              <a:rPr lang="ru-RU" sz="2400" b="1" dirty="0" smtClean="0"/>
              <a:t> Н.Д.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младший научный сотрудник</a:t>
            </a:r>
            <a:br>
              <a:rPr lang="ru-RU" sz="2400" b="1" dirty="0" smtClean="0"/>
            </a:br>
            <a:r>
              <a:rPr lang="ru-RU" sz="2400" b="1" dirty="0" smtClean="0"/>
              <a:t>лаборатория Компьютерной безопасности</a:t>
            </a:r>
            <a:br>
              <a:rPr lang="ru-RU" sz="2400" b="1" dirty="0" smtClean="0"/>
            </a:br>
            <a:r>
              <a:rPr lang="ru-RU" sz="2400" b="1" dirty="0" smtClean="0"/>
              <a:t>НИВЦ МГУ имени М.В. Ломоносова 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Москва</a:t>
            </a:r>
            <a:br>
              <a:rPr lang="ru-RU" sz="2400" b="1" dirty="0" smtClean="0"/>
            </a:br>
            <a:r>
              <a:rPr lang="en-US" sz="2400" b="1" dirty="0" smtClean="0"/>
              <a:t>24.03.</a:t>
            </a:r>
            <a:r>
              <a:rPr lang="ru-RU" sz="2400" b="1" dirty="0" smtClean="0"/>
              <a:t>2015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Инцидент в московском метро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Некорректное отображение</a:t>
            </a:r>
            <a:br>
              <a:rPr lang="ru-RU" sz="2400" dirty="0" smtClean="0"/>
            </a:br>
            <a:r>
              <a:rPr lang="ru-RU" sz="2400" dirty="0" smtClean="0"/>
              <a:t>заглавной страницы при </a:t>
            </a:r>
            <a:r>
              <a:rPr lang="ru-RU" sz="2400" dirty="0" err="1" smtClean="0"/>
              <a:t>подключе</a:t>
            </a:r>
            <a:r>
              <a:rPr lang="ru-RU" sz="2400" dirty="0" smtClean="0"/>
              <a:t>-</a:t>
            </a:r>
            <a:br>
              <a:rPr lang="ru-RU" sz="2400" dirty="0" smtClean="0"/>
            </a:br>
            <a:r>
              <a:rPr lang="ru-RU" sz="2400" dirty="0" err="1" smtClean="0"/>
              <a:t>нии</a:t>
            </a:r>
            <a:r>
              <a:rPr lang="ru-RU" sz="2400" dirty="0" smtClean="0"/>
              <a:t> к </a:t>
            </a:r>
            <a:r>
              <a:rPr lang="en-GB" sz="2400" dirty="0" smtClean="0"/>
              <a:t>WIFI-</a:t>
            </a:r>
            <a:r>
              <a:rPr lang="ru-RU" sz="2400" dirty="0" smtClean="0"/>
              <a:t>сети </a:t>
            </a:r>
            <a:r>
              <a:rPr lang="en-US" sz="2400" dirty="0" err="1" smtClean="0"/>
              <a:t>MosMetro_Free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en-GB" sz="2400" dirty="0" smtClean="0"/>
              <a:t>IV </a:t>
            </a:r>
            <a:r>
              <a:rPr lang="ru-RU" sz="2400" dirty="0" smtClean="0"/>
              <a:t>квартал 2014 года)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7588" name="Picture 4" descr="https://pp.vk.me/c625319/v625319969/12c51/0EjbhxgZ7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12776"/>
            <a:ext cx="2964701" cy="4941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Существующая необходимость в формировании «правильного»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перекрестное закрытие тегов, требующих </a:t>
            </a:r>
            <a:r>
              <a:rPr lang="ru-RU" dirty="0" err="1" smtClean="0"/>
              <a:t>обяза</a:t>
            </a:r>
            <a:r>
              <a:rPr lang="ru-RU" dirty="0" smtClean="0"/>
              <a:t>- тельного открытого и закрытого тега;</a:t>
            </a:r>
          </a:p>
          <a:p>
            <a:r>
              <a:rPr lang="ru-RU" dirty="0" smtClean="0"/>
              <a:t>перекрестное закрытие тегов, не требующих </a:t>
            </a:r>
            <a:r>
              <a:rPr lang="ru-RU" dirty="0" err="1" smtClean="0"/>
              <a:t>обяза-тельного</a:t>
            </a:r>
            <a:r>
              <a:rPr lang="ru-RU" dirty="0" smtClean="0"/>
              <a:t> закрывающего тега;</a:t>
            </a:r>
          </a:p>
          <a:p>
            <a:r>
              <a:rPr lang="ru-RU" dirty="0" smtClean="0"/>
              <a:t>неправильное использование тегов в таблицах;</a:t>
            </a:r>
          </a:p>
          <a:p>
            <a:r>
              <a:rPr lang="ru-RU" dirty="0" smtClean="0"/>
              <a:t>модификация </a:t>
            </a:r>
            <a:r>
              <a:rPr lang="ru-RU" dirty="0" err="1" smtClean="0"/>
              <a:t>веб-скриптами</a:t>
            </a:r>
            <a:r>
              <a:rPr lang="ru-RU" dirty="0" smtClean="0"/>
              <a:t> структуры </a:t>
            </a:r>
            <a:r>
              <a:rPr lang="ru-RU" dirty="0" err="1" smtClean="0"/>
              <a:t>интернет-страницы</a:t>
            </a:r>
            <a:r>
              <a:rPr lang="ru-RU" dirty="0" smtClean="0"/>
              <a:t> «как будто она была уже распознана»;</a:t>
            </a:r>
          </a:p>
          <a:p>
            <a:r>
              <a:rPr lang="ru-RU" dirty="0" smtClean="0"/>
              <a:t>выполнение </a:t>
            </a:r>
            <a:r>
              <a:rPr lang="ru-RU" dirty="0" err="1" smtClean="0"/>
              <a:t>скриптов</a:t>
            </a:r>
            <a:r>
              <a:rPr lang="ru-RU" dirty="0" smtClean="0"/>
              <a:t>, которые «движутся» через множество документов;</a:t>
            </a:r>
          </a:p>
          <a:p>
            <a:r>
              <a:rPr lang="ru-RU" dirty="0" smtClean="0"/>
              <a:t>незамкнутые элементы форматирования;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99992" y="5877272"/>
            <a:ext cx="4381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Спецификация </a:t>
            </a:r>
            <a:r>
              <a:rPr lang="en-GB" sz="2400" dirty="0" smtClean="0"/>
              <a:t>HTML 5 </a:t>
            </a:r>
            <a:r>
              <a:rPr lang="ru-RU" sz="2400" dirty="0" smtClean="0"/>
              <a:t>п.п. 8.2.8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Необходимость исследования исходного кода всего </a:t>
            </a:r>
            <a:r>
              <a:rPr lang="ru-RU" dirty="0" err="1" smtClean="0"/>
              <a:t>веб-ресурса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554526" y="2492896"/>
          <a:ext cx="8337954" cy="3240360"/>
        </p:xfrm>
        <a:graphic>
          <a:graphicData uri="http://schemas.openxmlformats.org/presentationml/2006/ole">
            <p:oleObj spid="_x0000_s69635" name="Visio" r:id="rId3" imgW="3224406" imgH="125000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 wrap="square">
            <a:noAutofit/>
          </a:bodyPr>
          <a:lstStyle/>
          <a:p>
            <a:r>
              <a:rPr lang="ru-RU" sz="2400" dirty="0" smtClean="0"/>
              <a:t>разработка методики оценки защищенности государственных информационных ресурсов от программно-математических воздействий;</a:t>
            </a:r>
          </a:p>
          <a:p>
            <a:r>
              <a:rPr lang="ru-RU" sz="2400" dirty="0" smtClean="0"/>
              <a:t>разработка алгоритма работы анализатора исходного кода нового поколения для получения в реальном масштабе времени объективной оценки защищенности государственных информационных ресурсов;</a:t>
            </a:r>
          </a:p>
          <a:p>
            <a:r>
              <a:rPr lang="ru-RU" sz="2400" dirty="0" smtClean="0"/>
              <a:t>формирование исходных данных для проведения этапов прикладных исследований государственных информационных ресурсов;</a:t>
            </a:r>
          </a:p>
          <a:p>
            <a:r>
              <a:rPr lang="ru-RU" sz="2400" dirty="0" smtClean="0"/>
              <a:t>разработка предложений и рекомендаций по повышению защищенности государственных информационных ресурсов Российской Федерации.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747713" y="1211263"/>
          <a:ext cx="7410450" cy="4714875"/>
        </p:xfrm>
        <a:graphic>
          <a:graphicData uri="http://schemas.openxmlformats.org/presentationml/2006/ole">
            <p:oleObj spid="_x0000_s78850" name="Документ" r:id="rId3" imgW="7462972" imgH="4743436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Декомпозиция задачи исследования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755576" y="1239511"/>
          <a:ext cx="7560839" cy="5197840"/>
        </p:xfrm>
        <a:graphic>
          <a:graphicData uri="http://schemas.openxmlformats.org/presentationml/2006/ole">
            <p:oleObj spid="_x0000_s23557" name="Visio" r:id="rId3" imgW="6334715" imgH="435474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Критерий защищенности информационного ресурса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582613" y="1628775"/>
          <a:ext cx="8312150" cy="6181725"/>
        </p:xfrm>
        <a:graphic>
          <a:graphicData uri="http://schemas.openxmlformats.org/presentationml/2006/ole">
            <p:oleObj spid="_x0000_s77826" name="Документ" r:id="rId3" imgW="10197361" imgH="758380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Положения методического аппарата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Проверка исходного состояния информационного ресурса (определение доступности всех структурных элементов)</a:t>
            </a:r>
          </a:p>
          <a:p>
            <a:pPr lvl="0"/>
            <a:r>
              <a:rPr lang="ru-RU" sz="2400" dirty="0" smtClean="0"/>
              <a:t>Статический анализ исходных текстов информационного ресурса (выявление опасных или потенциально опасных участков кода)</a:t>
            </a:r>
          </a:p>
          <a:p>
            <a:pPr lvl="0"/>
            <a:r>
              <a:rPr lang="ru-RU" sz="2400" dirty="0" smtClean="0"/>
              <a:t>Динамический анализ исходных текстов информационных ресурсов (проверка корректности функционирования);</a:t>
            </a:r>
          </a:p>
          <a:p>
            <a:pPr lvl="0"/>
            <a:r>
              <a:rPr lang="ru-RU" sz="2400" dirty="0" smtClean="0"/>
              <a:t>Выявление и анализ значимых событий.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работы разработанного</a:t>
            </a:r>
            <a:br>
              <a:rPr lang="ru-RU" dirty="0" smtClean="0"/>
            </a:br>
            <a:r>
              <a:rPr lang="ru-RU" dirty="0" smtClean="0"/>
              <a:t>программного комплекса «Акула»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ChangeAspect="1"/>
          </p:cNvGraphicFramePr>
          <p:nvPr>
            <p:ph idx="1"/>
          </p:nvPr>
        </p:nvGraphicFramePr>
        <p:xfrm>
          <a:off x="449821" y="1628801"/>
          <a:ext cx="8236485" cy="4464496"/>
        </p:xfrm>
        <a:graphic>
          <a:graphicData uri="http://schemas.openxmlformats.org/presentationml/2006/ole">
            <p:oleObj spid="_x0000_s66563" name="Visio" r:id="rId3" imgW="6041514" imgH="32747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ChangeAspect="1"/>
          </p:cNvGraphicFramePr>
          <p:nvPr>
            <p:ph idx="1"/>
          </p:nvPr>
        </p:nvGraphicFramePr>
        <p:xfrm>
          <a:off x="200917" y="-450808"/>
          <a:ext cx="8691563" cy="6522028"/>
        </p:xfrm>
        <a:graphic>
          <a:graphicData uri="http://schemas.openxmlformats.org/presentationml/2006/ole">
            <p:oleObj spid="_x0000_s33797" name="Visio" r:id="rId3" imgW="10045722" imgH="7538666" progId="Visio.Drawing.11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работы многопоточной реализации ПК «Акула»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взаимодействия пользователя с </a:t>
            </a:r>
            <a:r>
              <a:rPr lang="ru-RU" dirty="0" err="1" smtClean="0"/>
              <a:t>интернет-ресурсом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76834" y="2060848"/>
          <a:ext cx="8779921" cy="3600400"/>
        </p:xfrm>
        <a:graphic>
          <a:graphicData uri="http://schemas.openxmlformats.org/presentationml/2006/ole">
            <p:oleObj spid="_x0000_s75778" name="Visio" r:id="rId3" imgW="5074785" imgH="208144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практических исследований (выявленные ошибки)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практических исследований (плотности ошибок)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21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Выводы из практических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исходные тексты всех исследуемых информационных ресурсов не соответствуют стандарту </a:t>
            </a:r>
            <a:r>
              <a:rPr lang="en-GB" sz="2400" dirty="0" smtClean="0"/>
              <a:t>W</a:t>
            </a:r>
            <a:r>
              <a:rPr lang="ru-RU" sz="2400" dirty="0" smtClean="0"/>
              <a:t>3</a:t>
            </a:r>
            <a:r>
              <a:rPr lang="en-GB" sz="2400" dirty="0" smtClean="0"/>
              <a:t>C</a:t>
            </a:r>
            <a:r>
              <a:rPr lang="ru-RU" sz="2400" dirty="0" smtClean="0"/>
              <a:t> (присутствуют НДВ)</a:t>
            </a:r>
          </a:p>
          <a:p>
            <a:r>
              <a:rPr lang="ru-RU" sz="2400" dirty="0" smtClean="0"/>
              <a:t>у 36% исследуемых информационных ресурсов объектная модель </a:t>
            </a:r>
            <a:r>
              <a:rPr lang="en-US" sz="2400" dirty="0" smtClean="0"/>
              <a:t>HTML</a:t>
            </a:r>
            <a:r>
              <a:rPr lang="ru-RU" sz="2400" dirty="0" smtClean="0"/>
              <a:t> документа (</a:t>
            </a:r>
            <a:r>
              <a:rPr lang="en-GB" sz="2400" dirty="0" smtClean="0"/>
              <a:t>HTML DOM</a:t>
            </a:r>
            <a:r>
              <a:rPr lang="ru-RU" sz="2400" dirty="0" smtClean="0"/>
              <a:t>) построена некорректно (возможна некорректная работа сценарных ставок)</a:t>
            </a:r>
          </a:p>
          <a:p>
            <a:r>
              <a:rPr lang="ru-RU" sz="2400" dirty="0" smtClean="0"/>
              <a:t>Только у 9% исследуемых информационных ресурсов отсутствуют ошибочные ссылки (т.е. отсутствуют недоступные компоненты)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Интерфейс разработанного</a:t>
            </a:r>
            <a:br>
              <a:rPr lang="ru-RU" dirty="0" smtClean="0"/>
            </a:br>
            <a:r>
              <a:rPr lang="ru-RU" dirty="0" err="1" smtClean="0"/>
              <a:t>веб-анализатора</a:t>
            </a:r>
            <a:endParaRPr lang="ru-RU" dirty="0"/>
          </a:p>
        </p:txBody>
      </p:sp>
      <p:pic>
        <p:nvPicPr>
          <p:cNvPr id="5" name="Содержимое 4" descr="Интерфейс Акулы_версия 2015.03.16.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32525" y="1562330"/>
            <a:ext cx="7067867" cy="489314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 anchor="ctr"/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err="1" smtClean="0"/>
              <a:t>Веб-стандарты</a:t>
            </a:r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Стандарт </a:t>
            </a:r>
            <a:r>
              <a:rPr lang="en-US" sz="3800" b="1" dirty="0" smtClean="0"/>
              <a:t>ISO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ISO 8879:1986 (SGML)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Стандарты </a:t>
            </a:r>
            <a:r>
              <a:rPr lang="en-US" sz="3800" b="1" dirty="0" smtClean="0"/>
              <a:t> W3C</a:t>
            </a:r>
            <a:endParaRPr lang="ru-RU" sz="38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HTML 4.01</a:t>
            </a:r>
            <a:endParaRPr lang="ru-RU" sz="3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HTML5</a:t>
            </a:r>
            <a:endParaRPr lang="ru-RU" sz="3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XHTML 1.1</a:t>
            </a:r>
            <a:endParaRPr lang="ru-RU" sz="3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CSS 2.1</a:t>
            </a:r>
            <a:endParaRPr lang="ru-RU" sz="3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XML 1.1</a:t>
            </a:r>
            <a:endParaRPr lang="ru-RU" sz="3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XSL 1.1</a:t>
            </a:r>
            <a:endParaRPr lang="ru-RU" sz="3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800" dirty="0" smtClean="0"/>
              <a:t>XSLT 1.0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Стандарт </a:t>
            </a:r>
            <a:r>
              <a:rPr lang="en-US" sz="3800" b="1" dirty="0" smtClean="0"/>
              <a:t>ECMA</a:t>
            </a:r>
          </a:p>
          <a:p>
            <a:pPr lvl="1">
              <a:defRPr/>
            </a:pPr>
            <a:r>
              <a:rPr lang="en-US" sz="3800" dirty="0" smtClean="0"/>
              <a:t>ECMA-262: </a:t>
            </a:r>
            <a:r>
              <a:rPr lang="en-US" sz="3800" dirty="0" err="1" smtClean="0"/>
              <a:t>ECMAScript</a:t>
            </a:r>
            <a:r>
              <a:rPr lang="en-US" sz="3800" dirty="0" smtClean="0"/>
              <a:t> Edition 5.1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Действующие законодательные  и нормативные документы РФ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5" y="1628800"/>
          <a:ext cx="8280920" cy="4907926"/>
        </p:xfrm>
        <a:graphic>
          <a:graphicData uri="http://schemas.openxmlformats.org/drawingml/2006/table">
            <a:tbl>
              <a:tblPr/>
              <a:tblGrid>
                <a:gridCol w="4680519"/>
                <a:gridCol w="3600401"/>
              </a:tblGrid>
              <a:tr h="58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Методология оценки безопасности информационных технологий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ГОСТ Р ИСО/МЭК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15408,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18045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Требования по защите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информации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Приказ ФСБ РФ/ФСТЭК от 31.08.2010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416/489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Об информации, информационных технологиях и о защите информации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ФЗ РФ от 27.07.2006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Разработка системы для обнаружения последствий компьютерных атак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Указ Президента РФ от 15.01.2013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Требования к эксплуатации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Постановление Правительства РФ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928 (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от 14.09.2012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861 (от 24.10.2011)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Требования к технологическим, программным и лингвистическим средствам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Приказ МинЭкономРазвития России 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470 от 16.11.2009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Требования к обработке персональных данных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Приказ ФСТЭК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17 (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от 11.02.2013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 21 (18.02.2013)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Подходы к оценке защищенности информационных ресурсов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10" name="Содержимое 9"/>
          <p:cNvGraphicFramePr>
            <a:graphicFrameLocks noChangeAspect="1"/>
          </p:cNvGraphicFramePr>
          <p:nvPr>
            <p:ph idx="1"/>
          </p:nvPr>
        </p:nvGraphicFramePr>
        <p:xfrm>
          <a:off x="72008" y="1617254"/>
          <a:ext cx="8964488" cy="4403674"/>
        </p:xfrm>
        <a:graphic>
          <a:graphicData uri="http://schemas.openxmlformats.org/presentationml/2006/ole">
            <p:oleObj spid="_x0000_s71686" name="Visio" r:id="rId3" imgW="7606783" imgH="373758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государственных информационных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46081" name="Схема 2"/>
          <p:cNvPicPr>
            <a:picLocks noChangeAspect="1" noChangeArrowheads="1"/>
          </p:cNvPicPr>
          <p:nvPr/>
        </p:nvPicPr>
        <p:blipFill>
          <a:blip r:embed="rId2" cstate="print"/>
          <a:srcRect t="-1144" b="-105"/>
          <a:stretch>
            <a:fillRect/>
          </a:stretch>
        </p:blipFill>
        <p:spPr bwMode="auto">
          <a:xfrm>
            <a:off x="816670" y="1583852"/>
            <a:ext cx="7139706" cy="49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661248"/>
            <a:ext cx="24765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6237312"/>
            <a:ext cx="3047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https://gosmonitor.ru/method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916832"/>
            <a:ext cx="2872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Параметры мониторинга: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Народный рейтинг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Рейтинг открытых данных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Технический рейтинг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Существующие средства для оценки защищенности </a:t>
            </a:r>
            <a:r>
              <a:rPr lang="ru-RU" dirty="0" err="1" smtClean="0"/>
              <a:t>веб-ресурсов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5856" y="6381328"/>
            <a:ext cx="4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2014 </a:t>
            </a:r>
            <a:r>
              <a:rPr lang="en-US" dirty="0" smtClean="0"/>
              <a:t>Shay Chen</a:t>
            </a:r>
            <a:r>
              <a:rPr lang="ru-RU" dirty="0" smtClean="0"/>
              <a:t>, </a:t>
            </a:r>
            <a:r>
              <a:rPr lang="en-US" dirty="0" smtClean="0">
                <a:hlinkClick r:id="rId3"/>
              </a:rPr>
              <a:t>http://sectooladdict.blogspot.ro/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Отечественный аналог для оценки защищенности </a:t>
            </a:r>
            <a:r>
              <a:rPr lang="ru-RU" dirty="0" err="1" smtClean="0"/>
              <a:t>веб-ресурса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544616" cy="50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628800"/>
            <a:ext cx="2543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проблемы при отображении </a:t>
            </a:r>
            <a:r>
              <a:rPr lang="en-GB" dirty="0" smtClean="0"/>
              <a:t>HTML-</a:t>
            </a:r>
            <a:r>
              <a:rPr lang="ru-RU" dirty="0" smtClean="0"/>
              <a:t>документа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894F-74E3-488B-98F3-15993AFFD8B0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340658" y="1844824"/>
          <a:ext cx="8453739" cy="4032448"/>
        </p:xfrm>
        <a:graphic>
          <a:graphicData uri="http://schemas.openxmlformats.org/presentationml/2006/ole">
            <p:oleObj spid="_x0000_s44034" name="Visio" r:id="rId3" imgW="5591327" imgH="266646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504</Words>
  <Application>Microsoft Office PowerPoint</Application>
  <PresentationFormat>Экран (4:3)</PresentationFormat>
  <Paragraphs>103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Тема Office</vt:lpstr>
      <vt:lpstr>Visio</vt:lpstr>
      <vt:lpstr>Документ</vt:lpstr>
      <vt:lpstr>ИССЛЕДОВАНИЕ ЗАЩИЩЕННОСТИ ГОСУДАРСТВЕННЫХ ИНФОРМАЦИОННЫХ РЕСУРСОВ     Быстрицкий Н.Д. младший научный сотрудник лаборатория Компьютерной безопасности НИВЦ МГУ имени М.В. Ломоносова     Москва 24.03.2015</vt:lpstr>
      <vt:lpstr>Концепция взаимодействия пользователя с интернет-ресурсом</vt:lpstr>
      <vt:lpstr>Веб-стандарты </vt:lpstr>
      <vt:lpstr>Действующие законодательные  и нормативные документы РФ </vt:lpstr>
      <vt:lpstr>Подходы к оценке защищенности информационных ресурсов</vt:lpstr>
      <vt:lpstr>Мониторинг государственных информационных ресурсов</vt:lpstr>
      <vt:lpstr>Существующие средства для оценки защищенности веб-ресурсов</vt:lpstr>
      <vt:lpstr>Отечественный аналог для оценки защищенности веб-ресурса</vt:lpstr>
      <vt:lpstr>Возможные проблемы при отображении HTML-документа</vt:lpstr>
      <vt:lpstr>Инцидент в московском метро</vt:lpstr>
      <vt:lpstr>Существующая необходимость в формировании «правильного» кода</vt:lpstr>
      <vt:lpstr>Необходимость исследования исходного кода всего веб-ресурса</vt:lpstr>
      <vt:lpstr>Основные задачи исследования</vt:lpstr>
      <vt:lpstr>Постановка задачи</vt:lpstr>
      <vt:lpstr>Декомпозиция задачи исследования</vt:lpstr>
      <vt:lpstr>Критерий защищенности информационного ресурса</vt:lpstr>
      <vt:lpstr>Положения методического аппарата</vt:lpstr>
      <vt:lpstr>Алгоритм работы разработанного программного комплекса «Акула»</vt:lpstr>
      <vt:lpstr>Алгоритм работы многопоточной реализации ПК «Акула»</vt:lpstr>
      <vt:lpstr>Результаты практических исследований (выявленные ошибки)</vt:lpstr>
      <vt:lpstr>Результаты практических исследований (плотности ошибок)</vt:lpstr>
      <vt:lpstr>Выводы из практических исследований</vt:lpstr>
      <vt:lpstr>Интерфейс разработанного веб-анализатора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ThinkUser</dc:creator>
  <cp:lastModifiedBy>ThinkUser</cp:lastModifiedBy>
  <cp:revision>162</cp:revision>
  <dcterms:created xsi:type="dcterms:W3CDTF">2015-02-06T15:16:05Z</dcterms:created>
  <dcterms:modified xsi:type="dcterms:W3CDTF">2015-03-23T00:06:09Z</dcterms:modified>
</cp:coreProperties>
</file>