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9" r:id="rId3"/>
    <p:sldId id="325" r:id="rId4"/>
    <p:sldId id="326" r:id="rId5"/>
    <p:sldId id="258" r:id="rId6"/>
    <p:sldId id="309" r:id="rId7"/>
    <p:sldId id="312" r:id="rId8"/>
    <p:sldId id="313" r:id="rId9"/>
    <p:sldId id="314" r:id="rId10"/>
    <p:sldId id="315" r:id="rId11"/>
    <p:sldId id="316" r:id="rId12"/>
    <p:sldId id="317" r:id="rId13"/>
    <p:sldId id="319" r:id="rId14"/>
    <p:sldId id="318" r:id="rId15"/>
    <p:sldId id="320" r:id="rId16"/>
    <p:sldId id="321" r:id="rId17"/>
    <p:sldId id="322" r:id="rId18"/>
    <p:sldId id="323" r:id="rId19"/>
    <p:sldId id="327" r:id="rId20"/>
    <p:sldId id="328" r:id="rId21"/>
    <p:sldId id="324" r:id="rId22"/>
    <p:sldId id="310" r:id="rId23"/>
    <p:sldId id="307" r:id="rId24"/>
  </p:sldIdLst>
  <p:sldSz cx="9144000" cy="6858000" type="screen4x3"/>
  <p:notesSz cx="6669088" cy="9928225"/>
  <p:defaultTextStyle>
    <a:defPPr>
      <a:defRPr lang="en-GB"/>
    </a:defPPr>
    <a:lvl1pPr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Lucida Sans Unicode" pitchFamily="32" charset="0"/>
        <a:cs typeface="Lucida Sans Unicode" pitchFamily="32" charset="0"/>
      </a:defRPr>
    </a:lvl1pPr>
    <a:lvl2pPr marL="742950" indent="-28575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Lucida Sans Unicode" pitchFamily="32" charset="0"/>
        <a:cs typeface="Lucida Sans Unicode" pitchFamily="32" charset="0"/>
      </a:defRPr>
    </a:lvl2pPr>
    <a:lvl3pPr marL="1143000" indent="-2286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Lucida Sans Unicode" pitchFamily="32" charset="0"/>
        <a:cs typeface="Lucida Sans Unicode" pitchFamily="32" charset="0"/>
      </a:defRPr>
    </a:lvl3pPr>
    <a:lvl4pPr marL="1600200" indent="-2286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Lucida Sans Unicode" pitchFamily="32" charset="0"/>
        <a:cs typeface="Lucida Sans Unicode" pitchFamily="32" charset="0"/>
      </a:defRPr>
    </a:lvl4pPr>
    <a:lvl5pPr marL="2057400" indent="-2286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Lucida Sans Unicode" pitchFamily="32" charset="0"/>
        <a:cs typeface="Lucida Sans Unicode" pitchFamily="32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Lucida Sans Unicode" pitchFamily="32" charset="0"/>
        <a:cs typeface="Lucida Sans Unicode" pitchFamily="32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Lucida Sans Unicode" pitchFamily="32" charset="0"/>
        <a:cs typeface="Lucida Sans Unicode" pitchFamily="32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Lucida Sans Unicode" pitchFamily="32" charset="0"/>
        <a:cs typeface="Lucida Sans Unicode" pitchFamily="32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Lucida Sans Unicode" pitchFamily="32" charset="0"/>
        <a:cs typeface="Lucida Sans Unicode" pitchFamily="32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669">
          <p15:clr>
            <a:srgbClr val="A4A3A4"/>
          </p15:clr>
        </p15:guide>
        <p15:guide id="2" pos="19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71141" autoAdjust="0"/>
  </p:normalViewPr>
  <p:slideViewPr>
    <p:cSldViewPr>
      <p:cViewPr>
        <p:scale>
          <a:sx n="60" d="100"/>
          <a:sy n="60" d="100"/>
        </p:scale>
        <p:origin x="-1260" y="-10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5"/>
        <p:guide pos="190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592" cy="496781"/>
          </a:xfrm>
          <a:prstGeom prst="rect">
            <a:avLst/>
          </a:prstGeom>
        </p:spPr>
        <p:txBody>
          <a:bodyPr vert="horz" lIns="83137" tIns="41569" rIns="83137" bIns="41569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096" y="1"/>
            <a:ext cx="2890592" cy="496781"/>
          </a:xfrm>
          <a:prstGeom prst="rect">
            <a:avLst/>
          </a:prstGeom>
        </p:spPr>
        <p:txBody>
          <a:bodyPr vert="horz" lIns="83137" tIns="41569" rIns="83137" bIns="41569" rtlCol="0"/>
          <a:lstStyle>
            <a:lvl1pPr algn="r">
              <a:defRPr sz="1100"/>
            </a:lvl1pPr>
          </a:lstStyle>
          <a:p>
            <a:fld id="{29A7DE0E-E7E0-4CB9-9940-27358FE7B9BF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972"/>
            <a:ext cx="2890592" cy="496780"/>
          </a:xfrm>
          <a:prstGeom prst="rect">
            <a:avLst/>
          </a:prstGeom>
        </p:spPr>
        <p:txBody>
          <a:bodyPr vert="horz" lIns="83137" tIns="41569" rIns="83137" bIns="41569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096" y="9429972"/>
            <a:ext cx="2890592" cy="496780"/>
          </a:xfrm>
          <a:prstGeom prst="rect">
            <a:avLst/>
          </a:prstGeom>
        </p:spPr>
        <p:txBody>
          <a:bodyPr vert="horz" lIns="83137" tIns="41569" rIns="83137" bIns="41569" rtlCol="0" anchor="b"/>
          <a:lstStyle>
            <a:lvl1pPr algn="r">
              <a:defRPr sz="1100"/>
            </a:lvl1pPr>
          </a:lstStyle>
          <a:p>
            <a:fld id="{C59095B8-F173-4967-B9FC-C60F40967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807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1"/>
          <p:cNvSpPr>
            <a:spLocks noChangeArrowheads="1"/>
          </p:cNvSpPr>
          <p:nvPr/>
        </p:nvSpPr>
        <p:spPr bwMode="auto">
          <a:xfrm>
            <a:off x="0" y="0"/>
            <a:ext cx="6050076" cy="8490954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137" tIns="41569" rIns="83137" bIns="41569" anchor="ctr"/>
          <a:lstStyle/>
          <a:p>
            <a:endParaRPr lang="ru-RU"/>
          </a:p>
        </p:txBody>
      </p:sp>
      <p:sp>
        <p:nvSpPr>
          <p:cNvPr id="46083" name="AutoShape 2"/>
          <p:cNvSpPr>
            <a:spLocks noChangeArrowheads="1"/>
          </p:cNvSpPr>
          <p:nvPr/>
        </p:nvSpPr>
        <p:spPr bwMode="auto">
          <a:xfrm>
            <a:off x="0" y="0"/>
            <a:ext cx="6050076" cy="8490954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137" tIns="41569" rIns="83137" bIns="41569" anchor="ctr"/>
          <a:lstStyle/>
          <a:p>
            <a:endParaRPr lang="ru-RU"/>
          </a:p>
        </p:txBody>
      </p:sp>
      <p:sp>
        <p:nvSpPr>
          <p:cNvPr id="46084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5144750" y="-10671175"/>
            <a:ext cx="30289500" cy="2271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05009" y="4033205"/>
            <a:ext cx="4837260" cy="3817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426865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0" y="-10671183"/>
            <a:ext cx="1402" cy="226336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137" tIns="41569" rIns="83137" bIns="41569" anchor="ctr"/>
          <a:lstStyle/>
          <a:p>
            <a:endParaRPr lang="ru-RU"/>
          </a:p>
        </p:txBody>
      </p:sp>
      <p:sp>
        <p:nvSpPr>
          <p:cNvPr id="4710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05009" y="4033205"/>
            <a:ext cx="4838660" cy="381945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11471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0" y="-10671183"/>
            <a:ext cx="1402" cy="226336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137" tIns="41569" rIns="83137" bIns="41569" anchor="ctr"/>
          <a:lstStyle/>
          <a:p>
            <a:endParaRPr lang="ru-RU"/>
          </a:p>
        </p:txBody>
      </p:sp>
      <p:sp>
        <p:nvSpPr>
          <p:cNvPr id="4813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05009" y="4033205"/>
            <a:ext cx="4838660" cy="381945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60288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0" y="-10671183"/>
            <a:ext cx="1402" cy="226336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137" tIns="41569" rIns="83137" bIns="41569" anchor="ctr"/>
          <a:lstStyle/>
          <a:p>
            <a:endParaRPr lang="ru-RU"/>
          </a:p>
        </p:txBody>
      </p:sp>
      <p:sp>
        <p:nvSpPr>
          <p:cNvPr id="4813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05009" y="4033205"/>
            <a:ext cx="4838660" cy="381945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1838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0" y="-10671183"/>
            <a:ext cx="1402" cy="226336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137" tIns="41569" rIns="83137" bIns="41569" anchor="ctr"/>
          <a:lstStyle/>
          <a:p>
            <a:endParaRPr lang="ru-RU"/>
          </a:p>
        </p:txBody>
      </p:sp>
      <p:sp>
        <p:nvSpPr>
          <p:cNvPr id="4813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05009" y="4033205"/>
            <a:ext cx="4838660" cy="381945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76698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/>
          <p:cNvSpPr txBox="1">
            <a:spLocks noChangeArrowheads="1"/>
          </p:cNvSpPr>
          <p:nvPr/>
        </p:nvSpPr>
        <p:spPr bwMode="auto">
          <a:xfrm>
            <a:off x="0" y="-10671183"/>
            <a:ext cx="1402" cy="226336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137" tIns="41569" rIns="83137" bIns="41569" anchor="ctr"/>
          <a:lstStyle/>
          <a:p>
            <a:endParaRPr lang="ru-RU"/>
          </a:p>
        </p:txBody>
      </p:sp>
      <p:sp>
        <p:nvSpPr>
          <p:cNvPr id="5017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05009" y="4033205"/>
            <a:ext cx="4838660" cy="381945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dirty="0" smtClean="0"/>
              <a:t>Общие</a:t>
            </a:r>
            <a:r>
              <a:rPr lang="ru-RU" baseline="0" dirty="0" smtClean="0"/>
              <a:t> слова про задачу мониторинга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49905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3482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773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977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28588"/>
            <a:ext cx="2055813" cy="59928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6625" cy="59928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049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704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699731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97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774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58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5297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32567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20874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4838" cy="143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Lucida Sans Unicode" pitchFamily="32" charset="0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pitchFamily="32" charset="0"/>
          <a:cs typeface="Lucida Sans Unicode" pitchFamily="32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pitchFamily="32" charset="0"/>
          <a:cs typeface="Lucida Sans Unicode" pitchFamily="32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pitchFamily="32" charset="0"/>
          <a:cs typeface="Lucida Sans Unicode" pitchFamily="32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pitchFamily="32" charset="0"/>
          <a:cs typeface="Lucida Sans Unicode" pitchFamily="32" charset="0"/>
        </a:defRPr>
      </a:lvl5pPr>
      <a:lvl6pPr marL="25146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Lucida Sans Unicode" pitchFamily="32" charset="0"/>
        </a:defRPr>
      </a:lvl6pPr>
      <a:lvl7pPr marL="29718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Lucida Sans Unicode" pitchFamily="32" charset="0"/>
        </a:defRPr>
      </a:lvl7pPr>
      <a:lvl8pPr marL="34290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Lucida Sans Unicode" pitchFamily="32" charset="0"/>
        </a:defRPr>
      </a:lvl8pPr>
      <a:lvl9pPr marL="38862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Lucida Sans Unicode" pitchFamily="32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Lucida Sans Unicode" pitchFamily="32" charset="0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Lucida Sans Unicode" pitchFamily="32" charset="0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Lucida Sans Unicode" pitchFamily="32" charset="0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Lucida Sans Unicode" pitchFamily="32" charset="0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Lucida Sans Unicode" pitchFamily="32" charset="0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700" y="188913"/>
            <a:ext cx="1906588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1" name="Line 2"/>
          <p:cNvSpPr>
            <a:spLocks noChangeShapeType="1"/>
          </p:cNvSpPr>
          <p:nvPr/>
        </p:nvSpPr>
        <p:spPr bwMode="auto">
          <a:xfrm flipH="1">
            <a:off x="247650" y="1081088"/>
            <a:ext cx="8648700" cy="1587"/>
          </a:xfrm>
          <a:prstGeom prst="line">
            <a:avLst/>
          </a:prstGeom>
          <a:noFill/>
          <a:ln w="38160">
            <a:solidFill>
              <a:srgbClr val="4786C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12713" y="1303338"/>
            <a:ext cx="8899525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6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eaLnBrk="1" hangingPunct="1"/>
            <a:endParaRPr lang="ru-RU" sz="3200" dirty="0" smtClean="0">
              <a:solidFill>
                <a:srgbClr val="000000"/>
              </a:solidFill>
            </a:endParaRPr>
          </a:p>
          <a:p>
            <a:pPr algn="ctr" eaLnBrk="1" hangingPunct="1"/>
            <a:endParaRPr lang="ru-RU" sz="3200" dirty="0">
              <a:solidFill>
                <a:srgbClr val="000000"/>
              </a:solidFill>
            </a:endParaRPr>
          </a:p>
          <a:p>
            <a:pPr algn="ctr" eaLnBrk="1" hangingPunct="1"/>
            <a:r>
              <a:rPr lang="ru-RU" sz="3200" dirty="0" smtClean="0">
                <a:solidFill>
                  <a:srgbClr val="000000"/>
                </a:solidFill>
              </a:rPr>
              <a:t>Система </a:t>
            </a:r>
            <a:r>
              <a:rPr lang="ru-RU" sz="3200" dirty="0">
                <a:solidFill>
                  <a:srgbClr val="000000"/>
                </a:solidFill>
              </a:rPr>
              <a:t>мониторинга </a:t>
            </a:r>
            <a:r>
              <a:rPr lang="ru-RU" sz="3200" dirty="0" smtClean="0">
                <a:solidFill>
                  <a:srgbClr val="000000"/>
                </a:solidFill>
              </a:rPr>
              <a:t>FLAME</a:t>
            </a:r>
            <a:r>
              <a:rPr lang="en-US" sz="3200" dirty="0" smtClean="0">
                <a:solidFill>
                  <a:schemeClr val="tx1"/>
                </a:solidFill>
              </a:rPr>
              <a:t>: </a:t>
            </a:r>
            <a:r>
              <a:rPr lang="ru-RU" sz="3200" dirty="0">
                <a:solidFill>
                  <a:schemeClr val="tx1"/>
                </a:solidFill>
              </a:rPr>
              <a:t>тестирование и апробация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1255713" y="4502150"/>
            <a:ext cx="6400800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1495" rIns="90000" bIns="46800"/>
          <a:lstStyle>
            <a:lvl1pPr eaLnBrk="0" hangingPunct="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ru-RU" dirty="0" smtClean="0">
                <a:solidFill>
                  <a:srgbClr val="000000"/>
                </a:solidFill>
              </a:rPr>
              <a:t>Коршунов А.А., </a:t>
            </a:r>
            <a:r>
              <a:rPr lang="en-US" dirty="0" err="1" smtClean="0">
                <a:solidFill>
                  <a:srgbClr val="000000"/>
                </a:solidFill>
              </a:rPr>
              <a:t>Занчурин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М.А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en-US" dirty="0" smtClean="0">
                <a:solidFill>
                  <a:srgbClr val="000000"/>
                </a:solidFill>
              </a:rPr>
              <a:t>28 </a:t>
            </a:r>
            <a:r>
              <a:rPr lang="en-US" dirty="0" err="1" smtClean="0">
                <a:solidFill>
                  <a:srgbClr val="000000"/>
                </a:solidFill>
              </a:rPr>
              <a:t>апреля</a:t>
            </a:r>
            <a:r>
              <a:rPr lang="en-US" dirty="0" smtClean="0">
                <a:solidFill>
                  <a:srgbClr val="000000"/>
                </a:solidFill>
              </a:rPr>
              <a:t> 2015 </a:t>
            </a:r>
            <a:r>
              <a:rPr lang="en-US" dirty="0" err="1">
                <a:solidFill>
                  <a:srgbClr val="000000"/>
                </a:solidFill>
              </a:rPr>
              <a:t>года</a:t>
            </a:r>
            <a:endParaRPr 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700" y="188913"/>
            <a:ext cx="1906588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Line 2"/>
          <p:cNvSpPr>
            <a:spLocks noChangeShapeType="1"/>
          </p:cNvSpPr>
          <p:nvPr/>
        </p:nvSpPr>
        <p:spPr bwMode="auto">
          <a:xfrm flipH="1">
            <a:off x="247650" y="1081088"/>
            <a:ext cx="8648700" cy="1587"/>
          </a:xfrm>
          <a:prstGeom prst="line">
            <a:avLst/>
          </a:prstGeom>
          <a:noFill/>
          <a:ln w="38160">
            <a:solidFill>
              <a:srgbClr val="4786C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5413" y="177800"/>
            <a:ext cx="6675437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2932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eaLnBrk="1" hangingPunct="1"/>
            <a:r>
              <a:rPr lang="ru-RU" sz="2600" dirty="0" smtClean="0">
                <a:solidFill>
                  <a:srgbClr val="000080"/>
                </a:solidFill>
              </a:rPr>
              <a:t>Полигон 1.1</a:t>
            </a:r>
            <a:endParaRPr lang="en-US" sz="2600" dirty="0">
              <a:solidFill>
                <a:srgbClr val="000080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539552" y="1238250"/>
            <a:ext cx="8208912" cy="488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ru-RU" sz="1700" dirty="0"/>
          </a:p>
          <a:p>
            <a:pPr marL="0" indent="0" algn="ctr" eaLnBrk="1" hangingPunct="1">
              <a:spcBef>
                <a:spcPct val="20000"/>
              </a:spcBef>
            </a:pPr>
            <a:r>
              <a:rPr lang="ru-RU" sz="2200" dirty="0" smtClean="0"/>
              <a:t>Модификация Полигона 1</a:t>
            </a:r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700" dirty="0" smtClean="0"/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700" dirty="0" smtClean="0"/>
              <a:t>Реализованы клиентская и серверная части </a:t>
            </a:r>
            <a:r>
              <a:rPr lang="en-US" sz="1700" dirty="0" err="1" smtClean="0"/>
              <a:t>FlameGate</a:t>
            </a:r>
            <a:r>
              <a:rPr lang="en-US" sz="1700" dirty="0" smtClean="0"/>
              <a:t> </a:t>
            </a:r>
            <a:r>
              <a:rPr lang="ru-RU" sz="1700" dirty="0" smtClean="0"/>
              <a:t>с использованием </a:t>
            </a:r>
            <a:r>
              <a:rPr lang="ru-RU" sz="1700" dirty="0" err="1" smtClean="0"/>
              <a:t>фреймворка</a:t>
            </a:r>
            <a:r>
              <a:rPr lang="ru-RU" sz="1700" dirty="0" smtClean="0"/>
              <a:t> </a:t>
            </a:r>
            <a:r>
              <a:rPr lang="en-US" sz="1700" dirty="0" smtClean="0"/>
              <a:t>Apache Thrift</a:t>
            </a:r>
            <a:endParaRPr lang="ru-RU" sz="1700" dirty="0" smtClean="0"/>
          </a:p>
          <a:p>
            <a:pPr marL="0" indent="0" eaLnBrk="1" hangingPunct="1">
              <a:spcBef>
                <a:spcPct val="20000"/>
              </a:spcBef>
            </a:pPr>
            <a:r>
              <a:rPr lang="en-US" sz="1700" dirty="0" smtClean="0"/>
              <a:t>		</a:t>
            </a:r>
          </a:p>
          <a:p>
            <a:pPr marL="0" indent="0" eaLnBrk="1" hangingPunct="1">
              <a:spcBef>
                <a:spcPct val="20000"/>
              </a:spcBef>
            </a:pPr>
            <a:r>
              <a:rPr lang="en-US" sz="1700" dirty="0"/>
              <a:t>	</a:t>
            </a:r>
            <a:r>
              <a:rPr lang="en-US" sz="1700" dirty="0" smtClean="0"/>
              <a:t>https</a:t>
            </a:r>
            <a:r>
              <a:rPr lang="en-US" sz="1700" dirty="0"/>
              <a:t>://thrift.apache.org/about</a:t>
            </a:r>
            <a:endParaRPr lang="en-US" sz="1700" dirty="0" smtClean="0"/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700" dirty="0" smtClean="0"/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700" dirty="0" smtClean="0"/>
              <a:t>Клиентская часть успешно </a:t>
            </a:r>
            <a:r>
              <a:rPr lang="en-US" sz="1700" dirty="0" smtClean="0"/>
              <a:t> </a:t>
            </a:r>
            <a:r>
              <a:rPr lang="ru-RU" sz="1700" dirty="0" smtClean="0"/>
              <a:t>внедрена в систему мониторинга</a:t>
            </a:r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700" dirty="0" smtClean="0"/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700" dirty="0" smtClean="0"/>
              <a:t>Настройки виртуальных машин были оставлены без изменений</a:t>
            </a:r>
            <a:endParaRPr lang="en-US" sz="1700" dirty="0" smtClean="0"/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700" dirty="0" smtClean="0"/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700" dirty="0" smtClean="0"/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700" dirty="0"/>
          </a:p>
          <a:p>
            <a:endParaRPr lang="ru-RU" sz="1600" dirty="0"/>
          </a:p>
          <a:p>
            <a:r>
              <a:rPr lang="ru-RU" sz="1600" dirty="0"/>
              <a:t/>
            </a:r>
            <a:br>
              <a:rPr lang="ru-RU" sz="1600" dirty="0"/>
            </a:br>
            <a:endParaRPr lang="ru-RU" sz="1700" dirty="0" smtClean="0"/>
          </a:p>
          <a:p>
            <a:pPr marL="0" indent="0" eaLnBrk="1" hangingPunct="1">
              <a:spcBef>
                <a:spcPct val="20000"/>
              </a:spcBef>
            </a:pPr>
            <a:endParaRPr lang="ru-RU" sz="1700" dirty="0" smtClean="0"/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700" dirty="0" smtClean="0"/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700" dirty="0" smtClean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59229" y="249226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858044" y="515655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8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700" y="188913"/>
            <a:ext cx="1906588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Line 2"/>
          <p:cNvSpPr>
            <a:spLocks noChangeShapeType="1"/>
          </p:cNvSpPr>
          <p:nvPr/>
        </p:nvSpPr>
        <p:spPr bwMode="auto">
          <a:xfrm flipH="1">
            <a:off x="247650" y="1081088"/>
            <a:ext cx="8648700" cy="1587"/>
          </a:xfrm>
          <a:prstGeom prst="line">
            <a:avLst/>
          </a:prstGeom>
          <a:noFill/>
          <a:ln w="38160">
            <a:solidFill>
              <a:srgbClr val="4786C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5413" y="177800"/>
            <a:ext cx="6675437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2932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eaLnBrk="1" hangingPunct="1"/>
            <a:r>
              <a:rPr lang="ru-RU" sz="2600" dirty="0" smtClean="0">
                <a:solidFill>
                  <a:srgbClr val="000080"/>
                </a:solidFill>
              </a:rPr>
              <a:t>Полигон 1.1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539552" y="1238250"/>
            <a:ext cx="8208912" cy="488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ru-RU" sz="1700" dirty="0"/>
          </a:p>
          <a:p>
            <a:pPr marL="0" indent="0" algn="ctr" eaLnBrk="1" hangingPunct="1">
              <a:spcBef>
                <a:spcPct val="20000"/>
              </a:spcBef>
            </a:pPr>
            <a:r>
              <a:rPr lang="ru-RU" sz="2200" dirty="0" smtClean="0"/>
              <a:t>РЕЗУЛЬТАТЫ ТЕСТИРОВАНИЯ</a:t>
            </a:r>
          </a:p>
          <a:p>
            <a:pPr marL="0" indent="0" algn="ctr" eaLnBrk="1" hangingPunct="1">
              <a:spcBef>
                <a:spcPct val="20000"/>
              </a:spcBef>
            </a:pPr>
            <a:endParaRPr lang="ru-RU" sz="2200" dirty="0" smtClean="0"/>
          </a:p>
          <a:p>
            <a:pPr marL="0" indent="0" eaLnBrk="1" hangingPunct="1">
              <a:spcBef>
                <a:spcPct val="20000"/>
              </a:spcBef>
            </a:pPr>
            <a:r>
              <a:rPr lang="ru-RU" sz="2000" dirty="0" smtClean="0"/>
              <a:t>Запуск </a:t>
            </a:r>
            <a:r>
              <a:rPr lang="ru-RU" sz="2000" dirty="0"/>
              <a:t>серверной части на виртуальной машине с </a:t>
            </a:r>
            <a:r>
              <a:rPr lang="ru-RU" sz="2000" dirty="0" smtClean="0"/>
              <a:t>4 вычислительными ядрами </a:t>
            </a:r>
            <a:r>
              <a:rPr lang="ru-RU" sz="2000" dirty="0"/>
              <a:t>процессора</a:t>
            </a:r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700" dirty="0"/>
          </a:p>
          <a:p>
            <a:pPr marL="0" indent="0" algn="ctr" eaLnBrk="1" hangingPunct="1">
              <a:spcBef>
                <a:spcPct val="20000"/>
              </a:spcBef>
            </a:pPr>
            <a:endParaRPr lang="ru-RU" sz="1700" dirty="0" smtClean="0"/>
          </a:p>
          <a:p>
            <a:pPr marL="0" indent="0" algn="ctr" eaLnBrk="1" hangingPunct="1">
              <a:spcBef>
                <a:spcPct val="20000"/>
              </a:spcBef>
            </a:pPr>
            <a:endParaRPr lang="ru-RU" sz="17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59229" y="249226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858044" y="515655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692339"/>
              </p:ext>
            </p:extLst>
          </p:nvPr>
        </p:nvGraphicFramePr>
        <p:xfrm>
          <a:off x="539552" y="3104670"/>
          <a:ext cx="7848871" cy="3012296"/>
        </p:xfrm>
        <a:graphic>
          <a:graphicData uri="http://schemas.openxmlformats.org/drawingml/2006/table">
            <a:tbl>
              <a:tblPr/>
              <a:tblGrid>
                <a:gridCol w="1665032"/>
                <a:gridCol w="1009041"/>
                <a:gridCol w="1009041"/>
                <a:gridCol w="1009041"/>
                <a:gridCol w="773056"/>
                <a:gridCol w="1191830"/>
                <a:gridCol w="1191830"/>
              </a:tblGrid>
              <a:tr h="1055986"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</a:rPr>
                        <a:t/>
                      </a:r>
                      <a:br>
                        <a:rPr lang="ru-RU" dirty="0">
                          <a:effectLst/>
                        </a:rPr>
                      </a:b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</a:t>
                      </a:r>
                      <a:r>
                        <a:rPr lang="ru-RU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</a:t>
                      </a:r>
                      <a:r>
                        <a:rPr lang="ru-RU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</a:t>
                      </a:r>
                      <a:r>
                        <a:rPr lang="ru-RU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</a:t>
                      </a:r>
                      <a:r>
                        <a:rPr lang="ru-RU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 </a:t>
                      </a:r>
                      <a:r>
                        <a:rPr lang="ru-RU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>
                          <a:effectLst/>
                        </a:rPr>
                        <a:t>120 c 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16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поток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1144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3406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4078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15379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96699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 smtClean="0">
                          <a:effectLst/>
                        </a:rPr>
                        <a:t>157651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07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потока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1585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4555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6501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26596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179672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>
                          <a:effectLst/>
                        </a:rPr>
                        <a:t>338383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07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</a:t>
                      </a:r>
                      <a:r>
                        <a:rPr lang="ru-RU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потока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1442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4684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7386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28114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199771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>
                          <a:effectLst/>
                        </a:rPr>
                        <a:t>404910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293962" y="2287900"/>
            <a:ext cx="921052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71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700" y="188913"/>
            <a:ext cx="1906588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Line 2"/>
          <p:cNvSpPr>
            <a:spLocks noChangeShapeType="1"/>
          </p:cNvSpPr>
          <p:nvPr/>
        </p:nvSpPr>
        <p:spPr bwMode="auto">
          <a:xfrm flipH="1">
            <a:off x="247650" y="1081088"/>
            <a:ext cx="8648700" cy="1587"/>
          </a:xfrm>
          <a:prstGeom prst="line">
            <a:avLst/>
          </a:prstGeom>
          <a:noFill/>
          <a:ln w="38160">
            <a:solidFill>
              <a:srgbClr val="4786C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5413" y="177800"/>
            <a:ext cx="6675437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2932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eaLnBrk="1" hangingPunct="1"/>
            <a:r>
              <a:rPr lang="ru-RU" sz="2600" dirty="0" smtClean="0">
                <a:solidFill>
                  <a:srgbClr val="000080"/>
                </a:solidFill>
              </a:rPr>
              <a:t>Полигон 1.1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539552" y="1238250"/>
            <a:ext cx="8208912" cy="488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ru-RU" sz="1700" dirty="0"/>
          </a:p>
          <a:p>
            <a:pPr marL="0" indent="0" algn="ctr" eaLnBrk="1" hangingPunct="1">
              <a:spcBef>
                <a:spcPct val="20000"/>
              </a:spcBef>
            </a:pPr>
            <a:r>
              <a:rPr lang="ru-RU" sz="2200" dirty="0" smtClean="0"/>
              <a:t>РЕЗУЛЬТАТЫ ТЕСТИРОВАНИЯ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59229" y="249226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858044" y="515655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293962" y="2287900"/>
            <a:ext cx="921052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762991"/>
              </p:ext>
            </p:extLst>
          </p:nvPr>
        </p:nvGraphicFramePr>
        <p:xfrm>
          <a:off x="539552" y="2919125"/>
          <a:ext cx="7992891" cy="1905000"/>
        </p:xfrm>
        <a:graphic>
          <a:graphicData uri="http://schemas.openxmlformats.org/drawingml/2006/table">
            <a:tbl>
              <a:tblPr/>
              <a:tblGrid>
                <a:gridCol w="1470692"/>
                <a:gridCol w="1470692"/>
                <a:gridCol w="1470692"/>
                <a:gridCol w="1470692"/>
                <a:gridCol w="1125399"/>
                <a:gridCol w="984724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</a:rPr>
                        <a:t/>
                      </a:r>
                      <a:br>
                        <a:rPr lang="ru-RU" dirty="0">
                          <a:effectLst/>
                        </a:rPr>
                      </a:b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секунда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секунды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секунды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секунд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 секунд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поток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1220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2194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3527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12247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50445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потока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1271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3237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5093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19652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120982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>
                          <a:effectLst/>
                        </a:rPr>
                        <a:t>4 </a:t>
                      </a:r>
                      <a:r>
                        <a:rPr lang="ru-RU" dirty="0" smtClean="0">
                          <a:effectLst/>
                        </a:rPr>
                        <a:t>потока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 smtClean="0">
                          <a:effectLst/>
                        </a:rPr>
                        <a:t>1533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 smtClean="0">
                          <a:effectLst/>
                        </a:rPr>
                        <a:t>3000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 smtClean="0">
                          <a:effectLst/>
                        </a:rPr>
                        <a:t>4496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 smtClean="0">
                          <a:effectLst/>
                        </a:rPr>
                        <a:t>17329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 smtClean="0">
                          <a:effectLst/>
                        </a:rPr>
                        <a:t>177596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39552" y="2313386"/>
            <a:ext cx="10196711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Результаты при запуске системы с коррелятором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513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700" y="188913"/>
            <a:ext cx="1906588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Line 2"/>
          <p:cNvSpPr>
            <a:spLocks noChangeShapeType="1"/>
          </p:cNvSpPr>
          <p:nvPr/>
        </p:nvSpPr>
        <p:spPr bwMode="auto">
          <a:xfrm flipH="1">
            <a:off x="247650" y="1081088"/>
            <a:ext cx="8648700" cy="1587"/>
          </a:xfrm>
          <a:prstGeom prst="line">
            <a:avLst/>
          </a:prstGeom>
          <a:noFill/>
          <a:ln w="38160">
            <a:solidFill>
              <a:srgbClr val="4786C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5413" y="177800"/>
            <a:ext cx="6675437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2932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eaLnBrk="1" hangingPunct="1"/>
            <a:r>
              <a:rPr lang="ru-RU" sz="2600" dirty="0" smtClean="0">
                <a:solidFill>
                  <a:srgbClr val="000080"/>
                </a:solidFill>
              </a:rPr>
              <a:t>Полигон 1</a:t>
            </a:r>
            <a:r>
              <a:rPr lang="en-US" sz="2600" dirty="0" smtClean="0">
                <a:solidFill>
                  <a:srgbClr val="000080"/>
                </a:solidFill>
              </a:rPr>
              <a:t>.1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539552" y="1238250"/>
            <a:ext cx="8208912" cy="488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ru-RU" sz="1700" dirty="0"/>
          </a:p>
          <a:p>
            <a:pPr marL="0" indent="0" algn="ctr" eaLnBrk="1" hangingPunct="1">
              <a:spcBef>
                <a:spcPct val="20000"/>
              </a:spcBef>
            </a:pPr>
            <a:r>
              <a:rPr lang="ru-RU" sz="2200" dirty="0" smtClean="0"/>
              <a:t>ИНТЕРПРЕТАЦИЯ РЕЗУЛЬТАТОВ</a:t>
            </a:r>
          </a:p>
          <a:p>
            <a:pPr marL="0" indent="0" algn="ctr" eaLnBrk="1" hangingPunct="1">
              <a:spcBef>
                <a:spcPct val="20000"/>
              </a:spcBef>
            </a:pPr>
            <a:endParaRPr lang="ru-RU" sz="2200" dirty="0" smtClean="0"/>
          </a:p>
          <a:p>
            <a:pPr marL="285750" indent="-285750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700" dirty="0" smtClean="0"/>
              <a:t>Пропорциональное ускорение при увеличении количества потоков до </a:t>
            </a:r>
            <a:r>
              <a:rPr lang="ru-RU" sz="1700" dirty="0" smtClean="0"/>
              <a:t>двух</a:t>
            </a:r>
            <a:endParaRPr lang="ru-RU" sz="1700" dirty="0" smtClean="0"/>
          </a:p>
          <a:p>
            <a:pPr marL="285750" indent="-285750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700" dirty="0" smtClean="0"/>
              <a:t>Прогнозируемое ускорение  на 4 потоках менее, чем в 2 раза по сравнению с </a:t>
            </a:r>
            <a:r>
              <a:rPr lang="ru-RU" sz="1700" dirty="0" smtClean="0"/>
              <a:t>2-мя </a:t>
            </a:r>
            <a:r>
              <a:rPr lang="ru-RU" sz="1700" dirty="0" smtClean="0"/>
              <a:t>потоками</a:t>
            </a:r>
          </a:p>
          <a:p>
            <a:pPr marL="285750" indent="-285750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700" dirty="0" smtClean="0"/>
              <a:t>Стабильность количества </a:t>
            </a:r>
            <a:r>
              <a:rPr lang="ru-RU" sz="1700" dirty="0" smtClean="0"/>
              <a:t>обработанных  </a:t>
            </a:r>
            <a:r>
              <a:rPr lang="ru-RU" sz="1700" dirty="0" smtClean="0"/>
              <a:t>запросов в секунду  </a:t>
            </a:r>
            <a:r>
              <a:rPr lang="ru-RU" sz="1700" dirty="0" smtClean="0"/>
              <a:t>при </a:t>
            </a:r>
            <a:r>
              <a:rPr lang="ru-RU" sz="1700" dirty="0" smtClean="0"/>
              <a:t>увеличении  </a:t>
            </a:r>
            <a:r>
              <a:rPr lang="ru-RU" sz="1700" dirty="0" smtClean="0"/>
              <a:t>времени  работы  системы  мониторинга</a:t>
            </a:r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700" dirty="0"/>
          </a:p>
          <a:p>
            <a:pPr marL="0"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ru-RU" sz="1700" dirty="0" smtClean="0"/>
              <a:t>Временной </a:t>
            </a:r>
            <a:r>
              <a:rPr lang="ru-RU" sz="1700" dirty="0" smtClean="0"/>
              <a:t>профиль одного из запросов с использованием </a:t>
            </a:r>
            <a:r>
              <a:rPr lang="en-US" sz="1700" dirty="0" err="1" smtClean="0"/>
              <a:t>FlameGate</a:t>
            </a:r>
            <a:r>
              <a:rPr lang="en-US" sz="1700" dirty="0" smtClean="0"/>
              <a:t>. </a:t>
            </a:r>
            <a:endParaRPr lang="ru-RU" sz="1700" dirty="0" smtClean="0"/>
          </a:p>
          <a:p>
            <a:pPr>
              <a:lnSpc>
                <a:spcPct val="150000"/>
              </a:lnSpc>
            </a:pPr>
            <a:r>
              <a:rPr lang="ru-RU" sz="1600" dirty="0" smtClean="0"/>
              <a:t>	Время получения запроса из очереди :6.89e-07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	Время вычисления запрос: 0.000150396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	Генерация события: 8.2194e-05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	Сохранение времени последнего вычисления запроса :6.8433e-05</a:t>
            </a:r>
          </a:p>
          <a:p>
            <a:endParaRPr lang="ru-RU" sz="1600" dirty="0"/>
          </a:p>
          <a:p>
            <a:endParaRPr lang="ru-RU" sz="1600" dirty="0"/>
          </a:p>
          <a:p>
            <a:r>
              <a:rPr lang="ru-RU" sz="1600" dirty="0"/>
              <a:t/>
            </a:r>
            <a:br>
              <a:rPr lang="ru-RU" sz="1600" dirty="0"/>
            </a:br>
            <a:endParaRPr lang="ru-RU" sz="1700" dirty="0" smtClean="0"/>
          </a:p>
          <a:p>
            <a:pPr marL="0" indent="0" eaLnBrk="1" hangingPunct="1">
              <a:spcBef>
                <a:spcPct val="20000"/>
              </a:spcBef>
            </a:pPr>
            <a:endParaRPr lang="ru-RU" sz="1700" dirty="0" smtClean="0"/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700" dirty="0" smtClean="0"/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700" dirty="0" smtClean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59229" y="249226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858044" y="515655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379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700" y="188913"/>
            <a:ext cx="1906588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Line 2"/>
          <p:cNvSpPr>
            <a:spLocks noChangeShapeType="1"/>
          </p:cNvSpPr>
          <p:nvPr/>
        </p:nvSpPr>
        <p:spPr bwMode="auto">
          <a:xfrm flipH="1">
            <a:off x="247650" y="1081088"/>
            <a:ext cx="8648700" cy="1587"/>
          </a:xfrm>
          <a:prstGeom prst="line">
            <a:avLst/>
          </a:prstGeom>
          <a:noFill/>
          <a:ln w="38160">
            <a:solidFill>
              <a:srgbClr val="4786C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5413" y="177800"/>
            <a:ext cx="6675437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2932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eaLnBrk="1" hangingPunct="1"/>
            <a:r>
              <a:rPr lang="ru-RU" sz="2600" dirty="0" smtClean="0">
                <a:solidFill>
                  <a:srgbClr val="000080"/>
                </a:solidFill>
              </a:rPr>
              <a:t>Полигон </a:t>
            </a:r>
            <a:r>
              <a:rPr lang="en-US" sz="2600" dirty="0" smtClean="0">
                <a:solidFill>
                  <a:srgbClr val="000080"/>
                </a:solidFill>
              </a:rPr>
              <a:t>2</a:t>
            </a:r>
            <a:endParaRPr lang="en-US" sz="2600" dirty="0">
              <a:solidFill>
                <a:srgbClr val="000080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539552" y="1600200"/>
            <a:ext cx="82089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ru-RU" sz="1700" dirty="0"/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ru-RU" sz="1700" dirty="0"/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en-US" sz="17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304" y="1819276"/>
            <a:ext cx="8244916" cy="470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029605" y="1081088"/>
            <a:ext cx="6675437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2932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lvl="2"/>
            <a:r>
              <a:rPr lang="en-US" sz="1400" dirty="0">
                <a:solidFill>
                  <a:schemeClr val="tx1"/>
                </a:solidFill>
              </a:rPr>
              <a:t>CPU: Core i7-3370 (3.4GHz)</a:t>
            </a:r>
          </a:p>
          <a:p>
            <a:pPr lvl="2"/>
            <a:r>
              <a:rPr lang="en-US" sz="1400" dirty="0">
                <a:solidFill>
                  <a:schemeClr val="tx1"/>
                </a:solidFill>
              </a:rPr>
              <a:t>RAM: DDR3 4 x 8192 MB , 1600 MHz</a:t>
            </a:r>
            <a:endParaRPr lang="ru-RU" sz="1400" dirty="0">
              <a:solidFill>
                <a:schemeClr val="tx1"/>
              </a:solidFill>
            </a:endParaRPr>
          </a:p>
          <a:p>
            <a:pPr lvl="2"/>
            <a:r>
              <a:rPr lang="en-US" sz="1400" dirty="0" smtClean="0">
                <a:solidFill>
                  <a:schemeClr val="tx1"/>
                </a:solidFill>
              </a:rPr>
              <a:t>Disk: Western Digital WD5003ABYX-01WERA1 500Gb SATA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39552" y="5353151"/>
            <a:ext cx="3337718" cy="1173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2932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</a:rPr>
              <a:t>Ядро </a:t>
            </a:r>
            <a:r>
              <a:rPr lang="en-US" sz="1400" dirty="0">
                <a:solidFill>
                  <a:schemeClr val="tx1"/>
                </a:solidFill>
              </a:rPr>
              <a:t>Linux 3.9.7-1.el6.elrepo.x86_64</a:t>
            </a:r>
            <a:endParaRPr lang="ru-RU" sz="1400" dirty="0">
              <a:solidFill>
                <a:schemeClr val="tx1"/>
              </a:solidFill>
            </a:endParaRPr>
          </a:p>
          <a:p>
            <a:r>
              <a:rPr lang="ru-RU" sz="1400" dirty="0">
                <a:solidFill>
                  <a:schemeClr val="tx1"/>
                </a:solidFill>
              </a:rPr>
              <a:t>ОС — </a:t>
            </a:r>
            <a:r>
              <a:rPr lang="en-US" sz="1400" dirty="0">
                <a:solidFill>
                  <a:schemeClr val="tx1"/>
                </a:solidFill>
              </a:rPr>
              <a:t>Scientific Linux 6.6.</a:t>
            </a:r>
            <a:endParaRPr lang="ru-RU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4 host CPUs</a:t>
            </a:r>
            <a:endParaRPr lang="ru-RU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1278 MB RAM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5566570" y="5388068"/>
            <a:ext cx="3337718" cy="1173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2932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</a:rPr>
              <a:t>Ядро </a:t>
            </a:r>
            <a:r>
              <a:rPr lang="en-US" sz="1400" dirty="0">
                <a:solidFill>
                  <a:schemeClr val="tx1"/>
                </a:solidFill>
              </a:rPr>
              <a:t>Linux 3.9.7-1.el6.elrepo.x86_64</a:t>
            </a:r>
            <a:endParaRPr lang="ru-RU" sz="1400" dirty="0">
              <a:solidFill>
                <a:schemeClr val="tx1"/>
              </a:solidFill>
            </a:endParaRPr>
          </a:p>
          <a:p>
            <a:r>
              <a:rPr lang="ru-RU" sz="1400" dirty="0">
                <a:solidFill>
                  <a:schemeClr val="tx1"/>
                </a:solidFill>
              </a:rPr>
              <a:t>ОС — </a:t>
            </a:r>
            <a:r>
              <a:rPr lang="en-US" sz="1400" dirty="0">
                <a:solidFill>
                  <a:schemeClr val="tx1"/>
                </a:solidFill>
              </a:rPr>
              <a:t>Scientific Linux 6.6.</a:t>
            </a:r>
            <a:endParaRPr lang="ru-RU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4 host CPUs</a:t>
            </a:r>
            <a:endParaRPr lang="ru-RU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1278 MB RAM</a:t>
            </a:r>
          </a:p>
        </p:txBody>
      </p:sp>
    </p:spTree>
    <p:extLst>
      <p:ext uri="{BB962C8B-B14F-4D97-AF65-F5344CB8AC3E}">
        <p14:creationId xmlns:p14="http://schemas.microsoft.com/office/powerpoint/2010/main" val="340140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700" y="188913"/>
            <a:ext cx="1906588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Line 2"/>
          <p:cNvSpPr>
            <a:spLocks noChangeShapeType="1"/>
          </p:cNvSpPr>
          <p:nvPr/>
        </p:nvSpPr>
        <p:spPr bwMode="auto">
          <a:xfrm flipH="1">
            <a:off x="247650" y="1081088"/>
            <a:ext cx="8648700" cy="1587"/>
          </a:xfrm>
          <a:prstGeom prst="line">
            <a:avLst/>
          </a:prstGeom>
          <a:noFill/>
          <a:ln w="38160">
            <a:solidFill>
              <a:srgbClr val="4786C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5413" y="177800"/>
            <a:ext cx="6675437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2932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eaLnBrk="1" hangingPunct="1"/>
            <a:r>
              <a:rPr lang="ru-RU" sz="2600" dirty="0" smtClean="0">
                <a:solidFill>
                  <a:srgbClr val="000080"/>
                </a:solidFill>
              </a:rPr>
              <a:t>Полигон 2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539552" y="1238250"/>
            <a:ext cx="8208912" cy="488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ru-RU" sz="1700" dirty="0"/>
          </a:p>
          <a:p>
            <a:pPr marL="0" indent="0" algn="ctr" eaLnBrk="1" hangingPunct="1">
              <a:spcBef>
                <a:spcPct val="20000"/>
              </a:spcBef>
            </a:pPr>
            <a:r>
              <a:rPr lang="ru-RU" sz="2200" dirty="0" smtClean="0"/>
              <a:t>РЕЗУЛЬТАТЫ ТЕСТИРОВАНИЯ</a:t>
            </a:r>
          </a:p>
          <a:p>
            <a:pPr marL="0" indent="0" eaLnBrk="1" hangingPunct="1">
              <a:spcBef>
                <a:spcPct val="20000"/>
              </a:spcBef>
            </a:pPr>
            <a:r>
              <a:rPr lang="ru-RU" sz="2000" dirty="0" smtClean="0"/>
              <a:t>Запуск </a:t>
            </a:r>
            <a:r>
              <a:rPr lang="ru-RU" sz="2000" dirty="0"/>
              <a:t>серверной части на виртуальной машине с </a:t>
            </a:r>
            <a:r>
              <a:rPr lang="ru-RU" sz="2000" dirty="0" smtClean="0"/>
              <a:t>4 вычислительными ядрами процессора</a:t>
            </a:r>
          </a:p>
          <a:p>
            <a:pPr marL="0" indent="0" eaLnBrk="1" hangingPunct="1">
              <a:spcBef>
                <a:spcPct val="20000"/>
              </a:spcBef>
            </a:pPr>
            <a:endParaRPr lang="ru-RU" sz="2000" dirty="0"/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700" dirty="0"/>
          </a:p>
          <a:p>
            <a:pPr marL="0" indent="0" algn="ctr" eaLnBrk="1" hangingPunct="1">
              <a:spcBef>
                <a:spcPct val="20000"/>
              </a:spcBef>
            </a:pPr>
            <a:endParaRPr lang="ru-RU" sz="1700" dirty="0" smtClean="0"/>
          </a:p>
          <a:p>
            <a:pPr marL="0" indent="0" algn="ctr" eaLnBrk="1" hangingPunct="1">
              <a:spcBef>
                <a:spcPct val="20000"/>
              </a:spcBef>
            </a:pPr>
            <a:endParaRPr lang="ru-RU" sz="17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59229" y="249226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858044" y="515655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293962" y="2287900"/>
            <a:ext cx="921052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046863"/>
              </p:ext>
            </p:extLst>
          </p:nvPr>
        </p:nvGraphicFramePr>
        <p:xfrm>
          <a:off x="395536" y="2949460"/>
          <a:ext cx="8508751" cy="2639780"/>
        </p:xfrm>
        <a:graphic>
          <a:graphicData uri="http://schemas.openxmlformats.org/drawingml/2006/table">
            <a:tbl>
              <a:tblPr/>
              <a:tblGrid>
                <a:gridCol w="1367040"/>
                <a:gridCol w="1367040"/>
                <a:gridCol w="1367040"/>
                <a:gridCol w="1117510"/>
                <a:gridCol w="1131751"/>
                <a:gridCol w="1079185"/>
                <a:gridCol w="1079185"/>
              </a:tblGrid>
              <a:tr h="677759"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</a:rPr>
                        <a:t/>
                      </a:r>
                      <a:br>
                        <a:rPr lang="ru-RU" dirty="0">
                          <a:effectLst/>
                        </a:rPr>
                      </a:b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</a:t>
                      </a:r>
                      <a:r>
                        <a:rPr lang="ru-RU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</a:t>
                      </a:r>
                      <a:r>
                        <a:rPr lang="ru-RU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</a:t>
                      </a:r>
                      <a:r>
                        <a:rPr lang="ru-RU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</a:t>
                      </a:r>
                      <a:r>
                        <a:rPr lang="ru-RU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 </a:t>
                      </a:r>
                      <a:r>
                        <a:rPr lang="ru-RU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 smtClean="0">
                          <a:effectLst/>
                        </a:rPr>
                        <a:t>120 с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34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поток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506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1453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2595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9940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59576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 smtClean="0">
                          <a:effectLst/>
                        </a:rPr>
                        <a:t>135158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34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потока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1109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3527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6154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21642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134667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 smtClean="0">
                          <a:effectLst/>
                        </a:rPr>
                        <a:t>308265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34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потока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1175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4161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7020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34355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184590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 smtClean="0">
                          <a:effectLst/>
                        </a:rPr>
                        <a:t>449900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76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потоков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1436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4302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6771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23292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176749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 smtClean="0">
                          <a:effectLst/>
                        </a:rPr>
                        <a:t>425142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-247124" y="1511509"/>
            <a:ext cx="1306944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37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700" y="188913"/>
            <a:ext cx="1906588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Line 2"/>
          <p:cNvSpPr>
            <a:spLocks noChangeShapeType="1"/>
          </p:cNvSpPr>
          <p:nvPr/>
        </p:nvSpPr>
        <p:spPr bwMode="auto">
          <a:xfrm flipH="1">
            <a:off x="247650" y="1081088"/>
            <a:ext cx="8648700" cy="1587"/>
          </a:xfrm>
          <a:prstGeom prst="line">
            <a:avLst/>
          </a:prstGeom>
          <a:noFill/>
          <a:ln w="38160">
            <a:solidFill>
              <a:srgbClr val="4786C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5413" y="177800"/>
            <a:ext cx="6675437" cy="797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2932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eaLnBrk="1" hangingPunct="1"/>
            <a:r>
              <a:rPr lang="ru-RU" sz="2600" dirty="0" smtClean="0">
                <a:solidFill>
                  <a:srgbClr val="000080"/>
                </a:solidFill>
              </a:rPr>
              <a:t>Полигон 2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539552" y="1238250"/>
            <a:ext cx="8208912" cy="488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ru-RU" sz="1700" dirty="0"/>
          </a:p>
          <a:p>
            <a:pPr marL="0" indent="0" algn="ctr" eaLnBrk="1" hangingPunct="1">
              <a:spcBef>
                <a:spcPct val="20000"/>
              </a:spcBef>
            </a:pPr>
            <a:r>
              <a:rPr lang="ru-RU" sz="2200" dirty="0" smtClean="0"/>
              <a:t>РЕЗУЛЬТАТЫ ТЕСТИРОВАНИЯ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59229" y="249226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858044" y="515655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293962" y="2287900"/>
            <a:ext cx="921052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39552" y="2005610"/>
            <a:ext cx="10196711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Результаты при запуске системы с коррелятором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261732"/>
              </p:ext>
            </p:extLst>
          </p:nvPr>
        </p:nvGraphicFramePr>
        <p:xfrm>
          <a:off x="533863" y="2899769"/>
          <a:ext cx="8345060" cy="2453640"/>
        </p:xfrm>
        <a:graphic>
          <a:graphicData uri="http://schemas.openxmlformats.org/drawingml/2006/table">
            <a:tbl>
              <a:tblPr/>
              <a:tblGrid>
                <a:gridCol w="1085809"/>
                <a:gridCol w="648072"/>
                <a:gridCol w="792088"/>
                <a:gridCol w="1008112"/>
                <a:gridCol w="1080120"/>
                <a:gridCol w="1656184"/>
                <a:gridCol w="2074675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</a:rPr>
                        <a:t/>
                      </a:r>
                      <a:br>
                        <a:rPr lang="ru-RU" dirty="0">
                          <a:effectLst/>
                        </a:rPr>
                      </a:b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</a:t>
                      </a:r>
                      <a:r>
                        <a:rPr lang="ru-RU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</a:t>
                      </a:r>
                      <a:r>
                        <a:rPr lang="ru-RU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</a:t>
                      </a:r>
                      <a:r>
                        <a:rPr lang="ru-RU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</a:t>
                      </a:r>
                      <a:r>
                        <a:rPr lang="ru-RU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 </a:t>
                      </a:r>
                      <a:r>
                        <a:rPr lang="ru-RU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 smtClean="0">
                          <a:effectLst/>
                        </a:rPr>
                        <a:t>120с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поток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499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1205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2156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8563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51889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 smtClean="0">
                          <a:effectLst/>
                        </a:rPr>
                        <a:t>91439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потока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631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2483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3978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19864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124468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 smtClean="0">
                          <a:effectLst/>
                        </a:rPr>
                        <a:t>243969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потока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1014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3705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6778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26165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163145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 smtClean="0">
                          <a:effectLst/>
                        </a:rPr>
                        <a:t>362387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-21064" y="2666069"/>
            <a:ext cx="1281800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59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700" y="188913"/>
            <a:ext cx="1906588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Line 2"/>
          <p:cNvSpPr>
            <a:spLocks noChangeShapeType="1"/>
          </p:cNvSpPr>
          <p:nvPr/>
        </p:nvSpPr>
        <p:spPr bwMode="auto">
          <a:xfrm flipH="1">
            <a:off x="247650" y="1081088"/>
            <a:ext cx="8648700" cy="1587"/>
          </a:xfrm>
          <a:prstGeom prst="line">
            <a:avLst/>
          </a:prstGeom>
          <a:noFill/>
          <a:ln w="38160">
            <a:solidFill>
              <a:srgbClr val="4786C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5413" y="177800"/>
            <a:ext cx="6675437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2932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eaLnBrk="1" hangingPunct="1"/>
            <a:r>
              <a:rPr lang="ru-RU" sz="2600" dirty="0" smtClean="0">
                <a:solidFill>
                  <a:srgbClr val="000080"/>
                </a:solidFill>
              </a:rPr>
              <a:t>Полигон 2</a:t>
            </a:r>
            <a:endParaRPr lang="en-US" sz="2600" dirty="0" smtClean="0">
              <a:solidFill>
                <a:srgbClr val="000080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539552" y="1238250"/>
            <a:ext cx="8208912" cy="488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ru-RU" sz="1700" dirty="0"/>
          </a:p>
          <a:p>
            <a:pPr marL="0" indent="0" algn="ctr" eaLnBrk="1" hangingPunct="1">
              <a:spcBef>
                <a:spcPct val="20000"/>
              </a:spcBef>
            </a:pPr>
            <a:r>
              <a:rPr lang="ru-RU" sz="2200" dirty="0" smtClean="0"/>
              <a:t>ИНТЕРПРЕТАЦИЯ РЕЗУЛЬТАТОВ</a:t>
            </a:r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700" dirty="0" smtClean="0"/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700" dirty="0" smtClean="0"/>
              <a:t>Падение количества обработанных запросов при </a:t>
            </a:r>
            <a:r>
              <a:rPr lang="ru-RU" sz="1700" dirty="0" smtClean="0"/>
              <a:t>одинаковом количестве </a:t>
            </a:r>
            <a:r>
              <a:rPr lang="ru-RU" sz="1700" dirty="0" smtClean="0"/>
              <a:t>потоков по сравнению с полигоном 1 </a:t>
            </a:r>
            <a:r>
              <a:rPr lang="ru-RU" sz="1700" dirty="0" smtClean="0"/>
              <a:t>из-за </a:t>
            </a:r>
            <a:r>
              <a:rPr lang="ru-RU" sz="1700" dirty="0" smtClean="0"/>
              <a:t>увеличения времени вычисления запроса</a:t>
            </a:r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700" dirty="0" smtClean="0"/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700" dirty="0"/>
          </a:p>
          <a:p>
            <a:pPr marL="0" indent="0" eaLnBrk="1" hangingPunct="1">
              <a:lnSpc>
                <a:spcPct val="150000"/>
              </a:lnSpc>
              <a:spcBef>
                <a:spcPct val="20000"/>
              </a:spcBef>
            </a:pPr>
            <a:endParaRPr lang="ru-RU" sz="1700" dirty="0" smtClean="0"/>
          </a:p>
          <a:p>
            <a:pPr marL="0"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ru-RU" sz="1700" dirty="0" smtClean="0"/>
              <a:t>Временной профиль одного из запросов с использованием </a:t>
            </a:r>
            <a:r>
              <a:rPr lang="en-US" sz="1700" dirty="0" err="1" smtClean="0"/>
              <a:t>FlameGate</a:t>
            </a:r>
            <a:r>
              <a:rPr lang="en-US" sz="1700" dirty="0" smtClean="0"/>
              <a:t>. </a:t>
            </a:r>
            <a:endParaRPr lang="ru-RU" sz="1700" dirty="0" smtClean="0"/>
          </a:p>
          <a:p>
            <a:pPr>
              <a:lnSpc>
                <a:spcPct val="150000"/>
              </a:lnSpc>
            </a:pPr>
            <a:r>
              <a:rPr lang="ru-RU" sz="1600" dirty="0" smtClean="0"/>
              <a:t>	Время </a:t>
            </a:r>
            <a:r>
              <a:rPr lang="ru-RU" sz="1600" dirty="0"/>
              <a:t>получения запроса из очереди :6.89e-07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	Время </a:t>
            </a:r>
            <a:r>
              <a:rPr lang="ru-RU" sz="1600" dirty="0"/>
              <a:t>вычисления запрос: </a:t>
            </a:r>
            <a:r>
              <a:rPr lang="ru-RU" sz="1600" dirty="0" smtClean="0"/>
              <a:t>0.000550396</a:t>
            </a:r>
            <a:endParaRPr lang="ru-RU" sz="1600" dirty="0"/>
          </a:p>
          <a:p>
            <a:pPr>
              <a:lnSpc>
                <a:spcPct val="150000"/>
              </a:lnSpc>
            </a:pPr>
            <a:r>
              <a:rPr lang="ru-RU" sz="1600" dirty="0" smtClean="0"/>
              <a:t>	Генерация </a:t>
            </a:r>
            <a:r>
              <a:rPr lang="ru-RU" sz="1600" dirty="0"/>
              <a:t>события: 8.2194e-05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	Сохранение </a:t>
            </a:r>
            <a:r>
              <a:rPr lang="ru-RU" sz="1600" dirty="0"/>
              <a:t>времени последнего вычисления запроса :</a:t>
            </a:r>
            <a:r>
              <a:rPr lang="ru-RU" sz="1600" dirty="0" smtClean="0"/>
              <a:t>6.8433e-05</a:t>
            </a:r>
          </a:p>
          <a:p>
            <a:endParaRPr lang="ru-RU" sz="1600" dirty="0"/>
          </a:p>
          <a:p>
            <a:endParaRPr lang="ru-RU" sz="1600" dirty="0"/>
          </a:p>
          <a:p>
            <a:r>
              <a:rPr lang="ru-RU" sz="1600" dirty="0"/>
              <a:t/>
            </a:r>
            <a:br>
              <a:rPr lang="ru-RU" sz="1600" dirty="0"/>
            </a:br>
            <a:endParaRPr lang="ru-RU" sz="1700" dirty="0" smtClean="0"/>
          </a:p>
          <a:p>
            <a:pPr marL="0" indent="0" eaLnBrk="1" hangingPunct="1">
              <a:spcBef>
                <a:spcPct val="20000"/>
              </a:spcBef>
            </a:pPr>
            <a:endParaRPr lang="ru-RU" sz="1700" dirty="0" smtClean="0"/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700" dirty="0" smtClean="0"/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700" dirty="0" smtClean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59229" y="249226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858044" y="515655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73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700" y="188913"/>
            <a:ext cx="1906588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Line 2"/>
          <p:cNvSpPr>
            <a:spLocks noChangeShapeType="1"/>
          </p:cNvSpPr>
          <p:nvPr/>
        </p:nvSpPr>
        <p:spPr bwMode="auto">
          <a:xfrm flipH="1">
            <a:off x="247650" y="1081088"/>
            <a:ext cx="8648700" cy="1587"/>
          </a:xfrm>
          <a:prstGeom prst="line">
            <a:avLst/>
          </a:prstGeom>
          <a:noFill/>
          <a:ln w="38160">
            <a:solidFill>
              <a:srgbClr val="4786C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5413" y="177800"/>
            <a:ext cx="6675437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2932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eaLnBrk="1" hangingPunct="1"/>
            <a:r>
              <a:rPr lang="ru-RU" sz="2600" dirty="0" smtClean="0">
                <a:solidFill>
                  <a:srgbClr val="000080"/>
                </a:solidFill>
              </a:rPr>
              <a:t>Апробация</a:t>
            </a:r>
            <a:endParaRPr lang="en-US" sz="2600" dirty="0" smtClean="0">
              <a:solidFill>
                <a:srgbClr val="000080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539552" y="1238250"/>
            <a:ext cx="8208912" cy="488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ru-RU" sz="1700" dirty="0"/>
          </a:p>
          <a:p>
            <a:pPr marL="0" indent="0" algn="ctr" eaLnBrk="1" hangingPunct="1">
              <a:spcBef>
                <a:spcPct val="20000"/>
              </a:spcBef>
            </a:pPr>
            <a:r>
              <a:rPr lang="ru-RU" sz="1700" dirty="0" smtClean="0"/>
              <a:t>Постоянный мониторинг серверов системы ИАС ИСТИНА</a:t>
            </a:r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700" dirty="0" smtClean="0"/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600" dirty="0" smtClean="0"/>
          </a:p>
          <a:p>
            <a:endParaRPr lang="ru-RU" sz="1600" dirty="0"/>
          </a:p>
          <a:p>
            <a:endParaRPr lang="ru-RU" sz="1600" dirty="0"/>
          </a:p>
          <a:p>
            <a:r>
              <a:rPr lang="ru-RU" sz="1600" dirty="0"/>
              <a:t/>
            </a:r>
            <a:br>
              <a:rPr lang="ru-RU" sz="1600" dirty="0"/>
            </a:br>
            <a:endParaRPr lang="ru-RU" sz="1700" dirty="0" smtClean="0"/>
          </a:p>
          <a:p>
            <a:pPr marL="0" indent="0" eaLnBrk="1" hangingPunct="1">
              <a:spcBef>
                <a:spcPct val="20000"/>
              </a:spcBef>
            </a:pPr>
            <a:endParaRPr lang="ru-RU" sz="1700" dirty="0" smtClean="0"/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700" dirty="0" smtClean="0"/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700" dirty="0" smtClean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59229" y="249226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858044" y="515655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19" y="1157885"/>
            <a:ext cx="8123882" cy="570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216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700" y="188913"/>
            <a:ext cx="1906588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Line 2"/>
          <p:cNvSpPr>
            <a:spLocks noChangeShapeType="1"/>
          </p:cNvSpPr>
          <p:nvPr/>
        </p:nvSpPr>
        <p:spPr bwMode="auto">
          <a:xfrm flipH="1">
            <a:off x="247650" y="1081088"/>
            <a:ext cx="8648700" cy="1587"/>
          </a:xfrm>
          <a:prstGeom prst="line">
            <a:avLst/>
          </a:prstGeom>
          <a:noFill/>
          <a:ln w="38160">
            <a:solidFill>
              <a:srgbClr val="4786C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5413" y="177800"/>
            <a:ext cx="6675437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2932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eaLnBrk="1" hangingPunct="1"/>
            <a:r>
              <a:rPr lang="ru-RU" sz="2600" dirty="0" smtClean="0">
                <a:solidFill>
                  <a:srgbClr val="000080"/>
                </a:solidFill>
              </a:rPr>
              <a:t>Апробация</a:t>
            </a:r>
            <a:endParaRPr lang="en-US" sz="2600" dirty="0" smtClean="0">
              <a:solidFill>
                <a:srgbClr val="000080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539552" y="1238250"/>
            <a:ext cx="8208912" cy="488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ru-RU" sz="1700" dirty="0"/>
          </a:p>
          <a:p>
            <a:pPr marL="0" indent="0" algn="ctr" eaLnBrk="1" hangingPunct="1">
              <a:spcBef>
                <a:spcPct val="20000"/>
              </a:spcBef>
            </a:pPr>
            <a:r>
              <a:rPr lang="ru-RU" sz="1700" dirty="0" smtClean="0"/>
              <a:t>Описание запросов из базы данных системы мониторинга</a:t>
            </a:r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700" dirty="0" smtClean="0"/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600" dirty="0" smtClean="0"/>
          </a:p>
          <a:p>
            <a:endParaRPr lang="ru-RU" sz="1600" dirty="0"/>
          </a:p>
          <a:p>
            <a:endParaRPr lang="ru-RU" sz="1600" dirty="0"/>
          </a:p>
          <a:p>
            <a:r>
              <a:rPr lang="ru-RU" sz="1600" dirty="0"/>
              <a:t/>
            </a:r>
            <a:br>
              <a:rPr lang="ru-RU" sz="1600" dirty="0"/>
            </a:br>
            <a:endParaRPr lang="ru-RU" sz="1700" dirty="0" smtClean="0"/>
          </a:p>
          <a:p>
            <a:pPr marL="0" indent="0" eaLnBrk="1" hangingPunct="1">
              <a:spcBef>
                <a:spcPct val="20000"/>
              </a:spcBef>
            </a:pPr>
            <a:endParaRPr lang="ru-RU" sz="1700" dirty="0" smtClean="0"/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700" dirty="0" smtClean="0"/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700" dirty="0" smtClean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59229" y="249226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858044" y="515655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" y="1952480"/>
            <a:ext cx="9144000" cy="410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97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700" y="188913"/>
            <a:ext cx="1906588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Line 2"/>
          <p:cNvSpPr>
            <a:spLocks noChangeShapeType="1"/>
          </p:cNvSpPr>
          <p:nvPr/>
        </p:nvSpPr>
        <p:spPr bwMode="auto">
          <a:xfrm flipH="1">
            <a:off x="247650" y="1081088"/>
            <a:ext cx="8648700" cy="1587"/>
          </a:xfrm>
          <a:prstGeom prst="line">
            <a:avLst/>
          </a:prstGeom>
          <a:noFill/>
          <a:ln w="38160">
            <a:solidFill>
              <a:srgbClr val="4786C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188913"/>
            <a:ext cx="6875463" cy="89217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ru-RU" sz="4400" dirty="0" smtClean="0">
                <a:solidFill>
                  <a:srgbClr val="000080"/>
                </a:solidFill>
              </a:rPr>
              <a:t>План доклада</a:t>
            </a:r>
            <a:endParaRPr lang="ru-RU" sz="4400" dirty="0">
              <a:solidFill>
                <a:srgbClr val="D6D6F5"/>
              </a:solidFill>
            </a:endParaRPr>
          </a:p>
        </p:txBody>
      </p:sp>
      <p:sp>
        <p:nvSpPr>
          <p:cNvPr id="3077" name="Объект 2"/>
          <p:cNvSpPr txBox="1">
            <a:spLocks/>
          </p:cNvSpPr>
          <p:nvPr/>
        </p:nvSpPr>
        <p:spPr bwMode="auto">
          <a:xfrm>
            <a:off x="458788" y="1772816"/>
            <a:ext cx="8223250" cy="4348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marL="800100" indent="-3429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</a:pPr>
            <a:r>
              <a:rPr lang="ru-RU" sz="2800" dirty="0" smtClean="0">
                <a:solidFill>
                  <a:srgbClr val="000000"/>
                </a:solidFill>
              </a:rPr>
              <a:t>Описание требований к системе мониторинга</a:t>
            </a:r>
          </a:p>
          <a:p>
            <a:pPr eaLnBrk="1" hangingPunct="1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</a:pPr>
            <a:r>
              <a:rPr lang="ru-RU" sz="2800" dirty="0" smtClean="0">
                <a:solidFill>
                  <a:srgbClr val="000000"/>
                </a:solidFill>
              </a:rPr>
              <a:t>Цели </a:t>
            </a:r>
            <a:r>
              <a:rPr lang="ru-RU" sz="2800" dirty="0">
                <a:solidFill>
                  <a:srgbClr val="000000"/>
                </a:solidFill>
              </a:rPr>
              <a:t>и задачи </a:t>
            </a:r>
            <a:r>
              <a:rPr lang="ru-RU" sz="2800" dirty="0" smtClean="0">
                <a:solidFill>
                  <a:srgbClr val="000000"/>
                </a:solidFill>
              </a:rPr>
              <a:t>тестирования</a:t>
            </a:r>
            <a:endParaRPr lang="en-US" sz="2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</a:pPr>
            <a:r>
              <a:rPr lang="ru-RU" sz="2800" dirty="0" smtClean="0">
                <a:solidFill>
                  <a:srgbClr val="000000"/>
                </a:solidFill>
              </a:rPr>
              <a:t>Описание полигонов для тестирования и результатов</a:t>
            </a:r>
            <a:endParaRPr lang="ru-RU" sz="2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</a:pPr>
            <a:r>
              <a:rPr lang="ru-RU" sz="2800" dirty="0" smtClean="0">
                <a:solidFill>
                  <a:srgbClr val="000000"/>
                </a:solidFill>
              </a:rPr>
              <a:t>Апробация системы мониторинга</a:t>
            </a:r>
          </a:p>
          <a:p>
            <a:pPr eaLnBrk="1" hangingPunct="1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</a:pPr>
            <a:r>
              <a:rPr lang="ru-RU" sz="2800" dirty="0">
                <a:solidFill>
                  <a:srgbClr val="000000"/>
                </a:solidFill>
              </a:rPr>
              <a:t>Выводы</a:t>
            </a:r>
          </a:p>
          <a:p>
            <a:pPr eaLnBrk="1" hangingPunct="1">
              <a:spcBef>
                <a:spcPts val="800"/>
              </a:spcBef>
              <a:buFont typeface="Arial" charset="0"/>
              <a:buChar char="•"/>
            </a:pPr>
            <a:endParaRPr lang="en-US" sz="2800" dirty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800"/>
              </a:spcBef>
            </a:pPr>
            <a:endParaRPr lang="en-US" sz="2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800"/>
              </a:spcBef>
              <a:buFont typeface="Arial" charset="0"/>
              <a:buChar char="•"/>
            </a:pPr>
            <a:endParaRPr lang="en-US" sz="32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800"/>
              </a:spcBef>
              <a:buFont typeface="Arial" charset="0"/>
              <a:buChar char="•"/>
            </a:pPr>
            <a:endParaRPr lang="ru-RU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700" y="188913"/>
            <a:ext cx="1906588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Line 2"/>
          <p:cNvSpPr>
            <a:spLocks noChangeShapeType="1"/>
          </p:cNvSpPr>
          <p:nvPr/>
        </p:nvSpPr>
        <p:spPr bwMode="auto">
          <a:xfrm flipH="1">
            <a:off x="247650" y="1081088"/>
            <a:ext cx="8648700" cy="1587"/>
          </a:xfrm>
          <a:prstGeom prst="line">
            <a:avLst/>
          </a:prstGeom>
          <a:noFill/>
          <a:ln w="38160">
            <a:solidFill>
              <a:srgbClr val="4786C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5413" y="177800"/>
            <a:ext cx="6675437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2932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eaLnBrk="1" hangingPunct="1"/>
            <a:r>
              <a:rPr lang="ru-RU" sz="2600" dirty="0" smtClean="0">
                <a:solidFill>
                  <a:srgbClr val="000080"/>
                </a:solidFill>
              </a:rPr>
              <a:t>Апробация</a:t>
            </a:r>
            <a:endParaRPr lang="en-US" sz="2600" dirty="0" smtClean="0">
              <a:solidFill>
                <a:srgbClr val="00008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59229" y="249226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858044" y="515655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268760"/>
            <a:ext cx="5589240" cy="5589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67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700" y="188913"/>
            <a:ext cx="1906588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Line 2"/>
          <p:cNvSpPr>
            <a:spLocks noChangeShapeType="1"/>
          </p:cNvSpPr>
          <p:nvPr/>
        </p:nvSpPr>
        <p:spPr bwMode="auto">
          <a:xfrm flipH="1">
            <a:off x="247650" y="1081088"/>
            <a:ext cx="8648700" cy="1587"/>
          </a:xfrm>
          <a:prstGeom prst="line">
            <a:avLst/>
          </a:prstGeom>
          <a:noFill/>
          <a:ln w="38160">
            <a:solidFill>
              <a:srgbClr val="4786C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5413" y="177800"/>
            <a:ext cx="6675437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2932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eaLnBrk="1" hangingPunct="1"/>
            <a:r>
              <a:rPr lang="ru-RU" sz="2600" dirty="0" smtClean="0">
                <a:solidFill>
                  <a:srgbClr val="000080"/>
                </a:solidFill>
              </a:rPr>
              <a:t>Апробация</a:t>
            </a:r>
            <a:endParaRPr lang="en-US" sz="2600" dirty="0" smtClean="0">
              <a:solidFill>
                <a:srgbClr val="000080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539552" y="1238250"/>
            <a:ext cx="8208912" cy="488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ru-RU" sz="1700" dirty="0"/>
          </a:p>
          <a:p>
            <a:pPr marL="0" indent="0" algn="ctr" eaLnBrk="1" hangingPunct="1">
              <a:spcBef>
                <a:spcPct val="20000"/>
              </a:spcBef>
            </a:pPr>
            <a:r>
              <a:rPr lang="ru-RU" sz="1700" dirty="0" smtClean="0"/>
              <a:t>СТАТИСТИЧЕСКАЯ ИНФОРМАЦИЯ</a:t>
            </a:r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700" dirty="0" smtClean="0"/>
          </a:p>
          <a:p>
            <a:pPr marL="0" indent="0" algn="ctr" eaLnBrk="1" hangingPunct="1">
              <a:spcBef>
                <a:spcPct val="20000"/>
              </a:spcBef>
            </a:pPr>
            <a:r>
              <a:rPr lang="ru-RU" sz="1700" dirty="0" smtClean="0"/>
              <a:t>	</a:t>
            </a:r>
          </a:p>
          <a:p>
            <a:pPr marL="0" indent="0" algn="ctr" eaLnBrk="1" hangingPunct="1">
              <a:spcBef>
                <a:spcPct val="20000"/>
              </a:spcBef>
            </a:pPr>
            <a:r>
              <a:rPr lang="ru-RU" sz="1700" dirty="0" smtClean="0"/>
              <a:t>Период работы системы мониторинга: 01 сентября 2014 – 20 апреля 2015. </a:t>
            </a:r>
          </a:p>
          <a:p>
            <a:pPr marL="0" indent="0" algn="ctr" eaLnBrk="1" hangingPunct="1">
              <a:spcBef>
                <a:spcPct val="20000"/>
              </a:spcBef>
            </a:pPr>
            <a:endParaRPr lang="ru-RU" sz="1700" dirty="0" smtClean="0"/>
          </a:p>
          <a:p>
            <a:pPr marL="0" indent="0" algn="ctr" eaLnBrk="1" hangingPunct="1">
              <a:spcBef>
                <a:spcPct val="20000"/>
              </a:spcBef>
            </a:pPr>
            <a:r>
              <a:rPr lang="ru-RU" sz="1700" dirty="0" smtClean="0"/>
              <a:t>Всего обработано запросов – </a:t>
            </a:r>
            <a:r>
              <a:rPr lang="en-US" sz="1700" dirty="0" smtClean="0"/>
              <a:t>2</a:t>
            </a:r>
            <a:r>
              <a:rPr lang="ru-RU" sz="1700" b="1" dirty="0" smtClean="0"/>
              <a:t>1 391 620</a:t>
            </a:r>
            <a:r>
              <a:rPr lang="ru-RU" sz="1700" dirty="0" smtClean="0"/>
              <a:t>. </a:t>
            </a:r>
          </a:p>
          <a:p>
            <a:pPr marL="0" indent="0" algn="ctr" eaLnBrk="1" hangingPunct="1">
              <a:spcBef>
                <a:spcPct val="20000"/>
              </a:spcBef>
            </a:pPr>
            <a:endParaRPr lang="ru-RU" sz="1700" dirty="0"/>
          </a:p>
          <a:p>
            <a:pPr marL="0" indent="0" algn="ctr" eaLnBrk="1" hangingPunct="1">
              <a:spcBef>
                <a:spcPct val="20000"/>
              </a:spcBef>
            </a:pPr>
            <a:r>
              <a:rPr lang="ru-RU" sz="1700" dirty="0" smtClean="0"/>
              <a:t>Среди них запросов с результатом </a:t>
            </a:r>
            <a:r>
              <a:rPr lang="en-US" sz="1700" dirty="0" smtClean="0"/>
              <a:t>‘FAILED’ – </a:t>
            </a:r>
            <a:r>
              <a:rPr lang="en-US" sz="1700" b="1" dirty="0" smtClean="0"/>
              <a:t>191</a:t>
            </a:r>
            <a:r>
              <a:rPr lang="ru-RU" sz="1700" b="1" dirty="0" smtClean="0"/>
              <a:t> 474</a:t>
            </a:r>
            <a:r>
              <a:rPr lang="ru-RU" sz="1700" dirty="0" smtClean="0"/>
              <a:t>. </a:t>
            </a:r>
          </a:p>
          <a:p>
            <a:pPr marL="0" indent="0" eaLnBrk="1" hangingPunct="1">
              <a:spcBef>
                <a:spcPct val="20000"/>
              </a:spcBef>
            </a:pPr>
            <a:endParaRPr lang="ru-RU" sz="1700" dirty="0" smtClean="0"/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600" dirty="0" smtClean="0"/>
          </a:p>
          <a:p>
            <a:endParaRPr lang="ru-RU" sz="1600" dirty="0"/>
          </a:p>
          <a:p>
            <a:endParaRPr lang="ru-RU" sz="1600" dirty="0"/>
          </a:p>
          <a:p>
            <a:r>
              <a:rPr lang="ru-RU" sz="1600" dirty="0"/>
              <a:t/>
            </a:r>
            <a:br>
              <a:rPr lang="ru-RU" sz="1600" dirty="0"/>
            </a:br>
            <a:endParaRPr lang="ru-RU" sz="1700" dirty="0" smtClean="0"/>
          </a:p>
          <a:p>
            <a:pPr marL="0" indent="0" eaLnBrk="1" hangingPunct="1">
              <a:spcBef>
                <a:spcPct val="20000"/>
              </a:spcBef>
            </a:pPr>
            <a:endParaRPr lang="ru-RU" sz="1700" dirty="0" smtClean="0"/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700" dirty="0" smtClean="0"/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700" dirty="0" smtClean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59229" y="249226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858044" y="515655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847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700" y="188913"/>
            <a:ext cx="1906588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Line 2"/>
          <p:cNvSpPr>
            <a:spLocks noChangeShapeType="1"/>
          </p:cNvSpPr>
          <p:nvPr/>
        </p:nvSpPr>
        <p:spPr bwMode="auto">
          <a:xfrm flipH="1">
            <a:off x="247650" y="1081088"/>
            <a:ext cx="8648700" cy="1587"/>
          </a:xfrm>
          <a:prstGeom prst="line">
            <a:avLst/>
          </a:prstGeom>
          <a:noFill/>
          <a:ln w="38160">
            <a:solidFill>
              <a:srgbClr val="4786C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5413" y="177800"/>
            <a:ext cx="6675437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2932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eaLnBrk="1" hangingPunct="1"/>
            <a:r>
              <a:rPr lang="ru-RU" sz="2600" dirty="0" smtClean="0">
                <a:solidFill>
                  <a:srgbClr val="000080"/>
                </a:solidFill>
              </a:rPr>
              <a:t>Выводы</a:t>
            </a:r>
            <a:endParaRPr lang="en-US" sz="2600" dirty="0">
              <a:solidFill>
                <a:srgbClr val="000080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539552" y="1600200"/>
            <a:ext cx="82089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ru-RU" sz="1700" dirty="0" smtClean="0"/>
          </a:p>
          <a:p>
            <a:pPr marL="285750" indent="-285750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700" dirty="0" smtClean="0"/>
          </a:p>
          <a:p>
            <a:pPr marL="285750" indent="-285750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700" dirty="0" smtClean="0"/>
              <a:t>Внесены доработки и улучшения в серверную часть системы</a:t>
            </a:r>
          </a:p>
          <a:p>
            <a:pPr marL="285750" indent="-285750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700" dirty="0" smtClean="0"/>
          </a:p>
          <a:p>
            <a:pPr marL="285750" indent="-285750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700" dirty="0" smtClean="0"/>
              <a:t>Система в целом соответствует предъявляемым к ней требованиям</a:t>
            </a:r>
          </a:p>
          <a:p>
            <a:pPr marL="285750" indent="-285750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700" dirty="0" smtClean="0"/>
          </a:p>
          <a:p>
            <a:pPr marL="285750" indent="-285750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700" dirty="0" smtClean="0"/>
              <a:t>Апробация показала успешность применения на реальной контролируемой среде</a:t>
            </a:r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700" dirty="0" smtClean="0"/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700" dirty="0"/>
          </a:p>
          <a:p>
            <a:pPr marL="0" indent="0" eaLnBrk="1" hangingPunct="1">
              <a:spcBef>
                <a:spcPct val="20000"/>
              </a:spcBef>
            </a:pPr>
            <a:endParaRPr lang="ru-RU" sz="1700" dirty="0" smtClean="0"/>
          </a:p>
          <a:p>
            <a:pPr marL="0" indent="0" eaLnBrk="1" hangingPunct="1">
              <a:spcBef>
                <a:spcPct val="20000"/>
              </a:spcBef>
            </a:pPr>
            <a:endParaRPr lang="en-US" sz="1700" dirty="0" smtClean="0"/>
          </a:p>
        </p:txBody>
      </p:sp>
    </p:spTree>
    <p:extLst>
      <p:ext uri="{BB962C8B-B14F-4D97-AF65-F5344CB8AC3E}">
        <p14:creationId xmlns:p14="http://schemas.microsoft.com/office/powerpoint/2010/main" val="193798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641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700" y="188913"/>
            <a:ext cx="1906588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Line 2"/>
          <p:cNvSpPr>
            <a:spLocks noChangeShapeType="1"/>
          </p:cNvSpPr>
          <p:nvPr/>
        </p:nvSpPr>
        <p:spPr bwMode="auto">
          <a:xfrm flipH="1">
            <a:off x="247650" y="1081088"/>
            <a:ext cx="8648700" cy="1587"/>
          </a:xfrm>
          <a:prstGeom prst="line">
            <a:avLst/>
          </a:prstGeom>
          <a:noFill/>
          <a:ln w="38160">
            <a:solidFill>
              <a:srgbClr val="4786C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188913"/>
            <a:ext cx="6875463" cy="892175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ru-RU" sz="3600" dirty="0" smtClean="0">
                <a:solidFill>
                  <a:srgbClr val="000080"/>
                </a:solidFill>
              </a:rPr>
              <a:t>Функциональные требования</a:t>
            </a:r>
            <a:endParaRPr lang="ru-RU" sz="3600" dirty="0">
              <a:solidFill>
                <a:srgbClr val="D6D6F5"/>
              </a:solidFill>
            </a:endParaRPr>
          </a:p>
        </p:txBody>
      </p:sp>
      <p:sp>
        <p:nvSpPr>
          <p:cNvPr id="3077" name="Объект 2"/>
          <p:cNvSpPr txBox="1">
            <a:spLocks/>
          </p:cNvSpPr>
          <p:nvPr/>
        </p:nvSpPr>
        <p:spPr bwMode="auto">
          <a:xfrm>
            <a:off x="458788" y="1900238"/>
            <a:ext cx="8223250" cy="422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marL="800100" indent="-3429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800"/>
              </a:spcBef>
              <a:buFont typeface="Arial" charset="0"/>
              <a:buChar char="•"/>
            </a:pPr>
            <a:r>
              <a:rPr lang="ru-RU" sz="2400" dirty="0" smtClean="0">
                <a:solidFill>
                  <a:srgbClr val="000000"/>
                </a:solidFill>
              </a:rPr>
              <a:t>Автоматическое построение конфигурации</a:t>
            </a:r>
          </a:p>
          <a:p>
            <a:pPr eaLnBrk="1" hangingPunct="1">
              <a:lnSpc>
                <a:spcPct val="150000"/>
              </a:lnSpc>
              <a:spcBef>
                <a:spcPts val="800"/>
              </a:spcBef>
              <a:buFont typeface="Arial" charset="0"/>
              <a:buChar char="•"/>
            </a:pPr>
            <a:r>
              <a:rPr lang="ru-RU" sz="2400" dirty="0" smtClean="0">
                <a:solidFill>
                  <a:srgbClr val="000000"/>
                </a:solidFill>
              </a:rPr>
              <a:t>Автоматический сбор и накопление значений параметров, заданных в конфигурации подсистемы</a:t>
            </a:r>
          </a:p>
          <a:p>
            <a:pPr eaLnBrk="1" hangingPunct="1">
              <a:lnSpc>
                <a:spcPct val="150000"/>
              </a:lnSpc>
              <a:spcBef>
                <a:spcPts val="800"/>
              </a:spcBef>
              <a:buFont typeface="Arial" charset="0"/>
              <a:buChar char="•"/>
            </a:pPr>
            <a:r>
              <a:rPr lang="ru-RU" sz="2400" dirty="0" smtClean="0">
                <a:solidFill>
                  <a:srgbClr val="000000"/>
                </a:solidFill>
              </a:rPr>
              <a:t>Нахождение корреляционных зависимостей в событиях</a:t>
            </a:r>
          </a:p>
          <a:p>
            <a:pPr eaLnBrk="1" hangingPunct="1">
              <a:lnSpc>
                <a:spcPct val="150000"/>
              </a:lnSpc>
              <a:spcBef>
                <a:spcPts val="800"/>
              </a:spcBef>
              <a:buFont typeface="Arial" charset="0"/>
              <a:buChar char="•"/>
            </a:pPr>
            <a:r>
              <a:rPr lang="ru-RU" sz="2400" dirty="0" smtClean="0">
                <a:solidFill>
                  <a:srgbClr val="000000"/>
                </a:solidFill>
              </a:rPr>
              <a:t>Качественное и полное представление информации о подконтрольной системе</a:t>
            </a:r>
          </a:p>
          <a:p>
            <a:pPr marL="0" indent="0" eaLnBrk="1" hangingPunct="1">
              <a:spcBef>
                <a:spcPts val="800"/>
              </a:spcBef>
            </a:pPr>
            <a:endParaRPr lang="en-US" sz="2800" dirty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800"/>
              </a:spcBef>
            </a:pPr>
            <a:endParaRPr lang="en-US" sz="2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800"/>
              </a:spcBef>
              <a:buFont typeface="Arial" charset="0"/>
              <a:buChar char="•"/>
            </a:pPr>
            <a:endParaRPr lang="en-US" sz="32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800"/>
              </a:spcBef>
              <a:buFont typeface="Arial" charset="0"/>
              <a:buChar char="•"/>
            </a:pPr>
            <a:endParaRPr lang="ru-RU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4209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700" y="188913"/>
            <a:ext cx="1906588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Line 2"/>
          <p:cNvSpPr>
            <a:spLocks noChangeShapeType="1"/>
          </p:cNvSpPr>
          <p:nvPr/>
        </p:nvSpPr>
        <p:spPr bwMode="auto">
          <a:xfrm flipH="1">
            <a:off x="247650" y="1081088"/>
            <a:ext cx="8648700" cy="1587"/>
          </a:xfrm>
          <a:prstGeom prst="line">
            <a:avLst/>
          </a:prstGeom>
          <a:noFill/>
          <a:ln w="38160">
            <a:solidFill>
              <a:srgbClr val="4786C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188913"/>
            <a:ext cx="6875463" cy="892175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ru-RU" sz="3600" dirty="0" smtClean="0">
                <a:solidFill>
                  <a:srgbClr val="000080"/>
                </a:solidFill>
              </a:rPr>
              <a:t>Требования по качеству</a:t>
            </a:r>
            <a:endParaRPr lang="ru-RU" sz="3600" dirty="0">
              <a:solidFill>
                <a:srgbClr val="D6D6F5"/>
              </a:solidFill>
            </a:endParaRPr>
          </a:p>
        </p:txBody>
      </p:sp>
      <p:sp>
        <p:nvSpPr>
          <p:cNvPr id="3077" name="Объект 2"/>
          <p:cNvSpPr txBox="1">
            <a:spLocks/>
          </p:cNvSpPr>
          <p:nvPr/>
        </p:nvSpPr>
        <p:spPr bwMode="auto">
          <a:xfrm>
            <a:off x="397314" y="1576188"/>
            <a:ext cx="3825180" cy="530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marL="800100" indent="-3429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marL="0" indent="0" eaLnBrk="1" hangingPunct="1">
              <a:spcBef>
                <a:spcPts val="800"/>
              </a:spcBef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800"/>
              </a:spcBef>
            </a:pPr>
            <a:r>
              <a:rPr lang="ru-RU" dirty="0" smtClean="0">
                <a:solidFill>
                  <a:srgbClr val="000000"/>
                </a:solidFill>
              </a:rPr>
              <a:t>Показатели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ru-RU" dirty="0" smtClean="0">
                <a:solidFill>
                  <a:srgbClr val="000000"/>
                </a:solidFill>
              </a:rPr>
              <a:t>надежности</a:t>
            </a:r>
          </a:p>
          <a:p>
            <a:pPr marL="285750" indent="-285750"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</a:rPr>
              <a:t>Устойчивость функционирования</a:t>
            </a:r>
          </a:p>
          <a:p>
            <a:pPr marL="285750" indent="-285750"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</a:rPr>
              <a:t>Работоспособность</a:t>
            </a:r>
          </a:p>
          <a:p>
            <a:pPr marL="0" indent="0" eaLnBrk="1" hangingPunct="1">
              <a:spcBef>
                <a:spcPts val="800"/>
              </a:spcBef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800"/>
              </a:spcBef>
            </a:pPr>
            <a:r>
              <a:rPr lang="ru-RU" dirty="0" smtClean="0">
                <a:solidFill>
                  <a:srgbClr val="000000"/>
                </a:solidFill>
              </a:rPr>
              <a:t>Показатели удобства применения</a:t>
            </a:r>
          </a:p>
          <a:p>
            <a:pPr marL="285750" indent="-285750"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</a:rPr>
              <a:t>Легкость освоения</a:t>
            </a:r>
          </a:p>
          <a:p>
            <a:pPr marL="285750" indent="-285750"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</a:rPr>
              <a:t>Доступность эксплуатационных программных документов </a:t>
            </a:r>
          </a:p>
          <a:p>
            <a:pPr marL="285750" indent="-285750"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</a:rPr>
              <a:t>У</a:t>
            </a:r>
            <a:r>
              <a:rPr lang="ru-RU" dirty="0" smtClean="0">
                <a:solidFill>
                  <a:srgbClr val="000000"/>
                </a:solidFill>
              </a:rPr>
              <a:t>добство эксплуатации и обслуживания</a:t>
            </a:r>
          </a:p>
          <a:p>
            <a:pPr marL="0" indent="0" eaLnBrk="1" hangingPunct="1">
              <a:spcBef>
                <a:spcPts val="800"/>
              </a:spcBef>
            </a:pPr>
            <a:endParaRPr lang="en-US" sz="2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800"/>
              </a:spcBef>
              <a:buFont typeface="Arial" charset="0"/>
              <a:buChar char="•"/>
            </a:pPr>
            <a:endParaRPr lang="en-US" sz="32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800"/>
              </a:spcBef>
              <a:buFont typeface="Arial" charset="0"/>
              <a:buChar char="•"/>
            </a:pPr>
            <a:endParaRPr lang="ru-RU" sz="3200" dirty="0">
              <a:solidFill>
                <a:srgbClr val="000000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4788024" y="1556792"/>
            <a:ext cx="3825180" cy="530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marL="800100" indent="-3429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marL="0" indent="0" eaLnBrk="1" hangingPunct="1">
              <a:spcBef>
                <a:spcPts val="800"/>
              </a:spcBef>
            </a:pPr>
            <a:endParaRPr lang="en-US" sz="1400" dirty="0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800"/>
              </a:spcBef>
            </a:pPr>
            <a:r>
              <a:rPr lang="ru-RU" dirty="0" smtClean="0">
                <a:solidFill>
                  <a:srgbClr val="000000"/>
                </a:solidFill>
              </a:rPr>
              <a:t>Показатели эффективности</a:t>
            </a:r>
          </a:p>
          <a:p>
            <a:pPr marL="285750" indent="-285750"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</a:rPr>
              <a:t>Временная эффективность</a:t>
            </a:r>
          </a:p>
          <a:p>
            <a:pPr marL="285750" indent="-285750"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</a:rPr>
              <a:t>Ресурсоемкость</a:t>
            </a:r>
          </a:p>
          <a:p>
            <a:pPr marL="0" indent="0" eaLnBrk="1" hangingPunct="1">
              <a:spcBef>
                <a:spcPts val="800"/>
              </a:spcBef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800"/>
              </a:spcBef>
            </a:pPr>
            <a:r>
              <a:rPr lang="ru-RU" dirty="0" smtClean="0">
                <a:solidFill>
                  <a:srgbClr val="000000"/>
                </a:solidFill>
              </a:rPr>
              <a:t>Показатели универсальности</a:t>
            </a:r>
          </a:p>
          <a:p>
            <a:pPr marL="285750" indent="-285750"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</a:rPr>
              <a:t>Модифицируемость</a:t>
            </a:r>
          </a:p>
          <a:p>
            <a:pPr marL="0" indent="0" eaLnBrk="1" hangingPunct="1">
              <a:spcBef>
                <a:spcPts val="800"/>
              </a:spcBef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800"/>
              </a:spcBef>
            </a:pPr>
            <a:r>
              <a:rPr lang="ru-RU" dirty="0" smtClean="0">
                <a:solidFill>
                  <a:srgbClr val="000000"/>
                </a:solidFill>
              </a:rPr>
              <a:t>Показатели </a:t>
            </a:r>
            <a:r>
              <a:rPr lang="ru-RU" dirty="0">
                <a:solidFill>
                  <a:srgbClr val="000000"/>
                </a:solidFill>
              </a:rPr>
              <a:t>сопровождения</a:t>
            </a:r>
          </a:p>
          <a:p>
            <a:pPr marL="285750" indent="-285750"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</a:rPr>
              <a:t>Простота конструкции</a:t>
            </a:r>
          </a:p>
          <a:p>
            <a:pPr marL="285750" indent="-285750"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</a:rPr>
              <a:t>Наглядность</a:t>
            </a:r>
          </a:p>
          <a:p>
            <a:pPr marL="0" indent="0" eaLnBrk="1" hangingPunct="1">
              <a:spcBef>
                <a:spcPts val="800"/>
              </a:spcBef>
            </a:pPr>
            <a:endParaRPr lang="en-US" sz="2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800"/>
              </a:spcBef>
              <a:buFont typeface="Arial" charset="0"/>
              <a:buChar char="•"/>
            </a:pPr>
            <a:endParaRPr lang="en-US" sz="32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800"/>
              </a:spcBef>
              <a:buFont typeface="Arial" charset="0"/>
              <a:buChar char="•"/>
            </a:pPr>
            <a:endParaRPr lang="ru-RU" sz="3200" dirty="0">
              <a:solidFill>
                <a:srgbClr val="000000"/>
              </a:solidFill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778868" y="6143430"/>
            <a:ext cx="7145365" cy="714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marL="800100" indent="-3429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marL="0" indent="0" eaLnBrk="1" hangingPunct="1">
              <a:spcBef>
                <a:spcPts val="800"/>
              </a:spcBef>
            </a:pPr>
            <a:r>
              <a:rPr lang="ru-RU" dirty="0" smtClean="0">
                <a:solidFill>
                  <a:srgbClr val="000000"/>
                </a:solidFill>
              </a:rPr>
              <a:t>Источник: ГОСТ 28195. Коды ПС – 5017, 505.</a:t>
            </a:r>
          </a:p>
          <a:p>
            <a:pPr marL="0" indent="0" eaLnBrk="1" hangingPunct="1">
              <a:spcBef>
                <a:spcPts val="800"/>
              </a:spcBef>
            </a:pPr>
            <a:r>
              <a:rPr lang="ru-RU" dirty="0" smtClean="0">
                <a:solidFill>
                  <a:srgbClr val="000000"/>
                </a:solidFill>
              </a:rPr>
              <a:t> </a:t>
            </a: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5684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700" y="188913"/>
            <a:ext cx="1906588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3" name="Line 2"/>
          <p:cNvSpPr>
            <a:spLocks noChangeShapeType="1"/>
          </p:cNvSpPr>
          <p:nvPr/>
        </p:nvSpPr>
        <p:spPr bwMode="auto">
          <a:xfrm flipH="1">
            <a:off x="247650" y="1081088"/>
            <a:ext cx="8648700" cy="1587"/>
          </a:xfrm>
          <a:prstGeom prst="line">
            <a:avLst/>
          </a:prstGeom>
          <a:noFill/>
          <a:ln w="38160">
            <a:solidFill>
              <a:srgbClr val="4786C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285750" y="-3175"/>
            <a:ext cx="6527800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5024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eaLnBrk="1" hangingPunct="1"/>
            <a:r>
              <a:rPr lang="en-US" sz="3200" dirty="0" err="1">
                <a:solidFill>
                  <a:srgbClr val="000080"/>
                </a:solidFill>
              </a:rPr>
              <a:t>Цели</a:t>
            </a:r>
            <a:r>
              <a:rPr lang="en-US" sz="3200" dirty="0">
                <a:solidFill>
                  <a:srgbClr val="000080"/>
                </a:solidFill>
              </a:rPr>
              <a:t> </a:t>
            </a:r>
            <a:r>
              <a:rPr lang="ru-RU" sz="3200" dirty="0" smtClean="0">
                <a:solidFill>
                  <a:srgbClr val="000080"/>
                </a:solidFill>
              </a:rPr>
              <a:t>и задачи тестирования</a:t>
            </a:r>
            <a:endParaRPr lang="en-US" sz="3200" dirty="0">
              <a:solidFill>
                <a:srgbClr val="000080"/>
              </a:solidFill>
            </a:endParaRP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457200" y="1119188"/>
            <a:ext cx="8229600" cy="560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40" rIns="90000" bIns="46800" numCol="1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eaLnBrk="1" hangingPunct="1">
              <a:spcBef>
                <a:spcPts val="800"/>
              </a:spcBef>
            </a:pPr>
            <a:endParaRPr lang="ru-RU" sz="200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ts val="800"/>
              </a:spcBef>
            </a:pPr>
            <a:r>
              <a:rPr lang="ru-RU" sz="2000" b="1" dirty="0" smtClean="0">
                <a:solidFill>
                  <a:srgbClr val="000000"/>
                </a:solidFill>
              </a:rPr>
              <a:t>Цели</a:t>
            </a:r>
            <a:r>
              <a:rPr lang="ru-RU" sz="2000" dirty="0" smtClean="0">
                <a:solidFill>
                  <a:srgbClr val="000000"/>
                </a:solidFill>
              </a:rPr>
              <a:t>: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2900"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</a:rPr>
              <a:t>Проверка работоспособности на различных конфигурациях</a:t>
            </a:r>
          </a:p>
          <a:p>
            <a:pPr marL="342900" indent="-342900"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</a:rPr>
              <a:t>Определение максимальной нагрузки</a:t>
            </a:r>
          </a:p>
          <a:p>
            <a:pPr marL="342900" indent="-342900"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</a:rPr>
              <a:t>Проверка соответствия системы мониторинга предъявляемым требованиям</a:t>
            </a:r>
          </a:p>
          <a:p>
            <a:pPr marL="342900" indent="-342900"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endParaRPr lang="ru-RU" sz="2000" dirty="0">
              <a:solidFill>
                <a:srgbClr val="000000"/>
              </a:solidFill>
            </a:endParaRPr>
          </a:p>
          <a:p>
            <a:pPr marL="342900" indent="-342900"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ts val="800"/>
              </a:spcBef>
            </a:pPr>
            <a:r>
              <a:rPr lang="ru-RU" sz="2000" b="1" dirty="0" smtClean="0">
                <a:solidFill>
                  <a:srgbClr val="000000"/>
                </a:solidFill>
              </a:rPr>
              <a:t>Задачи</a:t>
            </a:r>
            <a:r>
              <a:rPr lang="ru-RU" sz="2000" dirty="0" smtClean="0">
                <a:solidFill>
                  <a:srgbClr val="000000"/>
                </a:solidFill>
              </a:rPr>
              <a:t>: </a:t>
            </a:r>
          </a:p>
          <a:p>
            <a:pPr marL="342900" indent="-342900"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</a:rPr>
              <a:t>Построение полигона</a:t>
            </a:r>
          </a:p>
          <a:p>
            <a:pPr marL="342900" indent="-342900"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</a:rPr>
              <a:t>Развертывание и настройка системы мониторинга</a:t>
            </a:r>
          </a:p>
          <a:p>
            <a:pPr marL="342900" indent="-342900"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</a:rPr>
              <a:t>Проведение тестов</a:t>
            </a:r>
          </a:p>
          <a:p>
            <a:pPr marL="342900" indent="-342900"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endParaRPr lang="ru-RU" sz="2000" dirty="0">
              <a:solidFill>
                <a:srgbClr val="000000"/>
              </a:solidFill>
            </a:endParaRPr>
          </a:p>
          <a:p>
            <a:pPr marL="342900" indent="-342900"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ts val="800"/>
              </a:spcBef>
            </a:pPr>
            <a:endParaRPr lang="ru-RU" sz="20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800"/>
              </a:spcBef>
            </a:pPr>
            <a:endParaRPr lang="ru-RU" sz="200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ts val="800"/>
              </a:spcBef>
            </a:pPr>
            <a:r>
              <a:rPr lang="ru-RU" sz="2000" dirty="0" smtClean="0">
                <a:solidFill>
                  <a:srgbClr val="000000"/>
                </a:solidFill>
              </a:rPr>
              <a:t>		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700" y="188913"/>
            <a:ext cx="1906588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Line 2"/>
          <p:cNvSpPr>
            <a:spLocks noChangeShapeType="1"/>
          </p:cNvSpPr>
          <p:nvPr/>
        </p:nvSpPr>
        <p:spPr bwMode="auto">
          <a:xfrm flipH="1">
            <a:off x="247650" y="1081088"/>
            <a:ext cx="8648700" cy="1587"/>
          </a:xfrm>
          <a:prstGeom prst="line">
            <a:avLst/>
          </a:prstGeom>
          <a:noFill/>
          <a:ln w="38160">
            <a:solidFill>
              <a:srgbClr val="4786C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5413" y="177800"/>
            <a:ext cx="6675437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2932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eaLnBrk="1" hangingPunct="1"/>
            <a:r>
              <a:rPr lang="ru-RU" sz="2600" dirty="0" smtClean="0">
                <a:solidFill>
                  <a:srgbClr val="000080"/>
                </a:solidFill>
              </a:rPr>
              <a:t>Полигон 1</a:t>
            </a:r>
            <a:endParaRPr lang="en-US" sz="2600" dirty="0">
              <a:solidFill>
                <a:srgbClr val="000080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539552" y="1600200"/>
            <a:ext cx="82089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ru-RU" sz="1700" dirty="0" smtClean="0"/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en-US" sz="1700" dirty="0" smtClean="0"/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ru-RU" sz="1700" dirty="0"/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ru-RU" sz="1700" dirty="0"/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en-US" sz="17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01" y="1772816"/>
            <a:ext cx="7866539" cy="4485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043608" y="1988840"/>
            <a:ext cx="6675437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2932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CPU: Core i7-3370 (3.4GHz)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RAM: DDR3 4 x 8192 MB , 1600 MHz</a:t>
            </a:r>
            <a:endParaRPr lang="ru-RU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Disk: Western Digital WD5003ABYX-01WERA1 500Gb SATA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899592" y="4961712"/>
            <a:ext cx="3337718" cy="1173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2932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Ядро </a:t>
            </a:r>
            <a:r>
              <a:rPr lang="en-US" sz="1400" dirty="0">
                <a:solidFill>
                  <a:schemeClr val="tx1"/>
                </a:solidFill>
              </a:rPr>
              <a:t>Linux 3.9.7-1.el6.elrepo.x86_64</a:t>
            </a:r>
            <a:endParaRPr lang="ru-RU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ОС — </a:t>
            </a:r>
            <a:r>
              <a:rPr lang="en-US" sz="1400" dirty="0">
                <a:solidFill>
                  <a:schemeClr val="tx1"/>
                </a:solidFill>
              </a:rPr>
              <a:t>Scientific Linux 6.6.</a:t>
            </a:r>
            <a:endParaRPr lang="ru-RU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4 host CPUs</a:t>
            </a:r>
            <a:endParaRPr lang="ru-RU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1278 MB RAM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5131991" y="4999327"/>
            <a:ext cx="3337718" cy="1173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2932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Ядро </a:t>
            </a:r>
            <a:r>
              <a:rPr lang="en-US" sz="1400" dirty="0">
                <a:solidFill>
                  <a:schemeClr val="tx1"/>
                </a:solidFill>
              </a:rPr>
              <a:t>Linux 3.9.7-1.el6.elrepo.x86_64</a:t>
            </a:r>
            <a:endParaRPr lang="ru-RU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ОС — </a:t>
            </a:r>
            <a:r>
              <a:rPr lang="en-US" sz="1400" dirty="0">
                <a:solidFill>
                  <a:schemeClr val="tx1"/>
                </a:solidFill>
              </a:rPr>
              <a:t>Scientific Linux 6.6.</a:t>
            </a:r>
            <a:endParaRPr lang="ru-RU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4 host CPUs</a:t>
            </a:r>
            <a:endParaRPr lang="ru-RU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1278 MB RAM</a:t>
            </a:r>
          </a:p>
        </p:txBody>
      </p:sp>
    </p:spTree>
    <p:extLst>
      <p:ext uri="{BB962C8B-B14F-4D97-AF65-F5344CB8AC3E}">
        <p14:creationId xmlns:p14="http://schemas.microsoft.com/office/powerpoint/2010/main" val="425747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700" y="188913"/>
            <a:ext cx="1906588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Line 2"/>
          <p:cNvSpPr>
            <a:spLocks noChangeShapeType="1"/>
          </p:cNvSpPr>
          <p:nvPr/>
        </p:nvSpPr>
        <p:spPr bwMode="auto">
          <a:xfrm flipH="1">
            <a:off x="247650" y="1081088"/>
            <a:ext cx="8648700" cy="1587"/>
          </a:xfrm>
          <a:prstGeom prst="line">
            <a:avLst/>
          </a:prstGeom>
          <a:noFill/>
          <a:ln w="38160">
            <a:solidFill>
              <a:srgbClr val="4786C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5413" y="177800"/>
            <a:ext cx="6675437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2932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eaLnBrk="1" hangingPunct="1"/>
            <a:r>
              <a:rPr lang="ru-RU" sz="2600" dirty="0" smtClean="0">
                <a:solidFill>
                  <a:srgbClr val="000080"/>
                </a:solidFill>
              </a:rPr>
              <a:t>Полигон 1</a:t>
            </a:r>
            <a:endParaRPr lang="en-US" sz="2600" dirty="0">
              <a:solidFill>
                <a:srgbClr val="000080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539552" y="1600200"/>
            <a:ext cx="82089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ru-RU" sz="1700" dirty="0"/>
          </a:p>
          <a:p>
            <a:pPr marL="0" indent="0" algn="ctr" eaLnBrk="1" hangingPunct="1">
              <a:spcBef>
                <a:spcPct val="20000"/>
              </a:spcBef>
            </a:pPr>
            <a:r>
              <a:rPr lang="ru-RU" sz="2200" dirty="0" smtClean="0"/>
              <a:t>МЕТОДИКА ТЕСТИРОВАНИЯ</a:t>
            </a:r>
          </a:p>
          <a:p>
            <a:pPr marL="0" indent="0" algn="ctr" eaLnBrk="1" hangingPunct="1">
              <a:spcBef>
                <a:spcPct val="20000"/>
              </a:spcBef>
            </a:pPr>
            <a:endParaRPr lang="ru-RU" sz="1700" dirty="0"/>
          </a:p>
          <a:p>
            <a:pPr eaLnBrk="1" hangingPunct="1">
              <a:spcBef>
                <a:spcPct val="20000"/>
              </a:spcBef>
              <a:buFont typeface="+mj-lt"/>
              <a:buAutoNum type="arabicPeriod"/>
            </a:pPr>
            <a:r>
              <a:rPr lang="ru-RU" sz="2000" dirty="0" smtClean="0"/>
              <a:t>Удалени</a:t>
            </a:r>
            <a:r>
              <a:rPr lang="ru-RU" sz="2000" dirty="0"/>
              <a:t>е</a:t>
            </a:r>
            <a:r>
              <a:rPr lang="ru-RU" sz="2000" dirty="0" smtClean="0"/>
              <a:t> </a:t>
            </a:r>
            <a:r>
              <a:rPr lang="ru-RU" sz="2000" dirty="0" smtClean="0"/>
              <a:t>всех записей из таблицы с результатам запросов: </a:t>
            </a:r>
            <a:r>
              <a:rPr lang="en-US" sz="2000" b="1" dirty="0" smtClean="0"/>
              <a:t>delete from </a:t>
            </a:r>
            <a:r>
              <a:rPr lang="en-US" sz="2000" b="1" dirty="0" err="1" smtClean="0"/>
              <a:t>req_results</a:t>
            </a:r>
            <a:r>
              <a:rPr lang="en-US" sz="2000" b="1" dirty="0" smtClean="0"/>
              <a:t>; </a:t>
            </a:r>
            <a:endParaRPr lang="ru-RU" sz="2000" b="1" dirty="0" smtClean="0"/>
          </a:p>
          <a:p>
            <a:pPr eaLnBrk="1" hangingPunct="1">
              <a:spcBef>
                <a:spcPct val="20000"/>
              </a:spcBef>
              <a:buFont typeface="+mj-lt"/>
              <a:buAutoNum type="arabicPeriod"/>
            </a:pPr>
            <a:r>
              <a:rPr lang="ru-RU" sz="2000" dirty="0" smtClean="0"/>
              <a:t>Запуск </a:t>
            </a:r>
            <a:r>
              <a:rPr lang="en-US" sz="2000" dirty="0" err="1" smtClean="0"/>
              <a:t>FGServer</a:t>
            </a:r>
            <a:endParaRPr lang="ru-RU" sz="2000" dirty="0" smtClean="0"/>
          </a:p>
          <a:p>
            <a:pPr eaLnBrk="1" hangingPunct="1">
              <a:spcBef>
                <a:spcPct val="20000"/>
              </a:spcBef>
              <a:buFont typeface="+mj-lt"/>
              <a:buAutoNum type="arabicPeriod"/>
            </a:pPr>
            <a:r>
              <a:rPr lang="ru-RU" sz="2000" dirty="0" smtClean="0"/>
              <a:t>Изменение количества потоков ядра системы мониторинга</a:t>
            </a:r>
            <a:endParaRPr lang="ru-RU" sz="2000" dirty="0"/>
          </a:p>
          <a:p>
            <a:pPr eaLnBrk="1" hangingPunct="1">
              <a:spcBef>
                <a:spcPct val="20000"/>
              </a:spcBef>
              <a:buFont typeface="+mj-lt"/>
              <a:buAutoNum type="arabicPeriod"/>
            </a:pPr>
            <a:r>
              <a:rPr lang="ru-RU" sz="2000" dirty="0" smtClean="0"/>
              <a:t>Запуск серверной части системы мониторинга: </a:t>
            </a:r>
            <a:r>
              <a:rPr lang="en-US" sz="2000" dirty="0" smtClean="0"/>
              <a:t>$FLAME_HOME/fltst.sh </a:t>
            </a:r>
            <a:r>
              <a:rPr lang="en-US" sz="2000" b="1" dirty="0" smtClean="0"/>
              <a:t>N</a:t>
            </a:r>
            <a:r>
              <a:rPr lang="en-US" sz="2000" dirty="0" smtClean="0"/>
              <a:t>s _</a:t>
            </a:r>
            <a:r>
              <a:rPr lang="en-US" sz="2000" b="1" dirty="0" smtClean="0"/>
              <a:t>prefix</a:t>
            </a:r>
            <a:r>
              <a:rPr lang="en-US" sz="2000" dirty="0" smtClean="0"/>
              <a:t>_ , </a:t>
            </a:r>
            <a:r>
              <a:rPr lang="ru-RU" sz="2000" dirty="0" smtClean="0"/>
              <a:t> где </a:t>
            </a:r>
            <a:r>
              <a:rPr lang="en-US" sz="2000" dirty="0" smtClean="0"/>
              <a:t>N – </a:t>
            </a:r>
            <a:r>
              <a:rPr lang="ru-RU" sz="2000" dirty="0" smtClean="0"/>
              <a:t>количество секунд, через которое система будет остановлена; </a:t>
            </a:r>
            <a:r>
              <a:rPr lang="en-US" sz="2000" dirty="0" smtClean="0"/>
              <a:t>_prefix_ </a:t>
            </a:r>
            <a:r>
              <a:rPr lang="ru-RU" sz="2000" dirty="0" smtClean="0"/>
              <a:t>-- префикс имен файлов со статистикой. </a:t>
            </a:r>
            <a:endParaRPr lang="ru-RU" sz="2000" dirty="0"/>
          </a:p>
          <a:p>
            <a:pPr marL="0" indent="0" eaLnBrk="1" hangingPunct="1">
              <a:spcBef>
                <a:spcPct val="20000"/>
              </a:spcBef>
            </a:pPr>
            <a:r>
              <a:rPr lang="ru-RU" sz="2000" dirty="0" smtClean="0"/>
              <a:t>5.   Замеры количества обработанных запросов</a:t>
            </a:r>
            <a:r>
              <a:rPr lang="en-US" sz="2000" dirty="0" smtClean="0"/>
              <a:t>: </a:t>
            </a:r>
            <a:r>
              <a:rPr lang="en-US" sz="2000" b="1" dirty="0" smtClean="0"/>
              <a:t>select count(*) from </a:t>
            </a:r>
            <a:r>
              <a:rPr lang="en-US" sz="2000" b="1" dirty="0" err="1" smtClean="0"/>
              <a:t>req_results</a:t>
            </a:r>
            <a:r>
              <a:rPr lang="en-US" sz="2000" b="1" dirty="0" smtClean="0"/>
              <a:t>; </a:t>
            </a:r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56310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700" y="188913"/>
            <a:ext cx="1906588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Line 2"/>
          <p:cNvSpPr>
            <a:spLocks noChangeShapeType="1"/>
          </p:cNvSpPr>
          <p:nvPr/>
        </p:nvSpPr>
        <p:spPr bwMode="auto">
          <a:xfrm flipH="1">
            <a:off x="247650" y="1081088"/>
            <a:ext cx="8648700" cy="1587"/>
          </a:xfrm>
          <a:prstGeom prst="line">
            <a:avLst/>
          </a:prstGeom>
          <a:noFill/>
          <a:ln w="38160">
            <a:solidFill>
              <a:srgbClr val="4786C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5413" y="177800"/>
            <a:ext cx="6675437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2932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eaLnBrk="1" hangingPunct="1"/>
            <a:r>
              <a:rPr lang="ru-RU" sz="2600" dirty="0" smtClean="0">
                <a:solidFill>
                  <a:srgbClr val="000080"/>
                </a:solidFill>
              </a:rPr>
              <a:t>Полигон 1</a:t>
            </a:r>
            <a:endParaRPr lang="en-US" sz="2600" dirty="0">
              <a:solidFill>
                <a:srgbClr val="000080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539552" y="1238250"/>
            <a:ext cx="8208912" cy="488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ru-RU" sz="1700" dirty="0"/>
          </a:p>
          <a:p>
            <a:pPr marL="0" indent="0" algn="ctr" eaLnBrk="1" hangingPunct="1">
              <a:spcBef>
                <a:spcPct val="20000"/>
              </a:spcBef>
            </a:pPr>
            <a:r>
              <a:rPr lang="ru-RU" sz="2200" dirty="0" smtClean="0"/>
              <a:t>РЕЗУЛЬТАТЫ ТЕСТИРОВАНИЯ</a:t>
            </a:r>
          </a:p>
          <a:p>
            <a:pPr marL="0" indent="0" eaLnBrk="1" hangingPunct="1">
              <a:spcBef>
                <a:spcPct val="20000"/>
              </a:spcBef>
            </a:pPr>
            <a:r>
              <a:rPr lang="ru-RU" sz="1700" dirty="0" smtClean="0"/>
              <a:t>Запуск серверной части на виртуальной машине с 1 вычислительным ядром процессора</a:t>
            </a:r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700" dirty="0"/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700" dirty="0" smtClean="0"/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700" dirty="0"/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700" dirty="0" smtClean="0"/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700" dirty="0"/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700" dirty="0" smtClean="0"/>
          </a:p>
          <a:p>
            <a:pPr marL="0" indent="0" eaLnBrk="1" hangingPunct="1">
              <a:spcBef>
                <a:spcPct val="20000"/>
              </a:spcBef>
            </a:pPr>
            <a:r>
              <a:rPr lang="ru-RU" sz="1700" dirty="0" smtClean="0"/>
              <a:t>Запуск </a:t>
            </a:r>
            <a:r>
              <a:rPr lang="ru-RU" sz="1700" dirty="0"/>
              <a:t>серверной части на виртуальной машине с </a:t>
            </a:r>
            <a:r>
              <a:rPr lang="ru-RU" sz="1700" dirty="0" smtClean="0"/>
              <a:t>4 вычислительными ядрами </a:t>
            </a:r>
            <a:r>
              <a:rPr lang="ru-RU" sz="1700" dirty="0"/>
              <a:t>процессора</a:t>
            </a:r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700" dirty="0"/>
          </a:p>
          <a:p>
            <a:pPr marL="0" indent="0" algn="ctr" eaLnBrk="1" hangingPunct="1">
              <a:spcBef>
                <a:spcPct val="20000"/>
              </a:spcBef>
            </a:pPr>
            <a:endParaRPr lang="ru-RU" sz="1700" dirty="0" smtClean="0"/>
          </a:p>
          <a:p>
            <a:pPr marL="0" indent="0" algn="ctr" eaLnBrk="1" hangingPunct="1">
              <a:spcBef>
                <a:spcPct val="20000"/>
              </a:spcBef>
            </a:pPr>
            <a:endParaRPr lang="ru-RU" sz="17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642860"/>
              </p:ext>
            </p:extLst>
          </p:nvPr>
        </p:nvGraphicFramePr>
        <p:xfrm>
          <a:off x="539552" y="2492261"/>
          <a:ext cx="8208910" cy="1497330"/>
        </p:xfrm>
        <a:graphic>
          <a:graphicData uri="http://schemas.openxmlformats.org/drawingml/2006/table">
            <a:tbl>
              <a:tblPr/>
              <a:tblGrid>
                <a:gridCol w="1641782"/>
                <a:gridCol w="1641782"/>
                <a:gridCol w="1641782"/>
                <a:gridCol w="1641782"/>
                <a:gridCol w="1641782"/>
              </a:tblGrid>
              <a:tr h="468992"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</a:rPr>
                        <a:t/>
                      </a:r>
                      <a:br>
                        <a:rPr lang="ru-RU" dirty="0">
                          <a:effectLst/>
                        </a:rPr>
                      </a:b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секунда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секунды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секунды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секунд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92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поток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605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1342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1949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5378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92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потока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505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992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1702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4977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59229" y="249226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187766"/>
              </p:ext>
            </p:extLst>
          </p:nvPr>
        </p:nvGraphicFramePr>
        <p:xfrm>
          <a:off x="568240" y="4784408"/>
          <a:ext cx="8180225" cy="1497330"/>
        </p:xfrm>
        <a:graphic>
          <a:graphicData uri="http://schemas.openxmlformats.org/drawingml/2006/table">
            <a:tbl>
              <a:tblPr/>
              <a:tblGrid>
                <a:gridCol w="1636045"/>
                <a:gridCol w="1636045"/>
                <a:gridCol w="1636045"/>
                <a:gridCol w="1636045"/>
                <a:gridCol w="1636045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</a:rPr>
                        <a:t/>
                      </a:r>
                      <a:br>
                        <a:rPr lang="ru-RU" dirty="0">
                          <a:effectLst/>
                        </a:rPr>
                      </a:b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секунда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секунды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секунды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секунд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поток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894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1588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5522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потока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952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1538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2262</a:t>
                      </a:r>
                      <a:endParaRPr lang="ru-RU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5569</a:t>
                      </a:r>
                      <a:endParaRPr lang="ru-RU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858044" y="515655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291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700" y="188913"/>
            <a:ext cx="1906588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Line 2"/>
          <p:cNvSpPr>
            <a:spLocks noChangeShapeType="1"/>
          </p:cNvSpPr>
          <p:nvPr/>
        </p:nvSpPr>
        <p:spPr bwMode="auto">
          <a:xfrm flipH="1">
            <a:off x="247650" y="1081088"/>
            <a:ext cx="8648700" cy="1587"/>
          </a:xfrm>
          <a:prstGeom prst="line">
            <a:avLst/>
          </a:prstGeom>
          <a:noFill/>
          <a:ln w="38160">
            <a:solidFill>
              <a:srgbClr val="4786C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5413" y="177800"/>
            <a:ext cx="6675437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2932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eaLnBrk="1" hangingPunct="1"/>
            <a:r>
              <a:rPr lang="ru-RU" sz="2600" dirty="0" smtClean="0">
                <a:solidFill>
                  <a:srgbClr val="000080"/>
                </a:solidFill>
              </a:rPr>
              <a:t>Полигон 1</a:t>
            </a:r>
            <a:endParaRPr lang="en-US" sz="2600" dirty="0">
              <a:solidFill>
                <a:srgbClr val="000080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539552" y="1081088"/>
            <a:ext cx="8208912" cy="504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ru-RU" sz="1700" dirty="0"/>
          </a:p>
          <a:p>
            <a:pPr marL="0" indent="0" algn="ctr" eaLnBrk="1" hangingPunct="1">
              <a:spcBef>
                <a:spcPct val="20000"/>
              </a:spcBef>
            </a:pPr>
            <a:r>
              <a:rPr lang="ru-RU" sz="2200" dirty="0" smtClean="0"/>
              <a:t>ИНТЕРПРЕТАЦИЯ РЕЗУЛЬТАТОВ</a:t>
            </a:r>
          </a:p>
          <a:p>
            <a:pPr marL="285750" indent="-285750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700" dirty="0" smtClean="0"/>
              <a:t>Замедление  </a:t>
            </a:r>
            <a:r>
              <a:rPr lang="ru-RU" sz="1700" dirty="0" smtClean="0"/>
              <a:t>работы на одноядерной конфигурации при увеличении количества потоков ядра </a:t>
            </a:r>
          </a:p>
          <a:p>
            <a:pPr marL="285750" indent="-285750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700" dirty="0" smtClean="0"/>
              <a:t>Увеличение </a:t>
            </a:r>
            <a:r>
              <a:rPr lang="en-US" sz="1700" dirty="0" smtClean="0"/>
              <a:t> </a:t>
            </a:r>
            <a:r>
              <a:rPr lang="ru-RU" sz="1700" dirty="0" smtClean="0"/>
              <a:t>количества обработанных запросов на </a:t>
            </a:r>
            <a:r>
              <a:rPr lang="ru-RU" sz="1700" dirty="0" err="1" smtClean="0"/>
              <a:t>четырехядерной</a:t>
            </a:r>
            <a:r>
              <a:rPr lang="ru-RU" sz="1700" dirty="0" smtClean="0"/>
              <a:t> конфигурации виртуальной машины </a:t>
            </a:r>
          </a:p>
          <a:p>
            <a:pPr marL="285750" indent="-285750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700" dirty="0" smtClean="0"/>
              <a:t>Уменьшение среднего количества обработанных запросов при увеличении времени работы системы мониторинга</a:t>
            </a:r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700" dirty="0"/>
          </a:p>
          <a:p>
            <a:pPr marL="0" indent="0" eaLnBrk="1" hangingPunct="1">
              <a:spcBef>
                <a:spcPct val="20000"/>
              </a:spcBef>
            </a:pPr>
            <a:r>
              <a:rPr lang="ru-RU" sz="1700" dirty="0" smtClean="0"/>
              <a:t>Временной профиль одного из запросов с использованием </a:t>
            </a:r>
            <a:r>
              <a:rPr lang="en-US" sz="1700" dirty="0" err="1" smtClean="0"/>
              <a:t>FlameGate</a:t>
            </a:r>
            <a:r>
              <a:rPr lang="en-US" sz="1700" dirty="0" smtClean="0"/>
              <a:t>. </a:t>
            </a:r>
            <a:endParaRPr lang="ru-RU" sz="1700" dirty="0" smtClean="0"/>
          </a:p>
          <a:p>
            <a:r>
              <a:rPr lang="ru-RU" sz="1600" dirty="0" smtClean="0"/>
              <a:t>	Время </a:t>
            </a:r>
            <a:r>
              <a:rPr lang="ru-RU" sz="1600" dirty="0"/>
              <a:t>получения запроса из очереди :6.89e-07</a:t>
            </a:r>
          </a:p>
          <a:p>
            <a:r>
              <a:rPr lang="ru-RU" sz="1600" dirty="0" smtClean="0"/>
              <a:t>	Время </a:t>
            </a:r>
            <a:r>
              <a:rPr lang="ru-RU" sz="1600" dirty="0"/>
              <a:t>вычисления запрос: 0.000950396</a:t>
            </a:r>
          </a:p>
          <a:p>
            <a:r>
              <a:rPr lang="ru-RU" sz="1600" dirty="0" smtClean="0"/>
              <a:t>	Генерация </a:t>
            </a:r>
            <a:r>
              <a:rPr lang="ru-RU" sz="1600" dirty="0"/>
              <a:t>события: 8.2194e-05</a:t>
            </a:r>
          </a:p>
          <a:p>
            <a:r>
              <a:rPr lang="ru-RU" sz="1600" dirty="0" smtClean="0"/>
              <a:t>	Сохранение </a:t>
            </a:r>
            <a:r>
              <a:rPr lang="ru-RU" sz="1600" dirty="0"/>
              <a:t>времени последнего вычисления запроса :</a:t>
            </a:r>
            <a:r>
              <a:rPr lang="ru-RU" sz="1600" dirty="0" smtClean="0"/>
              <a:t>6.8433e-05</a:t>
            </a:r>
          </a:p>
          <a:p>
            <a:endParaRPr lang="ru-RU" sz="1600" dirty="0"/>
          </a:p>
          <a:p>
            <a:endParaRPr lang="ru-RU" sz="1600" dirty="0"/>
          </a:p>
          <a:p>
            <a:r>
              <a:rPr lang="ru-RU" sz="1600" dirty="0"/>
              <a:t/>
            </a:r>
            <a:br>
              <a:rPr lang="ru-RU" sz="1600" dirty="0"/>
            </a:br>
            <a:endParaRPr lang="ru-RU" sz="1700" dirty="0" smtClean="0"/>
          </a:p>
          <a:p>
            <a:pPr marL="0" indent="0" eaLnBrk="1" hangingPunct="1">
              <a:spcBef>
                <a:spcPct val="20000"/>
              </a:spcBef>
            </a:pPr>
            <a:endParaRPr lang="ru-RU" sz="1700" dirty="0" smtClean="0"/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700" dirty="0" smtClean="0"/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700" dirty="0" smtClean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59229" y="249226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858044" y="515655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16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pitchFamily="32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8420</TotalTime>
  <Words>741</Words>
  <Application>Microsoft Office PowerPoint</Application>
  <PresentationFormat>Экран (4:3)</PresentationFormat>
  <Paragraphs>427</Paragraphs>
  <Slides>23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Максим</dc:creator>
  <cp:lastModifiedBy>Занчурин Максим</cp:lastModifiedBy>
  <cp:revision>184</cp:revision>
  <cp:lastPrinted>2015-04-28T13:45:46Z</cp:lastPrinted>
  <dcterms:created xsi:type="dcterms:W3CDTF">2007-10-24T12:41:46Z</dcterms:created>
  <dcterms:modified xsi:type="dcterms:W3CDTF">2015-04-28T14:43:52Z</dcterms:modified>
</cp:coreProperties>
</file>