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7" r:id="rId17"/>
    <p:sldId id="270" r:id="rId18"/>
    <p:sldId id="280" r:id="rId19"/>
    <p:sldId id="271" r:id="rId20"/>
    <p:sldId id="273" r:id="rId21"/>
    <p:sldId id="274" r:id="rId22"/>
    <p:sldId id="275" r:id="rId23"/>
    <p:sldId id="278" r:id="rId24"/>
    <p:sldId id="282" r:id="rId25"/>
    <p:sldId id="281" r:id="rId26"/>
    <p:sldId id="279" r:id="rId27"/>
    <p:sldId id="27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/>
    <p:restoredTop sz="94705"/>
  </p:normalViewPr>
  <p:slideViewPr>
    <p:cSldViewPr snapToGrid="0" snapToObjects="1">
      <p:cViewPr varScale="1">
        <p:scale>
          <a:sx n="108" d="100"/>
          <a:sy n="108" d="100"/>
        </p:scale>
        <p:origin x="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D9BB3D-7B2E-C640-BAA4-F8352D5F7569}" type="doc">
      <dgm:prSet loTypeId="urn:microsoft.com/office/officeart/2005/8/layout/hierarchy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DE8576-DA92-6644-AD48-90625A859D88}">
      <dgm:prSet phldrT="[Текст]"/>
      <dgm:spPr/>
      <dgm:t>
        <a:bodyPr/>
        <a:lstStyle/>
        <a:p>
          <a:r>
            <a:rPr lang="en-US" dirty="0" smtClean="0"/>
            <a:t>MODS</a:t>
          </a:r>
          <a:endParaRPr lang="ru-RU" dirty="0"/>
        </a:p>
      </dgm:t>
    </dgm:pt>
    <dgm:pt modelId="{8B277DC5-EBB0-3648-96F5-509E5013A2F1}" type="parTrans" cxnId="{EEB77C3C-8FBF-3F4C-A26C-0645388E6192}">
      <dgm:prSet/>
      <dgm:spPr/>
      <dgm:t>
        <a:bodyPr/>
        <a:lstStyle/>
        <a:p>
          <a:endParaRPr lang="ru-RU"/>
        </a:p>
      </dgm:t>
    </dgm:pt>
    <dgm:pt modelId="{282409E5-64CE-2942-8A43-4AC4A67D804F}" type="sibTrans" cxnId="{EEB77C3C-8FBF-3F4C-A26C-0645388E6192}">
      <dgm:prSet/>
      <dgm:spPr/>
      <dgm:t>
        <a:bodyPr/>
        <a:lstStyle/>
        <a:p>
          <a:endParaRPr lang="ru-RU"/>
        </a:p>
      </dgm:t>
    </dgm:pt>
    <dgm:pt modelId="{005A26B5-69C4-B74D-B880-84F0F2A6EC7A}">
      <dgm:prSet phldrT="[Текст]"/>
      <dgm:spPr/>
      <dgm:t>
        <a:bodyPr/>
        <a:lstStyle/>
        <a:p>
          <a:r>
            <a:rPr lang="en-US" dirty="0" smtClean="0"/>
            <a:t>XSLT</a:t>
          </a:r>
          <a:endParaRPr lang="ru-RU" dirty="0"/>
        </a:p>
      </dgm:t>
    </dgm:pt>
    <dgm:pt modelId="{4B64C849-D802-A540-8FE4-F74B5C33CE18}" type="parTrans" cxnId="{C22AA9B9-ADFB-484C-97FE-074D3C6A18FE}">
      <dgm:prSet/>
      <dgm:spPr/>
      <dgm:t>
        <a:bodyPr/>
        <a:lstStyle/>
        <a:p>
          <a:endParaRPr lang="ru-RU"/>
        </a:p>
      </dgm:t>
    </dgm:pt>
    <dgm:pt modelId="{B6BEB63F-6908-0F40-8C4B-AF8B42B9EF49}" type="sibTrans" cxnId="{C22AA9B9-ADFB-484C-97FE-074D3C6A18FE}">
      <dgm:prSet/>
      <dgm:spPr/>
      <dgm:t>
        <a:bodyPr/>
        <a:lstStyle/>
        <a:p>
          <a:endParaRPr lang="ru-RU"/>
        </a:p>
      </dgm:t>
    </dgm:pt>
    <dgm:pt modelId="{BB661A5E-0999-FE4F-B07A-069D07123350}">
      <dgm:prSet phldrT="[Текст]"/>
      <dgm:spPr/>
      <dgm:t>
        <a:bodyPr/>
        <a:lstStyle/>
        <a:p>
          <a:r>
            <a:rPr lang="en-US" dirty="0" smtClean="0"/>
            <a:t>MARC21/XML</a:t>
          </a:r>
          <a:endParaRPr lang="ru-RU" dirty="0"/>
        </a:p>
      </dgm:t>
    </dgm:pt>
    <dgm:pt modelId="{369E4FCA-D801-F34F-B2A3-8BE1F36B1D19}" type="parTrans" cxnId="{88F5C0AE-341C-E544-A4E9-14C7AB69C195}">
      <dgm:prSet/>
      <dgm:spPr/>
      <dgm:t>
        <a:bodyPr/>
        <a:lstStyle/>
        <a:p>
          <a:endParaRPr lang="ru-RU"/>
        </a:p>
      </dgm:t>
    </dgm:pt>
    <dgm:pt modelId="{8B4147C3-C513-3F44-ABC2-E0220DE14DED}" type="sibTrans" cxnId="{88F5C0AE-341C-E544-A4E9-14C7AB69C195}">
      <dgm:prSet/>
      <dgm:spPr/>
      <dgm:t>
        <a:bodyPr/>
        <a:lstStyle/>
        <a:p>
          <a:endParaRPr lang="ru-RU"/>
        </a:p>
      </dgm:t>
    </dgm:pt>
    <dgm:pt modelId="{06C86844-4457-D94A-946E-FE2D6B32BDF5}">
      <dgm:prSet phldrT="[Текст]"/>
      <dgm:spPr/>
      <dgm:t>
        <a:bodyPr/>
        <a:lstStyle/>
        <a:p>
          <a:r>
            <a:rPr lang="en-US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XSLT</a:t>
          </a:r>
          <a:endParaRPr lang="ru-RU" b="1" cap="none" spc="0" dirty="0">
            <a:ln w="12700" cmpd="sng">
              <a:solidFill>
                <a:schemeClr val="accent4"/>
              </a:solidFill>
              <a:prstDash val="solid"/>
            </a:ln>
            <a:gradFill>
              <a:gsLst>
                <a:gs pos="0">
                  <a:schemeClr val="accent4"/>
                </a:gs>
                <a:gs pos="4000">
                  <a:schemeClr val="accent4">
                    <a:lumMod val="60000"/>
                    <a:lumOff val="40000"/>
                  </a:schemeClr>
                </a:gs>
                <a:gs pos="87000">
                  <a:schemeClr val="accent4">
                    <a:lumMod val="20000"/>
                    <a:lumOff val="80000"/>
                  </a:schemeClr>
                </a:gs>
              </a:gsLst>
              <a:lin ang="5400000"/>
            </a:gradFill>
            <a:effectLst/>
          </a:endParaRPr>
        </a:p>
      </dgm:t>
    </dgm:pt>
    <dgm:pt modelId="{CE82B200-BC27-CA40-951D-F67645C4FDB5}" type="parTrans" cxnId="{E2433D03-C5B9-D542-9190-F9AF34375183}">
      <dgm:prSet/>
      <dgm:spPr/>
      <dgm:t>
        <a:bodyPr/>
        <a:lstStyle/>
        <a:p>
          <a:endParaRPr lang="ru-RU"/>
        </a:p>
      </dgm:t>
    </dgm:pt>
    <dgm:pt modelId="{28546973-8DFE-AB4C-AF0F-31354E523C32}" type="sibTrans" cxnId="{E2433D03-C5B9-D542-9190-F9AF34375183}">
      <dgm:prSet/>
      <dgm:spPr/>
      <dgm:t>
        <a:bodyPr/>
        <a:lstStyle/>
        <a:p>
          <a:endParaRPr lang="ru-RU"/>
        </a:p>
      </dgm:t>
    </dgm:pt>
    <dgm:pt modelId="{4B56526C-9FB2-FD49-8774-2761E4D0EF68}">
      <dgm:prSet phldrT="[Текст]"/>
      <dgm:spPr/>
      <dgm:t>
        <a:bodyPr/>
        <a:lstStyle/>
        <a:p>
          <a:r>
            <a:rPr lang="en-US" dirty="0" err="1" smtClean="0"/>
            <a:t>Rusmarc</a:t>
          </a:r>
          <a:r>
            <a:rPr lang="en-US" dirty="0" smtClean="0"/>
            <a:t>/XML</a:t>
          </a:r>
          <a:endParaRPr lang="ru-RU" dirty="0"/>
        </a:p>
      </dgm:t>
    </dgm:pt>
    <dgm:pt modelId="{77D31A80-2B19-0943-BA34-E1BC615EE89A}" type="parTrans" cxnId="{A9DB09B5-4FDB-5D4B-A004-713C4A9D5394}">
      <dgm:prSet/>
      <dgm:spPr/>
      <dgm:t>
        <a:bodyPr/>
        <a:lstStyle/>
        <a:p>
          <a:endParaRPr lang="ru-RU"/>
        </a:p>
      </dgm:t>
    </dgm:pt>
    <dgm:pt modelId="{C31F5816-16D9-5240-9636-5CEECCA3C215}" type="sibTrans" cxnId="{A9DB09B5-4FDB-5D4B-A004-713C4A9D5394}">
      <dgm:prSet/>
      <dgm:spPr/>
      <dgm:t>
        <a:bodyPr/>
        <a:lstStyle/>
        <a:p>
          <a:endParaRPr lang="ru-RU"/>
        </a:p>
      </dgm:t>
    </dgm:pt>
    <dgm:pt modelId="{6C66B8A1-775C-204A-BF78-563E482A0906}" type="pres">
      <dgm:prSet presAssocID="{F2D9BB3D-7B2E-C640-BAA4-F8352D5F756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D7AF81F-5186-0340-9D73-8647202B60E4}" type="pres">
      <dgm:prSet presAssocID="{E3DE8576-DA92-6644-AD48-90625A859D88}" presName="vertOne" presStyleCnt="0"/>
      <dgm:spPr/>
    </dgm:pt>
    <dgm:pt modelId="{8E94380E-8409-3B4C-B653-5D73ADD64400}" type="pres">
      <dgm:prSet presAssocID="{E3DE8576-DA92-6644-AD48-90625A859D88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FF7784-D981-FE4F-8E1B-E33B81D5ECEA}" type="pres">
      <dgm:prSet presAssocID="{E3DE8576-DA92-6644-AD48-90625A859D88}" presName="parTransOne" presStyleCnt="0"/>
      <dgm:spPr/>
    </dgm:pt>
    <dgm:pt modelId="{8EAFEC4E-1F5E-1347-949D-A9EAFECECDB8}" type="pres">
      <dgm:prSet presAssocID="{E3DE8576-DA92-6644-AD48-90625A859D88}" presName="horzOne" presStyleCnt="0"/>
      <dgm:spPr/>
    </dgm:pt>
    <dgm:pt modelId="{FF1FF3A0-C6F0-6248-A827-9B2DDFAC8EC1}" type="pres">
      <dgm:prSet presAssocID="{005A26B5-69C4-B74D-B880-84F0F2A6EC7A}" presName="vertTwo" presStyleCnt="0"/>
      <dgm:spPr/>
    </dgm:pt>
    <dgm:pt modelId="{6E7FD5C0-72AA-F84F-863B-18A450CE1370}" type="pres">
      <dgm:prSet presAssocID="{005A26B5-69C4-B74D-B880-84F0F2A6EC7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A8954B-86CE-8147-AD3B-229E35A85BEB}" type="pres">
      <dgm:prSet presAssocID="{005A26B5-69C4-B74D-B880-84F0F2A6EC7A}" presName="parTransTwo" presStyleCnt="0"/>
      <dgm:spPr/>
    </dgm:pt>
    <dgm:pt modelId="{2A83EDBC-5581-A84B-8ED9-8505B4EE306E}" type="pres">
      <dgm:prSet presAssocID="{005A26B5-69C4-B74D-B880-84F0F2A6EC7A}" presName="horzTwo" presStyleCnt="0"/>
      <dgm:spPr/>
    </dgm:pt>
    <dgm:pt modelId="{C7B3144D-A838-D042-A93D-382502A03458}" type="pres">
      <dgm:prSet presAssocID="{BB661A5E-0999-FE4F-B07A-069D07123350}" presName="vertThree" presStyleCnt="0"/>
      <dgm:spPr/>
    </dgm:pt>
    <dgm:pt modelId="{BB6C1DAC-CC28-484C-A893-E68A6D0A1DC6}" type="pres">
      <dgm:prSet presAssocID="{BB661A5E-0999-FE4F-B07A-069D07123350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4D6C79-D5A7-E244-BB0C-90836631DC89}" type="pres">
      <dgm:prSet presAssocID="{BB661A5E-0999-FE4F-B07A-069D07123350}" presName="horzThree" presStyleCnt="0"/>
      <dgm:spPr/>
    </dgm:pt>
    <dgm:pt modelId="{A0366735-15F3-EA44-A0E8-0C92BE552EA6}" type="pres">
      <dgm:prSet presAssocID="{B6BEB63F-6908-0F40-8C4B-AF8B42B9EF49}" presName="sibSpaceTwo" presStyleCnt="0"/>
      <dgm:spPr/>
    </dgm:pt>
    <dgm:pt modelId="{F370A8E2-ED3B-4C4E-AB7B-BB0B18691073}" type="pres">
      <dgm:prSet presAssocID="{06C86844-4457-D94A-946E-FE2D6B32BDF5}" presName="vertTwo" presStyleCnt="0"/>
      <dgm:spPr/>
    </dgm:pt>
    <dgm:pt modelId="{3D0B0460-B9F3-974C-A68C-9F9254601D83}" type="pres">
      <dgm:prSet presAssocID="{06C86844-4457-D94A-946E-FE2D6B32BDF5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6444D8-F018-C84D-B72E-31BBF303E2A1}" type="pres">
      <dgm:prSet presAssocID="{06C86844-4457-D94A-946E-FE2D6B32BDF5}" presName="parTransTwo" presStyleCnt="0"/>
      <dgm:spPr/>
    </dgm:pt>
    <dgm:pt modelId="{1D34F075-E86E-8D48-B9AB-75F6FF3F9125}" type="pres">
      <dgm:prSet presAssocID="{06C86844-4457-D94A-946E-FE2D6B32BDF5}" presName="horzTwo" presStyleCnt="0"/>
      <dgm:spPr/>
    </dgm:pt>
    <dgm:pt modelId="{3A629F62-1C8A-3C40-BB3D-769E54AB3A5C}" type="pres">
      <dgm:prSet presAssocID="{4B56526C-9FB2-FD49-8774-2761E4D0EF68}" presName="vertThree" presStyleCnt="0"/>
      <dgm:spPr/>
    </dgm:pt>
    <dgm:pt modelId="{E8BE4C3E-2A92-724D-BB4C-A6444880A777}" type="pres">
      <dgm:prSet presAssocID="{4B56526C-9FB2-FD49-8774-2761E4D0EF68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10C60F-0E17-9745-8D69-B4946CE400B3}" type="pres">
      <dgm:prSet presAssocID="{4B56526C-9FB2-FD49-8774-2761E4D0EF68}" presName="horzThree" presStyleCnt="0"/>
      <dgm:spPr/>
    </dgm:pt>
  </dgm:ptLst>
  <dgm:cxnLst>
    <dgm:cxn modelId="{85D547B6-289D-DC46-ADAB-40FB33BFFCA9}" type="presOf" srcId="{BB661A5E-0999-FE4F-B07A-069D07123350}" destId="{BB6C1DAC-CC28-484C-A893-E68A6D0A1DC6}" srcOrd="0" destOrd="0" presId="urn:microsoft.com/office/officeart/2005/8/layout/hierarchy4"/>
    <dgm:cxn modelId="{B1953443-81DF-DD42-95C0-6DD5006AE74B}" type="presOf" srcId="{06C86844-4457-D94A-946E-FE2D6B32BDF5}" destId="{3D0B0460-B9F3-974C-A68C-9F9254601D83}" srcOrd="0" destOrd="0" presId="urn:microsoft.com/office/officeart/2005/8/layout/hierarchy4"/>
    <dgm:cxn modelId="{98E2B7D6-BF48-7045-8671-1D313F382EAD}" type="presOf" srcId="{4B56526C-9FB2-FD49-8774-2761E4D0EF68}" destId="{E8BE4C3E-2A92-724D-BB4C-A6444880A777}" srcOrd="0" destOrd="0" presId="urn:microsoft.com/office/officeart/2005/8/layout/hierarchy4"/>
    <dgm:cxn modelId="{A84FBED5-B2DA-7547-B96A-FFE2C665C2CB}" type="presOf" srcId="{005A26B5-69C4-B74D-B880-84F0F2A6EC7A}" destId="{6E7FD5C0-72AA-F84F-863B-18A450CE1370}" srcOrd="0" destOrd="0" presId="urn:microsoft.com/office/officeart/2005/8/layout/hierarchy4"/>
    <dgm:cxn modelId="{C22AA9B9-ADFB-484C-97FE-074D3C6A18FE}" srcId="{E3DE8576-DA92-6644-AD48-90625A859D88}" destId="{005A26B5-69C4-B74D-B880-84F0F2A6EC7A}" srcOrd="0" destOrd="0" parTransId="{4B64C849-D802-A540-8FE4-F74B5C33CE18}" sibTransId="{B6BEB63F-6908-0F40-8C4B-AF8B42B9EF49}"/>
    <dgm:cxn modelId="{EEB77C3C-8FBF-3F4C-A26C-0645388E6192}" srcId="{F2D9BB3D-7B2E-C640-BAA4-F8352D5F7569}" destId="{E3DE8576-DA92-6644-AD48-90625A859D88}" srcOrd="0" destOrd="0" parTransId="{8B277DC5-EBB0-3648-96F5-509E5013A2F1}" sibTransId="{282409E5-64CE-2942-8A43-4AC4A67D804F}"/>
    <dgm:cxn modelId="{E2433D03-C5B9-D542-9190-F9AF34375183}" srcId="{E3DE8576-DA92-6644-AD48-90625A859D88}" destId="{06C86844-4457-D94A-946E-FE2D6B32BDF5}" srcOrd="1" destOrd="0" parTransId="{CE82B200-BC27-CA40-951D-F67645C4FDB5}" sibTransId="{28546973-8DFE-AB4C-AF0F-31354E523C32}"/>
    <dgm:cxn modelId="{88F5C0AE-341C-E544-A4E9-14C7AB69C195}" srcId="{005A26B5-69C4-B74D-B880-84F0F2A6EC7A}" destId="{BB661A5E-0999-FE4F-B07A-069D07123350}" srcOrd="0" destOrd="0" parTransId="{369E4FCA-D801-F34F-B2A3-8BE1F36B1D19}" sibTransId="{8B4147C3-C513-3F44-ABC2-E0220DE14DED}"/>
    <dgm:cxn modelId="{A9DB09B5-4FDB-5D4B-A004-713C4A9D5394}" srcId="{06C86844-4457-D94A-946E-FE2D6B32BDF5}" destId="{4B56526C-9FB2-FD49-8774-2761E4D0EF68}" srcOrd="0" destOrd="0" parTransId="{77D31A80-2B19-0943-BA34-E1BC615EE89A}" sibTransId="{C31F5816-16D9-5240-9636-5CEECCA3C215}"/>
    <dgm:cxn modelId="{2AC1194B-72D2-D24F-A106-BEDCF5533D14}" type="presOf" srcId="{F2D9BB3D-7B2E-C640-BAA4-F8352D5F7569}" destId="{6C66B8A1-775C-204A-BF78-563E482A0906}" srcOrd="0" destOrd="0" presId="urn:microsoft.com/office/officeart/2005/8/layout/hierarchy4"/>
    <dgm:cxn modelId="{8BA22CA1-F08A-5E4D-8D7E-26AEE71D0BC4}" type="presOf" srcId="{E3DE8576-DA92-6644-AD48-90625A859D88}" destId="{8E94380E-8409-3B4C-B653-5D73ADD64400}" srcOrd="0" destOrd="0" presId="urn:microsoft.com/office/officeart/2005/8/layout/hierarchy4"/>
    <dgm:cxn modelId="{42385B66-71C4-2848-9AAD-424B7AE4B967}" type="presParOf" srcId="{6C66B8A1-775C-204A-BF78-563E482A0906}" destId="{0D7AF81F-5186-0340-9D73-8647202B60E4}" srcOrd="0" destOrd="0" presId="urn:microsoft.com/office/officeart/2005/8/layout/hierarchy4"/>
    <dgm:cxn modelId="{496B2756-4D03-FD44-9EA0-AF63E301EE58}" type="presParOf" srcId="{0D7AF81F-5186-0340-9D73-8647202B60E4}" destId="{8E94380E-8409-3B4C-B653-5D73ADD64400}" srcOrd="0" destOrd="0" presId="urn:microsoft.com/office/officeart/2005/8/layout/hierarchy4"/>
    <dgm:cxn modelId="{4A42CE38-4D9E-AA40-B958-4363430A61F3}" type="presParOf" srcId="{0D7AF81F-5186-0340-9D73-8647202B60E4}" destId="{65FF7784-D981-FE4F-8E1B-E33B81D5ECEA}" srcOrd="1" destOrd="0" presId="urn:microsoft.com/office/officeart/2005/8/layout/hierarchy4"/>
    <dgm:cxn modelId="{7A2F9BFE-E1AB-F147-A6F7-9A0BF275E65C}" type="presParOf" srcId="{0D7AF81F-5186-0340-9D73-8647202B60E4}" destId="{8EAFEC4E-1F5E-1347-949D-A9EAFECECDB8}" srcOrd="2" destOrd="0" presId="urn:microsoft.com/office/officeart/2005/8/layout/hierarchy4"/>
    <dgm:cxn modelId="{0FE5E3C9-CB42-BE44-A98D-9318076B5E2A}" type="presParOf" srcId="{8EAFEC4E-1F5E-1347-949D-A9EAFECECDB8}" destId="{FF1FF3A0-C6F0-6248-A827-9B2DDFAC8EC1}" srcOrd="0" destOrd="0" presId="urn:microsoft.com/office/officeart/2005/8/layout/hierarchy4"/>
    <dgm:cxn modelId="{9FA21E43-745F-5148-A41C-AE6CD5EB175A}" type="presParOf" srcId="{FF1FF3A0-C6F0-6248-A827-9B2DDFAC8EC1}" destId="{6E7FD5C0-72AA-F84F-863B-18A450CE1370}" srcOrd="0" destOrd="0" presId="urn:microsoft.com/office/officeart/2005/8/layout/hierarchy4"/>
    <dgm:cxn modelId="{81A6D5D6-3CD4-4C4F-A704-8849F6D837CA}" type="presParOf" srcId="{FF1FF3A0-C6F0-6248-A827-9B2DDFAC8EC1}" destId="{E6A8954B-86CE-8147-AD3B-229E35A85BEB}" srcOrd="1" destOrd="0" presId="urn:microsoft.com/office/officeart/2005/8/layout/hierarchy4"/>
    <dgm:cxn modelId="{E284C2B1-4113-CC4E-8F91-5E1EFF018272}" type="presParOf" srcId="{FF1FF3A0-C6F0-6248-A827-9B2DDFAC8EC1}" destId="{2A83EDBC-5581-A84B-8ED9-8505B4EE306E}" srcOrd="2" destOrd="0" presId="urn:microsoft.com/office/officeart/2005/8/layout/hierarchy4"/>
    <dgm:cxn modelId="{0909F63D-A04D-4049-ADB1-5E7583676EDA}" type="presParOf" srcId="{2A83EDBC-5581-A84B-8ED9-8505B4EE306E}" destId="{C7B3144D-A838-D042-A93D-382502A03458}" srcOrd="0" destOrd="0" presId="urn:microsoft.com/office/officeart/2005/8/layout/hierarchy4"/>
    <dgm:cxn modelId="{41BE163F-6126-D846-8D28-21CC6FD831C1}" type="presParOf" srcId="{C7B3144D-A838-D042-A93D-382502A03458}" destId="{BB6C1DAC-CC28-484C-A893-E68A6D0A1DC6}" srcOrd="0" destOrd="0" presId="urn:microsoft.com/office/officeart/2005/8/layout/hierarchy4"/>
    <dgm:cxn modelId="{F70A42C5-FA23-664F-A640-08069866EE8D}" type="presParOf" srcId="{C7B3144D-A838-D042-A93D-382502A03458}" destId="{9D4D6C79-D5A7-E244-BB0C-90836631DC89}" srcOrd="1" destOrd="0" presId="urn:microsoft.com/office/officeart/2005/8/layout/hierarchy4"/>
    <dgm:cxn modelId="{00366829-81A4-EB4B-A96B-FB7EE8F1B3C9}" type="presParOf" srcId="{8EAFEC4E-1F5E-1347-949D-A9EAFECECDB8}" destId="{A0366735-15F3-EA44-A0E8-0C92BE552EA6}" srcOrd="1" destOrd="0" presId="urn:microsoft.com/office/officeart/2005/8/layout/hierarchy4"/>
    <dgm:cxn modelId="{E8EDFD8B-5781-DD44-A76C-8961D1D03E87}" type="presParOf" srcId="{8EAFEC4E-1F5E-1347-949D-A9EAFECECDB8}" destId="{F370A8E2-ED3B-4C4E-AB7B-BB0B18691073}" srcOrd="2" destOrd="0" presId="urn:microsoft.com/office/officeart/2005/8/layout/hierarchy4"/>
    <dgm:cxn modelId="{CF1845D4-4C0A-2147-8CA9-AD9917666035}" type="presParOf" srcId="{F370A8E2-ED3B-4C4E-AB7B-BB0B18691073}" destId="{3D0B0460-B9F3-974C-A68C-9F9254601D83}" srcOrd="0" destOrd="0" presId="urn:microsoft.com/office/officeart/2005/8/layout/hierarchy4"/>
    <dgm:cxn modelId="{4DCE6D15-C758-0A44-9B38-F3E64E6E053B}" type="presParOf" srcId="{F370A8E2-ED3B-4C4E-AB7B-BB0B18691073}" destId="{9D6444D8-F018-C84D-B72E-31BBF303E2A1}" srcOrd="1" destOrd="0" presId="urn:microsoft.com/office/officeart/2005/8/layout/hierarchy4"/>
    <dgm:cxn modelId="{FD1C1CCF-6FB3-FA47-8CD2-C0146ECF1EFA}" type="presParOf" srcId="{F370A8E2-ED3B-4C4E-AB7B-BB0B18691073}" destId="{1D34F075-E86E-8D48-B9AB-75F6FF3F9125}" srcOrd="2" destOrd="0" presId="urn:microsoft.com/office/officeart/2005/8/layout/hierarchy4"/>
    <dgm:cxn modelId="{833AEC58-5B90-3449-B6F5-A0244BB476C3}" type="presParOf" srcId="{1D34F075-E86E-8D48-B9AB-75F6FF3F9125}" destId="{3A629F62-1C8A-3C40-BB3D-769E54AB3A5C}" srcOrd="0" destOrd="0" presId="urn:microsoft.com/office/officeart/2005/8/layout/hierarchy4"/>
    <dgm:cxn modelId="{C7356141-3C8A-F348-8A1E-EFE37BFC29E9}" type="presParOf" srcId="{3A629F62-1C8A-3C40-BB3D-769E54AB3A5C}" destId="{E8BE4C3E-2A92-724D-BB4C-A6444880A777}" srcOrd="0" destOrd="0" presId="urn:microsoft.com/office/officeart/2005/8/layout/hierarchy4"/>
    <dgm:cxn modelId="{59AB717E-308F-E940-A002-18B6B0FA69F6}" type="presParOf" srcId="{3A629F62-1C8A-3C40-BB3D-769E54AB3A5C}" destId="{BD10C60F-0E17-9745-8D69-B4946CE400B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513713-ED49-414B-8A64-81BA872AD694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3BB5A58E-0511-B347-AE15-C11BD63E3676}">
      <dgm:prSet phldrT="[Текст]"/>
      <dgm:spPr/>
      <dgm:t>
        <a:bodyPr/>
        <a:lstStyle/>
        <a:p>
          <a:r>
            <a:rPr lang="en-US" dirty="0" smtClean="0"/>
            <a:t>MODS</a:t>
          </a:r>
          <a:endParaRPr lang="ru-RU" dirty="0"/>
        </a:p>
      </dgm:t>
    </dgm:pt>
    <dgm:pt modelId="{B80858F0-9227-A14E-AF06-D1B2C9E57FA0}" type="parTrans" cxnId="{39E88D14-C76F-1F49-9261-E0CB99D8FCF3}">
      <dgm:prSet/>
      <dgm:spPr/>
      <dgm:t>
        <a:bodyPr/>
        <a:lstStyle/>
        <a:p>
          <a:endParaRPr lang="ru-RU"/>
        </a:p>
      </dgm:t>
    </dgm:pt>
    <dgm:pt modelId="{993AB75B-989C-6348-A000-70CACE8DB8FD}" type="sibTrans" cxnId="{39E88D14-C76F-1F49-9261-E0CB99D8FCF3}">
      <dgm:prSet/>
      <dgm:spPr/>
      <dgm:t>
        <a:bodyPr/>
        <a:lstStyle/>
        <a:p>
          <a:endParaRPr lang="ru-RU"/>
        </a:p>
      </dgm:t>
    </dgm:pt>
    <dgm:pt modelId="{36783A57-F3D9-F44C-802E-A4E8E9A167A2}">
      <dgm:prSet phldrT="[Текст]"/>
      <dgm:spPr/>
      <dgm:t>
        <a:bodyPr/>
        <a:lstStyle/>
        <a:p>
          <a:r>
            <a:rPr lang="en-US" b="1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XSLT</a:t>
          </a:r>
          <a:endParaRPr lang="ru-RU" b="1" cap="none" spc="0" dirty="0">
            <a:ln w="12700" cmpd="sng">
              <a:solidFill>
                <a:schemeClr val="accent4"/>
              </a:solidFill>
              <a:prstDash val="solid"/>
            </a:ln>
            <a:gradFill>
              <a:gsLst>
                <a:gs pos="0">
                  <a:schemeClr val="accent4"/>
                </a:gs>
                <a:gs pos="4000">
                  <a:schemeClr val="accent4">
                    <a:lumMod val="60000"/>
                    <a:lumOff val="40000"/>
                  </a:schemeClr>
                </a:gs>
                <a:gs pos="87000">
                  <a:schemeClr val="accent4">
                    <a:lumMod val="20000"/>
                    <a:lumOff val="80000"/>
                  </a:schemeClr>
                </a:gs>
              </a:gsLst>
              <a:lin ang="5400000"/>
            </a:gradFill>
            <a:effectLst/>
          </a:endParaRPr>
        </a:p>
      </dgm:t>
    </dgm:pt>
    <dgm:pt modelId="{52C1C2CE-F184-2B49-AE9A-58CD33603FC7}" type="parTrans" cxnId="{185AACD7-4851-EC42-9FAC-6EDFE9DA40CF}">
      <dgm:prSet/>
      <dgm:spPr/>
      <dgm:t>
        <a:bodyPr/>
        <a:lstStyle/>
        <a:p>
          <a:endParaRPr lang="ru-RU"/>
        </a:p>
      </dgm:t>
    </dgm:pt>
    <dgm:pt modelId="{78E2A883-60FD-7947-A433-2583A374F003}" type="sibTrans" cxnId="{185AACD7-4851-EC42-9FAC-6EDFE9DA40CF}">
      <dgm:prSet/>
      <dgm:spPr/>
      <dgm:t>
        <a:bodyPr/>
        <a:lstStyle/>
        <a:p>
          <a:endParaRPr lang="ru-RU"/>
        </a:p>
      </dgm:t>
    </dgm:pt>
    <dgm:pt modelId="{8914F9C1-468B-5B45-9F36-27273D5C21C4}">
      <dgm:prSet phldrT="[Текст]"/>
      <dgm:spPr/>
      <dgm:t>
        <a:bodyPr/>
        <a:lstStyle/>
        <a:p>
          <a:r>
            <a:rPr lang="en-US" dirty="0" smtClean="0"/>
            <a:t>RDF</a:t>
          </a:r>
          <a:r>
            <a:rPr lang="ru-RU" dirty="0" smtClean="0"/>
            <a:t>/</a:t>
          </a:r>
          <a:r>
            <a:rPr lang="en-US" dirty="0" smtClean="0"/>
            <a:t>XML</a:t>
          </a:r>
          <a:endParaRPr lang="ru-RU" dirty="0"/>
        </a:p>
      </dgm:t>
    </dgm:pt>
    <dgm:pt modelId="{549E6B00-810C-4045-AE3E-8BFD139F9E60}" type="parTrans" cxnId="{49E4CE81-DE84-4F4A-A3E0-F5612EED843B}">
      <dgm:prSet/>
      <dgm:spPr/>
      <dgm:t>
        <a:bodyPr/>
        <a:lstStyle/>
        <a:p>
          <a:endParaRPr lang="ru-RU"/>
        </a:p>
      </dgm:t>
    </dgm:pt>
    <dgm:pt modelId="{FA7FF9A9-B3A3-B74C-BE5D-60B01A7AD0D4}" type="sibTrans" cxnId="{49E4CE81-DE84-4F4A-A3E0-F5612EED843B}">
      <dgm:prSet/>
      <dgm:spPr/>
      <dgm:t>
        <a:bodyPr/>
        <a:lstStyle/>
        <a:p>
          <a:endParaRPr lang="ru-RU"/>
        </a:p>
      </dgm:t>
    </dgm:pt>
    <dgm:pt modelId="{8E46AF54-42F0-BF41-9839-7523D8E49597}" type="pres">
      <dgm:prSet presAssocID="{70513713-ED49-414B-8A64-81BA872AD694}" presName="CompostProcess" presStyleCnt="0">
        <dgm:presLayoutVars>
          <dgm:dir/>
          <dgm:resizeHandles val="exact"/>
        </dgm:presLayoutVars>
      </dgm:prSet>
      <dgm:spPr/>
    </dgm:pt>
    <dgm:pt modelId="{BDBC8B2C-7183-2A41-A9FC-5BB94EFBC971}" type="pres">
      <dgm:prSet presAssocID="{70513713-ED49-414B-8A64-81BA872AD694}" presName="arrow" presStyleLbl="bgShp" presStyleIdx="0" presStyleCnt="1"/>
      <dgm:spPr/>
    </dgm:pt>
    <dgm:pt modelId="{26401AA8-9FEE-5344-A28E-FC1746A48740}" type="pres">
      <dgm:prSet presAssocID="{70513713-ED49-414B-8A64-81BA872AD694}" presName="linearProcess" presStyleCnt="0"/>
      <dgm:spPr/>
    </dgm:pt>
    <dgm:pt modelId="{1395E859-426D-0046-9601-D91FFA45891B}" type="pres">
      <dgm:prSet presAssocID="{3BB5A58E-0511-B347-AE15-C11BD63E367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411789-2D3B-1743-8F44-9D2F98CDD636}" type="pres">
      <dgm:prSet presAssocID="{993AB75B-989C-6348-A000-70CACE8DB8FD}" presName="sibTrans" presStyleCnt="0"/>
      <dgm:spPr/>
    </dgm:pt>
    <dgm:pt modelId="{6DA6DCEA-4957-B549-A056-619B00B61B8E}" type="pres">
      <dgm:prSet presAssocID="{36783A57-F3D9-F44C-802E-A4E8E9A167A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FC5B8-A096-E34B-AB36-E4DCE8448458}" type="pres">
      <dgm:prSet presAssocID="{78E2A883-60FD-7947-A433-2583A374F003}" presName="sibTrans" presStyleCnt="0"/>
      <dgm:spPr/>
    </dgm:pt>
    <dgm:pt modelId="{0769E5E2-FA14-0546-877C-F670F009EADE}" type="pres">
      <dgm:prSet presAssocID="{8914F9C1-468B-5B45-9F36-27273D5C21C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E4CE81-DE84-4F4A-A3E0-F5612EED843B}" srcId="{70513713-ED49-414B-8A64-81BA872AD694}" destId="{8914F9C1-468B-5B45-9F36-27273D5C21C4}" srcOrd="2" destOrd="0" parTransId="{549E6B00-810C-4045-AE3E-8BFD139F9E60}" sibTransId="{FA7FF9A9-B3A3-B74C-BE5D-60B01A7AD0D4}"/>
    <dgm:cxn modelId="{1D94924D-B791-E347-98E7-DD8D4FBB41D6}" type="presOf" srcId="{36783A57-F3D9-F44C-802E-A4E8E9A167A2}" destId="{6DA6DCEA-4957-B549-A056-619B00B61B8E}" srcOrd="0" destOrd="0" presId="urn:microsoft.com/office/officeart/2005/8/layout/hProcess9"/>
    <dgm:cxn modelId="{9DF47CF8-A65E-2F40-837D-547DDB3506B9}" type="presOf" srcId="{70513713-ED49-414B-8A64-81BA872AD694}" destId="{8E46AF54-42F0-BF41-9839-7523D8E49597}" srcOrd="0" destOrd="0" presId="urn:microsoft.com/office/officeart/2005/8/layout/hProcess9"/>
    <dgm:cxn modelId="{7F3438D5-7E74-F043-B57B-B44086A16224}" type="presOf" srcId="{3BB5A58E-0511-B347-AE15-C11BD63E3676}" destId="{1395E859-426D-0046-9601-D91FFA45891B}" srcOrd="0" destOrd="0" presId="urn:microsoft.com/office/officeart/2005/8/layout/hProcess9"/>
    <dgm:cxn modelId="{F2A68916-797F-7749-8722-339E0008057D}" type="presOf" srcId="{8914F9C1-468B-5B45-9F36-27273D5C21C4}" destId="{0769E5E2-FA14-0546-877C-F670F009EADE}" srcOrd="0" destOrd="0" presId="urn:microsoft.com/office/officeart/2005/8/layout/hProcess9"/>
    <dgm:cxn modelId="{39E88D14-C76F-1F49-9261-E0CB99D8FCF3}" srcId="{70513713-ED49-414B-8A64-81BA872AD694}" destId="{3BB5A58E-0511-B347-AE15-C11BD63E3676}" srcOrd="0" destOrd="0" parTransId="{B80858F0-9227-A14E-AF06-D1B2C9E57FA0}" sibTransId="{993AB75B-989C-6348-A000-70CACE8DB8FD}"/>
    <dgm:cxn modelId="{185AACD7-4851-EC42-9FAC-6EDFE9DA40CF}" srcId="{70513713-ED49-414B-8A64-81BA872AD694}" destId="{36783A57-F3D9-F44C-802E-A4E8E9A167A2}" srcOrd="1" destOrd="0" parTransId="{52C1C2CE-F184-2B49-AE9A-58CD33603FC7}" sibTransId="{78E2A883-60FD-7947-A433-2583A374F003}"/>
    <dgm:cxn modelId="{5390E71F-3B1D-BB4E-82CB-597B2520971E}" type="presParOf" srcId="{8E46AF54-42F0-BF41-9839-7523D8E49597}" destId="{BDBC8B2C-7183-2A41-A9FC-5BB94EFBC971}" srcOrd="0" destOrd="0" presId="urn:microsoft.com/office/officeart/2005/8/layout/hProcess9"/>
    <dgm:cxn modelId="{55B80892-119E-3742-BEB1-4DEAC6AED358}" type="presParOf" srcId="{8E46AF54-42F0-BF41-9839-7523D8E49597}" destId="{26401AA8-9FEE-5344-A28E-FC1746A48740}" srcOrd="1" destOrd="0" presId="urn:microsoft.com/office/officeart/2005/8/layout/hProcess9"/>
    <dgm:cxn modelId="{C3903688-7DBC-524C-B81F-128D447CF601}" type="presParOf" srcId="{26401AA8-9FEE-5344-A28E-FC1746A48740}" destId="{1395E859-426D-0046-9601-D91FFA45891B}" srcOrd="0" destOrd="0" presId="urn:microsoft.com/office/officeart/2005/8/layout/hProcess9"/>
    <dgm:cxn modelId="{E76C2207-E158-C84D-B4B5-EF37B059745F}" type="presParOf" srcId="{26401AA8-9FEE-5344-A28E-FC1746A48740}" destId="{A0411789-2D3B-1743-8F44-9D2F98CDD636}" srcOrd="1" destOrd="0" presId="urn:microsoft.com/office/officeart/2005/8/layout/hProcess9"/>
    <dgm:cxn modelId="{706AFEF3-6E84-E04D-ADF8-78A0EF71ADDF}" type="presParOf" srcId="{26401AA8-9FEE-5344-A28E-FC1746A48740}" destId="{6DA6DCEA-4957-B549-A056-619B00B61B8E}" srcOrd="2" destOrd="0" presId="urn:microsoft.com/office/officeart/2005/8/layout/hProcess9"/>
    <dgm:cxn modelId="{80523B5D-74EE-DC47-81B3-CA0C009AF6BC}" type="presParOf" srcId="{26401AA8-9FEE-5344-A28E-FC1746A48740}" destId="{99DFC5B8-A096-E34B-AB36-E4DCE8448458}" srcOrd="3" destOrd="0" presId="urn:microsoft.com/office/officeart/2005/8/layout/hProcess9"/>
    <dgm:cxn modelId="{9859CC86-35F2-4A4B-B20A-BBF30F6F8743}" type="presParOf" srcId="{26401AA8-9FEE-5344-A28E-FC1746A48740}" destId="{0769E5E2-FA14-0546-877C-F670F009EAD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94380E-8409-3B4C-B653-5D73ADD64400}">
      <dsp:nvSpPr>
        <dsp:cNvPr id="0" name=""/>
        <dsp:cNvSpPr/>
      </dsp:nvSpPr>
      <dsp:spPr>
        <a:xfrm>
          <a:off x="3173" y="1638"/>
          <a:ext cx="8589965" cy="11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MODS</a:t>
          </a:r>
          <a:endParaRPr lang="ru-RU" sz="5300" kern="1200" dirty="0"/>
        </a:p>
      </dsp:txBody>
      <dsp:txXfrm>
        <a:off x="38144" y="36609"/>
        <a:ext cx="8520023" cy="1124054"/>
      </dsp:txXfrm>
    </dsp:sp>
    <dsp:sp modelId="{6E7FD5C0-72AA-F84F-863B-18A450CE1370}">
      <dsp:nvSpPr>
        <dsp:cNvPr id="0" name=""/>
        <dsp:cNvSpPr/>
      </dsp:nvSpPr>
      <dsp:spPr>
        <a:xfrm>
          <a:off x="3173" y="1343720"/>
          <a:ext cx="4121864" cy="11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kern="1200" dirty="0" smtClean="0"/>
            <a:t>XSLT</a:t>
          </a:r>
          <a:endParaRPr lang="ru-RU" sz="5300" kern="1200" dirty="0"/>
        </a:p>
      </dsp:txBody>
      <dsp:txXfrm>
        <a:off x="38144" y="1378691"/>
        <a:ext cx="4051922" cy="1124054"/>
      </dsp:txXfrm>
    </dsp:sp>
    <dsp:sp modelId="{BB6C1DAC-CC28-484C-A893-E68A6D0A1DC6}">
      <dsp:nvSpPr>
        <dsp:cNvPr id="0" name=""/>
        <dsp:cNvSpPr/>
      </dsp:nvSpPr>
      <dsp:spPr>
        <a:xfrm>
          <a:off x="3173" y="2685801"/>
          <a:ext cx="4121864" cy="11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smtClean="0"/>
            <a:t>MARC21/XML</a:t>
          </a:r>
          <a:endParaRPr lang="ru-RU" sz="4600" kern="1200" dirty="0"/>
        </a:p>
      </dsp:txBody>
      <dsp:txXfrm>
        <a:off x="38144" y="2720772"/>
        <a:ext cx="4051922" cy="1124054"/>
      </dsp:txXfrm>
    </dsp:sp>
    <dsp:sp modelId="{3D0B0460-B9F3-974C-A68C-9F9254601D83}">
      <dsp:nvSpPr>
        <dsp:cNvPr id="0" name=""/>
        <dsp:cNvSpPr/>
      </dsp:nvSpPr>
      <dsp:spPr>
        <a:xfrm>
          <a:off x="4471274" y="1343720"/>
          <a:ext cx="4121864" cy="11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300" b="1" kern="1200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XSLT</a:t>
          </a:r>
          <a:endParaRPr lang="ru-RU" sz="5300" b="1" kern="1200" cap="none" spc="0" dirty="0">
            <a:ln w="12700" cmpd="sng">
              <a:solidFill>
                <a:schemeClr val="accent4"/>
              </a:solidFill>
              <a:prstDash val="solid"/>
            </a:ln>
            <a:gradFill>
              <a:gsLst>
                <a:gs pos="0">
                  <a:schemeClr val="accent4"/>
                </a:gs>
                <a:gs pos="4000">
                  <a:schemeClr val="accent4">
                    <a:lumMod val="60000"/>
                    <a:lumOff val="40000"/>
                  </a:schemeClr>
                </a:gs>
                <a:gs pos="87000">
                  <a:schemeClr val="accent4">
                    <a:lumMod val="20000"/>
                    <a:lumOff val="80000"/>
                  </a:schemeClr>
                </a:gs>
              </a:gsLst>
              <a:lin ang="5400000"/>
            </a:gradFill>
            <a:effectLst/>
          </a:endParaRPr>
        </a:p>
      </dsp:txBody>
      <dsp:txXfrm>
        <a:off x="4506245" y="1378691"/>
        <a:ext cx="4051922" cy="1124054"/>
      </dsp:txXfrm>
    </dsp:sp>
    <dsp:sp modelId="{E8BE4C3E-2A92-724D-BB4C-A6444880A777}">
      <dsp:nvSpPr>
        <dsp:cNvPr id="0" name=""/>
        <dsp:cNvSpPr/>
      </dsp:nvSpPr>
      <dsp:spPr>
        <a:xfrm>
          <a:off x="4471274" y="2685801"/>
          <a:ext cx="4121864" cy="11939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600" kern="1200" dirty="0" err="1" smtClean="0"/>
            <a:t>Rusmarc</a:t>
          </a:r>
          <a:r>
            <a:rPr lang="en-US" sz="4600" kern="1200" dirty="0" smtClean="0"/>
            <a:t>/XML</a:t>
          </a:r>
          <a:endParaRPr lang="ru-RU" sz="4600" kern="1200" dirty="0"/>
        </a:p>
      </dsp:txBody>
      <dsp:txXfrm>
        <a:off x="4506245" y="2720772"/>
        <a:ext cx="4051922" cy="11240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BC8B2C-7183-2A41-A9FC-5BB94EFBC971}">
      <dsp:nvSpPr>
        <dsp:cNvPr id="0" name=""/>
        <dsp:cNvSpPr/>
      </dsp:nvSpPr>
      <dsp:spPr>
        <a:xfrm>
          <a:off x="644723" y="0"/>
          <a:ext cx="7306865" cy="388143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395E859-426D-0046-9601-D91FFA45891B}">
      <dsp:nvSpPr>
        <dsp:cNvPr id="0" name=""/>
        <dsp:cNvSpPr/>
      </dsp:nvSpPr>
      <dsp:spPr>
        <a:xfrm>
          <a:off x="5429" y="1164431"/>
          <a:ext cx="2672373" cy="15525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MODS</a:t>
          </a:r>
          <a:endParaRPr lang="ru-RU" sz="4200" kern="1200" dirty="0"/>
        </a:p>
      </dsp:txBody>
      <dsp:txXfrm>
        <a:off x="81219" y="1240221"/>
        <a:ext cx="2520793" cy="1400994"/>
      </dsp:txXfrm>
    </dsp:sp>
    <dsp:sp modelId="{6DA6DCEA-4957-B549-A056-619B00B61B8E}">
      <dsp:nvSpPr>
        <dsp:cNvPr id="0" name=""/>
        <dsp:cNvSpPr/>
      </dsp:nvSpPr>
      <dsp:spPr>
        <a:xfrm>
          <a:off x="2961969" y="1164431"/>
          <a:ext cx="2672373" cy="15525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b="1" kern="1200" cap="none" spc="0" dirty="0" smtClean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rPr>
            <a:t>XSLT</a:t>
          </a:r>
          <a:endParaRPr lang="ru-RU" sz="4200" b="1" kern="1200" cap="none" spc="0" dirty="0">
            <a:ln w="12700" cmpd="sng">
              <a:solidFill>
                <a:schemeClr val="accent4"/>
              </a:solidFill>
              <a:prstDash val="solid"/>
            </a:ln>
            <a:gradFill>
              <a:gsLst>
                <a:gs pos="0">
                  <a:schemeClr val="accent4"/>
                </a:gs>
                <a:gs pos="4000">
                  <a:schemeClr val="accent4">
                    <a:lumMod val="60000"/>
                    <a:lumOff val="40000"/>
                  </a:schemeClr>
                </a:gs>
                <a:gs pos="87000">
                  <a:schemeClr val="accent4">
                    <a:lumMod val="20000"/>
                    <a:lumOff val="80000"/>
                  </a:schemeClr>
                </a:gs>
              </a:gsLst>
              <a:lin ang="5400000"/>
            </a:gradFill>
            <a:effectLst/>
          </a:endParaRPr>
        </a:p>
      </dsp:txBody>
      <dsp:txXfrm>
        <a:off x="3037759" y="1240221"/>
        <a:ext cx="2520793" cy="1400994"/>
      </dsp:txXfrm>
    </dsp:sp>
    <dsp:sp modelId="{0769E5E2-FA14-0546-877C-F670F009EADE}">
      <dsp:nvSpPr>
        <dsp:cNvPr id="0" name=""/>
        <dsp:cNvSpPr/>
      </dsp:nvSpPr>
      <dsp:spPr>
        <a:xfrm>
          <a:off x="5918508" y="1164431"/>
          <a:ext cx="2672373" cy="155257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RDF</a:t>
          </a:r>
          <a:r>
            <a:rPr lang="ru-RU" sz="4200" kern="1200" dirty="0" smtClean="0"/>
            <a:t>/</a:t>
          </a:r>
          <a:r>
            <a:rPr lang="en-US" sz="4200" kern="1200" dirty="0" smtClean="0"/>
            <a:t>XML</a:t>
          </a:r>
          <a:endParaRPr lang="ru-RU" sz="4200" kern="1200" dirty="0"/>
        </a:p>
      </dsp:txBody>
      <dsp:txXfrm>
        <a:off x="5994298" y="1240221"/>
        <a:ext cx="2520793" cy="14009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и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800" dirty="0" smtClean="0"/>
              <a:t>Семантическая интеграция библиографических записей Национальной электронной библиотеки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Шорин</a:t>
            </a:r>
            <a:r>
              <a:rPr lang="ru-RU" dirty="0" smtClean="0"/>
              <a:t> </a:t>
            </a:r>
            <a:r>
              <a:rPr lang="ru-RU" dirty="0" smtClean="0"/>
              <a:t>О.Н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3992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Вероятностный поиск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Разбиение всего множество библиографических записей на кластеры, содержащие претендентов на </a:t>
            </a:r>
            <a:r>
              <a:rPr lang="ru-RU" sz="4000" dirty="0" err="1" smtClean="0"/>
              <a:t>дублетность</a:t>
            </a:r>
            <a:endParaRPr lang="ru-RU" sz="4000" dirty="0" smtClean="0"/>
          </a:p>
          <a:p>
            <a:r>
              <a:rPr lang="ru-RU" sz="4000" dirty="0" smtClean="0"/>
              <a:t>Поиск дублетных записей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128377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Разбиение на кластеры с использованием хеш-функции </a:t>
            </a:r>
            <a:r>
              <a:rPr lang="en-US" dirty="0" err="1" smtClean="0"/>
              <a:t>SimHash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000" dirty="0" smtClean="0"/>
              <a:t>Поля «Автор» и «Название» разбиваются </a:t>
            </a:r>
            <a:r>
              <a:rPr lang="ru-RU" sz="2000" dirty="0"/>
              <a:t>на </a:t>
            </a:r>
            <a:r>
              <a:rPr lang="ru-RU" sz="2000" dirty="0" smtClean="0"/>
              <a:t>слова.</a:t>
            </a:r>
            <a:endParaRPr lang="ru-RU" sz="2000" dirty="0"/>
          </a:p>
          <a:p>
            <a:pPr lvl="0"/>
            <a:r>
              <a:rPr lang="ru-RU" sz="2000" dirty="0"/>
              <a:t>Создаётся массив целых чисел, заполненный нулями, с размером, равным длине </a:t>
            </a:r>
            <a:r>
              <a:rPr lang="ru-RU" sz="2000" dirty="0" err="1"/>
              <a:t>хеша</a:t>
            </a:r>
            <a:r>
              <a:rPr lang="ru-RU" sz="2000" dirty="0"/>
              <a:t> в битах.</a:t>
            </a:r>
          </a:p>
          <a:p>
            <a:pPr lvl="0"/>
            <a:r>
              <a:rPr lang="ru-RU" sz="2000" dirty="0"/>
              <a:t>Для каждого слова вычисляется хеш-функция в виде:</a:t>
            </a:r>
          </a:p>
          <a:p>
            <a:pPr marL="0" indent="0" algn="ctr">
              <a:buNone/>
            </a:pPr>
            <a:r>
              <a:rPr lang="en-US" sz="2800" b="1" dirty="0"/>
              <a:t>hash(s)=s[0]*31</a:t>
            </a:r>
            <a:r>
              <a:rPr lang="en-US" sz="2800" b="1" baseline="30000" dirty="0"/>
              <a:t>n-1</a:t>
            </a:r>
            <a:r>
              <a:rPr lang="en-US" sz="2800" b="1" dirty="0"/>
              <a:t>+s[1]*31</a:t>
            </a:r>
            <a:r>
              <a:rPr lang="en-US" sz="2800" b="1" baseline="30000" dirty="0"/>
              <a:t>n-2</a:t>
            </a:r>
            <a:r>
              <a:rPr lang="en-US" sz="2800" b="1" dirty="0"/>
              <a:t>+…+s[n-1]</a:t>
            </a:r>
            <a:endParaRPr lang="ru-RU" sz="2800" b="1" dirty="0"/>
          </a:p>
          <a:p>
            <a:pPr lvl="0"/>
            <a:r>
              <a:rPr lang="ru-RU" sz="2000" dirty="0"/>
              <a:t>Для каждого бита, полученного </a:t>
            </a:r>
            <a:r>
              <a:rPr lang="ru-RU" sz="2000" dirty="0" err="1"/>
              <a:t>хеша</a:t>
            </a:r>
            <a:r>
              <a:rPr lang="ru-RU" sz="2000" dirty="0"/>
              <a:t>, соответствующий ему элемент массива </a:t>
            </a:r>
            <a:r>
              <a:rPr lang="ru-RU" sz="2000" dirty="0" smtClean="0"/>
              <a:t>увеличивается </a:t>
            </a:r>
            <a:r>
              <a:rPr lang="ru-RU" sz="2000" dirty="0"/>
              <a:t>на единицу в случае, если исходный бит равен 1 и уменьшается на единицу в противном случае.</a:t>
            </a:r>
          </a:p>
          <a:p>
            <a:r>
              <a:rPr lang="ru-RU" sz="2000" dirty="0" smtClean="0"/>
              <a:t>Если элемент </a:t>
            </a:r>
            <a:r>
              <a:rPr lang="ru-RU" sz="2000" dirty="0"/>
              <a:t>массива больше нуля, то соответствующий бит </a:t>
            </a:r>
            <a:r>
              <a:rPr lang="ru-RU" sz="2000" dirty="0" smtClean="0"/>
              <a:t>в результирующем </a:t>
            </a:r>
            <a:r>
              <a:rPr lang="ru-RU" sz="2000" dirty="0" err="1" smtClean="0"/>
              <a:t>хеше</a:t>
            </a:r>
            <a:r>
              <a:rPr lang="ru-RU" sz="2000" dirty="0" smtClean="0"/>
              <a:t> равняется </a:t>
            </a:r>
            <a:r>
              <a:rPr lang="ru-RU" sz="2000" dirty="0"/>
              <a:t>единице, иначе нулю. </a:t>
            </a:r>
          </a:p>
        </p:txBody>
      </p:sp>
    </p:spTree>
    <p:extLst>
      <p:ext uri="{BB962C8B-B14F-4D97-AF65-F5344CB8AC3E}">
        <p14:creationId xmlns:p14="http://schemas.microsoft.com/office/powerpoint/2010/main" val="977418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схожих </a:t>
            </a:r>
            <a:r>
              <a:rPr lang="ru-RU" dirty="0" err="1" smtClean="0"/>
              <a:t>хешей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61901" y="1930400"/>
            <a:ext cx="78614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smtClean="0"/>
              <a:t>10110101100100011010100110010100</a:t>
            </a:r>
            <a:endParaRPr lang="ru-RU" sz="3600"/>
          </a:p>
        </p:txBody>
      </p:sp>
      <p:sp>
        <p:nvSpPr>
          <p:cNvPr id="4" name="TextBox 3"/>
          <p:cNvSpPr txBox="1"/>
          <p:nvPr/>
        </p:nvSpPr>
        <p:spPr>
          <a:xfrm>
            <a:off x="1086591" y="2989590"/>
            <a:ext cx="7612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 операций в </a:t>
            </a:r>
            <a:r>
              <a:rPr lang="ru-RU" sz="2800" smtClean="0"/>
              <a:t>худшем случае: 2</a:t>
            </a:r>
            <a:r>
              <a:rPr lang="ru-RU" sz="2800" baseline="30000" smtClean="0"/>
              <a:t>32</a:t>
            </a:r>
            <a:endParaRPr lang="ru-RU" sz="2800"/>
          </a:p>
        </p:txBody>
      </p:sp>
      <p:sp>
        <p:nvSpPr>
          <p:cNvPr id="5" name="TextBox 4"/>
          <p:cNvSpPr txBox="1"/>
          <p:nvPr/>
        </p:nvSpPr>
        <p:spPr>
          <a:xfrm>
            <a:off x="677334" y="4291610"/>
            <a:ext cx="84547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10110101</a:t>
            </a:r>
            <a:r>
              <a:rPr lang="en-US" sz="3600" dirty="0" smtClean="0"/>
              <a:t>-</a:t>
            </a:r>
            <a:r>
              <a:rPr lang="ru-RU" sz="3600" dirty="0" smtClean="0"/>
              <a:t>10010001</a:t>
            </a:r>
            <a:r>
              <a:rPr lang="en-US" sz="3600" dirty="0" smtClean="0"/>
              <a:t>-</a:t>
            </a:r>
            <a:r>
              <a:rPr lang="ru-RU" sz="3600" dirty="0" smtClean="0"/>
              <a:t>10101001</a:t>
            </a:r>
            <a:r>
              <a:rPr lang="en-US" sz="3600" dirty="0" smtClean="0"/>
              <a:t>-</a:t>
            </a:r>
            <a:r>
              <a:rPr lang="ru-RU" sz="3600" dirty="0" smtClean="0"/>
              <a:t>10010100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959926" y="5350800"/>
            <a:ext cx="7861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Количество операций в худшем случае: 6</a:t>
            </a:r>
            <a:r>
              <a:rPr lang="en-US" sz="2800" dirty="0" smtClean="0"/>
              <a:t>*</a:t>
            </a:r>
            <a:r>
              <a:rPr lang="ru-RU" sz="2800" dirty="0" smtClean="0"/>
              <a:t>2</a:t>
            </a:r>
            <a:r>
              <a:rPr lang="en-US" sz="2800" baseline="30000" dirty="0" smtClean="0"/>
              <a:t>16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75656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Поиск дублетных записей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77334" y="1781299"/>
            <a:ext cx="8596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</a:t>
            </a:r>
            <a:r>
              <a:rPr lang="ru-RU" sz="4000" b="1" smtClean="0"/>
              <a:t>емантика и синтаксис</a:t>
            </a:r>
            <a:endParaRPr lang="ru-RU" sz="4000" b="1"/>
          </a:p>
        </p:txBody>
      </p:sp>
      <p:sp>
        <p:nvSpPr>
          <p:cNvPr id="4" name="TextBox 3"/>
          <p:cNvSpPr txBox="1"/>
          <p:nvPr/>
        </p:nvSpPr>
        <p:spPr>
          <a:xfrm>
            <a:off x="675355" y="3893125"/>
            <a:ext cx="8596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с</a:t>
            </a:r>
            <a:r>
              <a:rPr lang="ru-RU" sz="4000" b="1" dirty="0" smtClean="0"/>
              <a:t>емантический анализ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75359" y="2444337"/>
            <a:ext cx="8596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се-ем-</a:t>
            </a:r>
            <a:r>
              <a:rPr lang="ru-RU" sz="4000" dirty="0" err="1" smtClean="0">
                <a:solidFill>
                  <a:schemeClr val="accent1"/>
                </a:solidFill>
              </a:rPr>
              <a:t>ма</a:t>
            </a:r>
            <a:r>
              <a:rPr lang="ru-RU" sz="4000" dirty="0" smtClean="0">
                <a:solidFill>
                  <a:schemeClr val="accent1"/>
                </a:solidFill>
              </a:rPr>
              <a:t>-ан-</a:t>
            </a:r>
            <a:r>
              <a:rPr lang="ru-RU" sz="4000" dirty="0" err="1" smtClean="0">
                <a:solidFill>
                  <a:schemeClr val="accent1"/>
                </a:solidFill>
              </a:rPr>
              <a:t>нт</a:t>
            </a:r>
            <a:r>
              <a:rPr lang="ru-RU" sz="4000" dirty="0" smtClean="0">
                <a:solidFill>
                  <a:schemeClr val="accent1"/>
                </a:solidFill>
              </a:rPr>
              <a:t>-</a:t>
            </a:r>
            <a:r>
              <a:rPr lang="ru-RU" sz="4000" dirty="0" err="1" smtClean="0">
                <a:solidFill>
                  <a:schemeClr val="accent1"/>
                </a:solidFill>
              </a:rPr>
              <a:t>ти</a:t>
            </a:r>
            <a:r>
              <a:rPr lang="ru-RU" sz="4000" dirty="0" err="1" smtClean="0"/>
              <a:t>-ик</a:t>
            </a:r>
            <a:r>
              <a:rPr lang="ru-RU" sz="4000" dirty="0" smtClean="0"/>
              <a:t>-</a:t>
            </a:r>
            <a:r>
              <a:rPr lang="is-IS" sz="4000" dirty="0" smtClean="0"/>
              <a:t>…</a:t>
            </a:r>
            <a:r>
              <a:rPr lang="ru-RU" sz="4000" dirty="0" smtClean="0"/>
              <a:t>-кс-си-</a:t>
            </a:r>
            <a:r>
              <a:rPr lang="ru-RU" sz="4000" dirty="0" err="1" smtClean="0"/>
              <a:t>ис</a:t>
            </a:r>
            <a:endParaRPr lang="ru-RU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685259" y="3202371"/>
            <a:ext cx="8596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се-ем-</a:t>
            </a:r>
            <a:r>
              <a:rPr lang="ru-RU" sz="4000" dirty="0" err="1" smtClean="0">
                <a:solidFill>
                  <a:schemeClr val="accent1"/>
                </a:solidFill>
              </a:rPr>
              <a:t>ма</a:t>
            </a:r>
            <a:r>
              <a:rPr lang="ru-RU" sz="4000" dirty="0" smtClean="0">
                <a:solidFill>
                  <a:schemeClr val="accent1"/>
                </a:solidFill>
              </a:rPr>
              <a:t>-ан-</a:t>
            </a:r>
            <a:r>
              <a:rPr lang="ru-RU" sz="4000" dirty="0" err="1" smtClean="0">
                <a:solidFill>
                  <a:schemeClr val="accent1"/>
                </a:solidFill>
              </a:rPr>
              <a:t>нт</a:t>
            </a:r>
            <a:r>
              <a:rPr lang="ru-RU" sz="4000" dirty="0" smtClean="0">
                <a:solidFill>
                  <a:schemeClr val="accent1"/>
                </a:solidFill>
              </a:rPr>
              <a:t>-</a:t>
            </a:r>
            <a:r>
              <a:rPr lang="ru-RU" sz="4000" dirty="0" err="1" smtClean="0">
                <a:solidFill>
                  <a:schemeClr val="accent1"/>
                </a:solidFill>
              </a:rPr>
              <a:t>ти</a:t>
            </a:r>
            <a:r>
              <a:rPr lang="ru-RU" sz="4000" dirty="0" err="1" smtClean="0"/>
              <a:t>-ич</a:t>
            </a:r>
            <a:r>
              <a:rPr lang="ru-RU" sz="4000" dirty="0" smtClean="0"/>
              <a:t>-</a:t>
            </a:r>
            <a:r>
              <a:rPr lang="is-IS" sz="4000" dirty="0" smtClean="0"/>
              <a:t>…</a:t>
            </a:r>
            <a:r>
              <a:rPr lang="ru-RU" sz="4000" dirty="0" smtClean="0"/>
              <a:t>-ал-ли-из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04405" y="4987636"/>
                <a:ext cx="7837714" cy="10795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Мера </a:t>
                </a:r>
                <a:r>
                  <a:rPr lang="ru-RU" sz="4000" dirty="0" err="1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Жаккара</a:t>
                </a:r>
                <a:r>
                  <a:rPr lang="ru-RU" sz="4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:</a:t>
                </a:r>
                <a:r>
                  <a:rPr lang="en-US" sz="4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charset="0"/>
                      </a:rPr>
                      <m:t>𝑱</m:t>
                    </m:r>
                    <m:r>
                      <a:rPr lang="en-US" sz="4000" i="1" smtClean="0">
                        <a:ln w="0"/>
                        <a:solidFill>
                          <a:schemeClr val="accent1"/>
                        </a:solidFill>
                        <a:effectLst>
                          <a:outerShdw blurRad="38100" dist="25400" dir="5400000" algn="ctr" rotWithShape="0">
                            <a:srgbClr val="6E747A">
                              <a:alpha val="43000"/>
                            </a:srgbClr>
                          </a:outerShdw>
                        </a:effectLst>
                        <a:latin typeface="Cambria Math" charset="0"/>
                      </a:rPr>
                      <m:t>= </m:t>
                    </m:r>
                    <m:f>
                      <m:fPr>
                        <m:ctrlPr>
                          <a:rPr lang="bg-BG" sz="4000" i="1" smtClean="0">
                            <a:ln w="0"/>
                            <a:solidFill>
                              <a:schemeClr val="accent1"/>
                            </a:solidFill>
                            <a:effectLst>
                              <a:outerShdw blurRad="38100" dist="25400" dir="5400000" algn="ctr" rotWithShape="0">
                                <a:srgbClr val="6E747A">
                                  <a:alpha val="43000"/>
                                </a:srgbClr>
                              </a:outerShdw>
                            </a:effectLst>
                            <a:latin typeface="Cambria Math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hr-HR" sz="4000" i="1" smtClean="0">
                                <a:ln w="0"/>
                                <a:solidFill>
                                  <a:schemeClr val="accent1"/>
                                </a:solidFill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4000" i="1" smtClean="0">
                                <a:ln w="0"/>
                                <a:solidFill>
                                  <a:schemeClr val="accent1"/>
                                </a:solidFill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charset="0"/>
                              </a:rPr>
                              <m:t>𝑨</m:t>
                            </m:r>
                            <m:nary>
                              <m:naryPr>
                                <m:chr m:val="⋂"/>
                                <m:subHide m:val="on"/>
                                <m:supHide m:val="on"/>
                                <m:ctrlPr>
                                  <a:rPr lang="en-US" sz="4000" i="1" smtClean="0">
                                    <a:ln w="0"/>
                                    <a:solidFill>
                                      <a:schemeClr val="accent1"/>
                                    </a:solidFill>
                                    <a:effectLst>
                                      <a:outerShdw blurRad="38100" dist="25400" dir="5400000" algn="ctr" rotWithShape="0">
                                        <a:srgbClr val="6E747A">
                                          <a:alpha val="43000"/>
                                        </a:srgbClr>
                                      </a:outerShdw>
                                    </a:effectLst>
                                    <a:latin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4000" i="1" smtClean="0">
                                    <a:ln w="0"/>
                                    <a:solidFill>
                                      <a:schemeClr val="accent1"/>
                                    </a:solidFill>
                                    <a:effectLst>
                                      <a:outerShdw blurRad="38100" dist="25400" dir="5400000" algn="ctr" rotWithShape="0">
                                        <a:srgbClr val="6E747A">
                                          <a:alpha val="43000"/>
                                        </a:srgbClr>
                                      </a:outerShdw>
                                    </a:effectLst>
                                    <a:latin typeface="Cambria Math" charset="0"/>
                                  </a:rPr>
                                  <m:t>𝑩</m:t>
                                </m:r>
                              </m:e>
                            </m:nary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r-HR" sz="4000" i="1" smtClean="0">
                                <a:ln w="0"/>
                                <a:solidFill>
                                  <a:schemeClr val="accent1"/>
                                </a:solidFill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4000" i="1" smtClean="0">
                                <a:ln w="0"/>
                                <a:solidFill>
                                  <a:schemeClr val="accent1"/>
                                </a:solidFill>
                                <a:effectLst>
                                  <a:outerShdw blurRad="38100" dist="25400" dir="5400000" algn="ctr" rotWithShape="0">
                                    <a:srgbClr val="6E747A">
                                      <a:alpha val="43000"/>
                                    </a:srgbClr>
                                  </a:outerShdw>
                                </a:effectLst>
                                <a:latin typeface="Cambria Math" charset="0"/>
                              </a:rPr>
                              <m:t>𝑨</m:t>
                            </m:r>
                            <m:nary>
                              <m:naryPr>
                                <m:chr m:val="⋃"/>
                                <m:subHide m:val="on"/>
                                <m:supHide m:val="on"/>
                                <m:ctrlPr>
                                  <a:rPr lang="en-US" sz="4000" i="1" smtClean="0">
                                    <a:ln w="0"/>
                                    <a:solidFill>
                                      <a:schemeClr val="accent1"/>
                                    </a:solidFill>
                                    <a:effectLst>
                                      <a:outerShdw blurRad="38100" dist="25400" dir="5400000" algn="ctr" rotWithShape="0">
                                        <a:srgbClr val="6E747A">
                                          <a:alpha val="43000"/>
                                        </a:srgbClr>
                                      </a:outerShdw>
                                    </a:effectLst>
                                    <a:latin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4000" i="1" smtClean="0">
                                    <a:ln w="0"/>
                                    <a:solidFill>
                                      <a:schemeClr val="accent1"/>
                                    </a:solidFill>
                                    <a:effectLst>
                                      <a:outerShdw blurRad="38100" dist="25400" dir="5400000" algn="ctr" rotWithShape="0">
                                        <a:srgbClr val="6E747A">
                                          <a:alpha val="43000"/>
                                        </a:srgbClr>
                                      </a:outerShdw>
                                    </a:effectLst>
                                    <a:latin typeface="Cambria Math" charset="0"/>
                                  </a:rPr>
                                  <m:t>𝑩</m:t>
                                </m:r>
                              </m:e>
                            </m:nary>
                          </m:e>
                        </m:d>
                      </m:den>
                    </m:f>
                  </m:oMath>
                </a14:m>
                <a:r>
                  <a:rPr lang="ru-RU" sz="4000" dirty="0" smtClean="0">
                    <a:ln w="0"/>
                    <a:solidFill>
                      <a:schemeClr val="accent1"/>
                    </a:solidFill>
                    <a:effectLst>
                      <a:outerShdw blurRad="38100" dist="25400" dir="5400000" algn="ctr" rotWithShape="0">
                        <a:srgbClr val="6E747A">
                          <a:alpha val="43000"/>
                        </a:srgbClr>
                      </a:outerShdw>
                    </a:effectLst>
                  </a:rPr>
                  <a:t> </a:t>
                </a:r>
                <a:endParaRPr lang="ru-RU" sz="4000" dirty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405" y="4987636"/>
                <a:ext cx="7837714" cy="1079526"/>
              </a:xfrm>
              <a:prstGeom prst="rect">
                <a:avLst/>
              </a:prstGeom>
              <a:blipFill rotWithShape="0">
                <a:blip r:embed="rId2"/>
                <a:stretch>
                  <a:fillRect b="-8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01663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Исключения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600" dirty="0" smtClean="0"/>
              <a:t>Часть первая</a:t>
            </a:r>
          </a:p>
          <a:p>
            <a:r>
              <a:rPr lang="ru-RU" sz="6600" dirty="0" smtClean="0"/>
              <a:t>Часть 2</a:t>
            </a:r>
          </a:p>
          <a:p>
            <a:r>
              <a:rPr lang="en-US" sz="6600" dirty="0" smtClean="0"/>
              <a:t>[1]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1549545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Слияние записей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Составные свойства </a:t>
            </a:r>
            <a:r>
              <a:rPr lang="en-US" sz="2800" dirty="0" smtClean="0"/>
              <a:t>MODS </a:t>
            </a:r>
            <a:r>
              <a:rPr lang="ru-RU" sz="2800" dirty="0" smtClean="0"/>
              <a:t>объединяются</a:t>
            </a:r>
          </a:p>
          <a:p>
            <a:r>
              <a:rPr lang="ru-RU" sz="2800" dirty="0" smtClean="0"/>
              <a:t>Простые свойства </a:t>
            </a:r>
            <a:r>
              <a:rPr lang="en-US" sz="2800" dirty="0" smtClean="0"/>
              <a:t>MODS</a:t>
            </a:r>
          </a:p>
          <a:p>
            <a:pPr lvl="1"/>
            <a:r>
              <a:rPr lang="ru-RU" sz="2400" dirty="0" smtClean="0"/>
              <a:t>Если в одной записи свойство пустое, а в другой непустое, то берется непустое</a:t>
            </a:r>
          </a:p>
          <a:p>
            <a:pPr lvl="1"/>
            <a:r>
              <a:rPr lang="ru-RU" sz="2400" dirty="0" smtClean="0"/>
              <a:t>Если все свойства непустые, то берется свойство с наибольшим вхождением в различные записи</a:t>
            </a:r>
          </a:p>
          <a:p>
            <a:pPr lvl="1"/>
            <a:r>
              <a:rPr lang="ru-RU" sz="2400" dirty="0" smtClean="0"/>
              <a:t>Если наибольшее вхождение имеют несколько свойств, то берется наиболее длинное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7193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ChangeArrowheads="1"/>
          </p:cNvSpPr>
          <p:nvPr/>
        </p:nvSpPr>
        <p:spPr bwMode="auto">
          <a:xfrm>
            <a:off x="3004457" y="-39188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3004457" y="403764"/>
            <a:ext cx="5372100" cy="5807149"/>
            <a:chOff x="0" y="0"/>
            <a:chExt cx="5372100" cy="7481570"/>
          </a:xfrm>
        </p:grpSpPr>
        <p:sp>
          <p:nvSpPr>
            <p:cNvPr id="5" name="Цилиндр 4"/>
            <p:cNvSpPr/>
            <p:nvPr/>
          </p:nvSpPr>
          <p:spPr>
            <a:xfrm>
              <a:off x="1295400" y="6265545"/>
              <a:ext cx="914400" cy="1216025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dirty="0" smtClean="0">
                  <a:effectLst/>
                  <a:latin typeface="Times New Roman"/>
                  <a:ea typeface="MS Minngs"/>
                </a:rPr>
                <a:t>АБИС</a:t>
              </a:r>
              <a:endParaRPr lang="ru-RU" sz="12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6" name="Цилиндр 5"/>
            <p:cNvSpPr/>
            <p:nvPr/>
          </p:nvSpPr>
          <p:spPr>
            <a:xfrm>
              <a:off x="3581400" y="6265545"/>
              <a:ext cx="914400" cy="1216025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dirty="0" smtClean="0">
                  <a:effectLst/>
                  <a:latin typeface="Times New Roman"/>
                  <a:ea typeface="MS Minngs"/>
                </a:rPr>
                <a:t>АБИС</a:t>
              </a:r>
              <a:endParaRPr lang="ru-RU" sz="12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7" name="Цилиндр 6"/>
            <p:cNvSpPr/>
            <p:nvPr/>
          </p:nvSpPr>
          <p:spPr>
            <a:xfrm>
              <a:off x="1981200" y="3636645"/>
              <a:ext cx="1149350" cy="1216025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latin typeface="Times New Roman"/>
                  <a:ea typeface="MS Minngs"/>
                </a:rPr>
                <a:t>База данных записей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cxnSp>
          <p:nvCxnSpPr>
            <p:cNvPr id="8" name="Прямая со стрелкой 7"/>
            <p:cNvCxnSpPr/>
            <p:nvPr/>
          </p:nvCxnSpPr>
          <p:spPr>
            <a:xfrm flipV="1">
              <a:off x="609600" y="4779010"/>
              <a:ext cx="1371600" cy="1600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/>
            <p:cNvCxnSpPr/>
            <p:nvPr/>
          </p:nvCxnSpPr>
          <p:spPr>
            <a:xfrm flipV="1">
              <a:off x="1752600" y="4893310"/>
              <a:ext cx="800100" cy="14859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 flipH="1" flipV="1">
              <a:off x="3124200" y="4779010"/>
              <a:ext cx="914400" cy="16002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Надпись 25"/>
            <p:cNvSpPr txBox="1"/>
            <p:nvPr/>
          </p:nvSpPr>
          <p:spPr>
            <a:xfrm>
              <a:off x="419735" y="5377180"/>
              <a:ext cx="1104265" cy="344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MS Minngs"/>
                </a:rPr>
                <a:t>OAI-PMH</a:t>
              </a:r>
              <a:endParaRPr lang="ru-RU" sz="120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12" name="Надпись 26"/>
            <p:cNvSpPr txBox="1"/>
            <p:nvPr/>
          </p:nvSpPr>
          <p:spPr>
            <a:xfrm>
              <a:off x="2209800" y="5377180"/>
              <a:ext cx="1104265" cy="344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MS Minngs"/>
                </a:rPr>
                <a:t>OAI-PMH</a:t>
              </a:r>
              <a:endParaRPr lang="ru-RU" sz="120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13" name="Надпись 27"/>
            <p:cNvSpPr txBox="1"/>
            <p:nvPr/>
          </p:nvSpPr>
          <p:spPr>
            <a:xfrm>
              <a:off x="3467100" y="5377180"/>
              <a:ext cx="1104265" cy="3448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600">
                  <a:effectLst/>
                  <a:latin typeface="Times New Roman"/>
                  <a:ea typeface="MS Minngs"/>
                </a:rPr>
                <a:t>OAI-PMH</a:t>
              </a:r>
              <a:endParaRPr lang="ru-RU" sz="120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14" name="Процесс 13"/>
            <p:cNvSpPr/>
            <p:nvPr/>
          </p:nvSpPr>
          <p:spPr>
            <a:xfrm>
              <a:off x="1752599" y="2123440"/>
              <a:ext cx="1561465" cy="1028700"/>
            </a:xfrm>
            <a:prstGeom prst="flowChartProces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200" dirty="0" smtClean="0">
                  <a:latin typeface="Times New Roman"/>
                  <a:ea typeface="MS Minngs"/>
                </a:rPr>
                <a:t>Выявление дублетов и </a:t>
              </a:r>
              <a:r>
                <a:rPr lang="ru-RU" sz="1200" smtClean="0">
                  <a:latin typeface="Times New Roman"/>
                  <a:ea typeface="MS Minngs"/>
                </a:rPr>
                <a:t>создание обогащенной записи</a:t>
              </a:r>
              <a:endParaRPr lang="ru-RU" sz="12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15" name="Цилиндр 14"/>
            <p:cNvSpPr/>
            <p:nvPr/>
          </p:nvSpPr>
          <p:spPr>
            <a:xfrm>
              <a:off x="3994150" y="2009140"/>
              <a:ext cx="1260490" cy="1216025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smtClean="0">
                  <a:latin typeface="Times New Roman"/>
                  <a:ea typeface="MS Minngs"/>
                </a:rPr>
                <a:t>Вспомогательная база данных</a:t>
              </a:r>
              <a:endParaRPr lang="ru-RU" sz="120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16" name="Цилиндр 15"/>
            <p:cNvSpPr/>
            <p:nvPr/>
          </p:nvSpPr>
          <p:spPr>
            <a:xfrm>
              <a:off x="1752599" y="228600"/>
              <a:ext cx="1561465" cy="1216025"/>
            </a:xfrm>
            <a:prstGeom prst="ca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latin typeface="Times New Roman"/>
                  <a:ea typeface="MS Minngs"/>
                </a:rPr>
                <a:t>База </a:t>
              </a:r>
              <a:r>
                <a:rPr lang="ru-RU" sz="1600" smtClean="0">
                  <a:latin typeface="Times New Roman"/>
                  <a:ea typeface="MS Minngs"/>
                </a:rPr>
                <a:t>данных обогащенных записей</a:t>
              </a:r>
              <a:endParaRPr lang="ru-RU" sz="1200">
                <a:effectLst/>
                <a:latin typeface="Times New Roman"/>
                <a:ea typeface="MS Minngs"/>
              </a:endParaRP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 flipV="1">
              <a:off x="2514600" y="3086100"/>
              <a:ext cx="0" cy="685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V="1">
              <a:off x="2514600" y="1485900"/>
              <a:ext cx="0" cy="6858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>
              <a:stCxn id="14" idx="3"/>
            </p:cNvCxnSpPr>
            <p:nvPr/>
          </p:nvCxnSpPr>
          <p:spPr>
            <a:xfrm flipV="1">
              <a:off x="3314064" y="2628900"/>
              <a:ext cx="686436" cy="8891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Рамка 19"/>
            <p:cNvSpPr/>
            <p:nvPr/>
          </p:nvSpPr>
          <p:spPr>
            <a:xfrm>
              <a:off x="0" y="0"/>
              <a:ext cx="5372100" cy="5143500"/>
            </a:xfrm>
            <a:prstGeom prst="frame">
              <a:avLst>
                <a:gd name="adj1" fmla="val 436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1" name="32-конечная звезда 20"/>
            <p:cNvSpPr/>
            <p:nvPr/>
          </p:nvSpPr>
          <p:spPr>
            <a:xfrm>
              <a:off x="2438400" y="6858000"/>
              <a:ext cx="229870" cy="224790"/>
            </a:xfrm>
            <a:prstGeom prst="star32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2" name="32-конечная звезда 21"/>
            <p:cNvSpPr/>
            <p:nvPr/>
          </p:nvSpPr>
          <p:spPr>
            <a:xfrm>
              <a:off x="2781300" y="6858000"/>
              <a:ext cx="229870" cy="224790"/>
            </a:xfrm>
            <a:prstGeom prst="star32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3" name="32-конечная звезда 22"/>
            <p:cNvSpPr/>
            <p:nvPr/>
          </p:nvSpPr>
          <p:spPr>
            <a:xfrm>
              <a:off x="3124200" y="6858000"/>
              <a:ext cx="229870" cy="224790"/>
            </a:xfrm>
            <a:prstGeom prst="star32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ru-RU"/>
            </a:p>
          </p:txBody>
        </p:sp>
        <p:sp>
          <p:nvSpPr>
            <p:cNvPr id="24" name="Надпись 38"/>
            <p:cNvSpPr txBox="1"/>
            <p:nvPr/>
          </p:nvSpPr>
          <p:spPr>
            <a:xfrm>
              <a:off x="228600" y="228600"/>
              <a:ext cx="584777" cy="1943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270" wrap="square" lIns="2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effectLst/>
                  <a:latin typeface="Times New Roman"/>
                  <a:ea typeface="MS Minngs"/>
                </a:rPr>
                <a:t>Центральный сервер</a:t>
              </a:r>
              <a:endParaRPr lang="ru-RU" sz="1200" dirty="0">
                <a:effectLst/>
                <a:latin typeface="Times New Roman"/>
                <a:ea typeface="MS Minngs"/>
              </a:endParaRPr>
            </a:p>
          </p:txBody>
        </p:sp>
      </p:grpSp>
      <p:sp>
        <p:nvSpPr>
          <p:cNvPr id="25" name="Цилиндр 24"/>
          <p:cNvSpPr/>
          <p:nvPr/>
        </p:nvSpPr>
        <p:spPr>
          <a:xfrm>
            <a:off x="3139652" y="5301458"/>
            <a:ext cx="914400" cy="94387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200" dirty="0" smtClean="0">
                <a:effectLst/>
                <a:latin typeface="Times New Roman"/>
                <a:ea typeface="MS Minngs"/>
              </a:rPr>
              <a:t>АБИС</a:t>
            </a:r>
            <a:endParaRPr lang="ru-RU" sz="1200" dirty="0">
              <a:effectLst/>
              <a:latin typeface="Times New Roman"/>
              <a:ea typeface="MS Minngs"/>
            </a:endParaRPr>
          </a:p>
        </p:txBody>
      </p:sp>
    </p:spTree>
    <p:extLst>
      <p:ext uri="{BB962C8B-B14F-4D97-AF65-F5344CB8AC3E}">
        <p14:creationId xmlns:p14="http://schemas.microsoft.com/office/powerpoint/2010/main" val="2120185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Онтологии предметной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err="1" smtClean="0"/>
              <a:t>Europeana</a:t>
            </a:r>
            <a:r>
              <a:rPr lang="ru-RU" sz="4400" dirty="0" smtClean="0"/>
              <a:t> (</a:t>
            </a:r>
            <a:r>
              <a:rPr lang="en-US" sz="4400" dirty="0" err="1" smtClean="0"/>
              <a:t>Europeana</a:t>
            </a:r>
            <a:r>
              <a:rPr lang="en-US" sz="4400" dirty="0" smtClean="0"/>
              <a:t> Data Model – EDM</a:t>
            </a:r>
            <a:r>
              <a:rPr lang="ru-RU" sz="4400" dirty="0" smtClean="0"/>
              <a:t>, основана на </a:t>
            </a:r>
            <a:r>
              <a:rPr lang="en-US" sz="4400" dirty="0" smtClean="0"/>
              <a:t>Dublin Core)</a:t>
            </a:r>
          </a:p>
          <a:p>
            <a:r>
              <a:rPr lang="en-US" sz="4400" dirty="0" smtClean="0"/>
              <a:t>Library of Congress (MODS/RDF)</a:t>
            </a:r>
          </a:p>
          <a:p>
            <a:r>
              <a:rPr lang="ru-RU" sz="4400" dirty="0" smtClean="0"/>
              <a:t>ЕНИП РАН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399135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Онтология предметной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200" b="1" dirty="0" smtClean="0"/>
              <a:t>Автор</a:t>
            </a:r>
          </a:p>
          <a:p>
            <a:pPr lvl="1"/>
            <a:r>
              <a:rPr lang="en-US" sz="3000" dirty="0" err="1" smtClean="0"/>
              <a:t>foaf</a:t>
            </a:r>
            <a:endParaRPr lang="en-US" sz="3000" dirty="0" smtClean="0"/>
          </a:p>
          <a:p>
            <a:pPr lvl="2"/>
            <a:r>
              <a:rPr lang="en-US" sz="2600" dirty="0" smtClean="0"/>
              <a:t>name</a:t>
            </a:r>
          </a:p>
          <a:p>
            <a:pPr lvl="1"/>
            <a:r>
              <a:rPr lang="en-US" sz="3000" dirty="0" err="1"/>
              <a:t>r</a:t>
            </a:r>
            <a:r>
              <a:rPr lang="en-US" sz="3000" dirty="0" err="1" smtClean="0"/>
              <a:t>df</a:t>
            </a:r>
            <a:endParaRPr lang="en-US" sz="3000" dirty="0" smtClean="0"/>
          </a:p>
          <a:p>
            <a:pPr lvl="2"/>
            <a:r>
              <a:rPr lang="en-US" sz="2600" dirty="0"/>
              <a:t>t</a:t>
            </a:r>
            <a:r>
              <a:rPr lang="en-US" sz="2600" dirty="0" smtClean="0"/>
              <a:t>ype</a:t>
            </a:r>
          </a:p>
          <a:p>
            <a:r>
              <a:rPr lang="ru-RU" sz="3200" b="1" dirty="0" smtClean="0"/>
              <a:t>Произведение</a:t>
            </a:r>
          </a:p>
          <a:p>
            <a:pPr lvl="1"/>
            <a:r>
              <a:rPr lang="en-US" sz="3000" dirty="0" smtClean="0"/>
              <a:t>dc</a:t>
            </a:r>
            <a:endParaRPr lang="en-US" sz="3000" dirty="0" smtClean="0"/>
          </a:p>
          <a:p>
            <a:pPr lvl="2"/>
            <a:r>
              <a:rPr lang="en-US" sz="2600" dirty="0" smtClean="0"/>
              <a:t>title, description, subject, format, type, language, publisher, date, identifier, creator, contributor</a:t>
            </a:r>
          </a:p>
          <a:p>
            <a:pPr marL="457200" lvl="1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391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Конвертация библиографических записей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3086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6189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Национальная электронная библиотека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Поставщики ресурсов</a:t>
            </a:r>
          </a:p>
          <a:p>
            <a:pPr lvl="1"/>
            <a:r>
              <a:rPr lang="ru-RU" sz="3600" dirty="0" smtClean="0"/>
              <a:t>6 федеральных библиотек</a:t>
            </a:r>
          </a:p>
          <a:p>
            <a:pPr lvl="1"/>
            <a:r>
              <a:rPr lang="ru-RU" sz="3600" dirty="0" smtClean="0"/>
              <a:t>29 региональных библиотек</a:t>
            </a:r>
          </a:p>
          <a:p>
            <a:pPr lvl="1"/>
            <a:r>
              <a:rPr lang="ru-RU" sz="3600" dirty="0" smtClean="0"/>
              <a:t>1 библиотека ВУЗа</a:t>
            </a:r>
          </a:p>
          <a:p>
            <a:r>
              <a:rPr lang="ru-RU" sz="3600" dirty="0" smtClean="0"/>
              <a:t>Потребители ресурсов</a:t>
            </a:r>
          </a:p>
          <a:p>
            <a:pPr lvl="1"/>
            <a:r>
              <a:rPr lang="ru-RU" sz="3400" dirty="0" smtClean="0"/>
              <a:t>389 региональных библиотек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63602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 сконвертированных данных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7766961"/>
              </p:ext>
            </p:extLst>
          </p:nvPr>
        </p:nvGraphicFramePr>
        <p:xfrm>
          <a:off x="677863" y="2160588"/>
          <a:ext cx="8596311" cy="229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RDF-</a:t>
                      </a:r>
                      <a:r>
                        <a:rPr lang="ru-RU" dirty="0" smtClean="0"/>
                        <a:t>хранилище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Файловое хранилище или реляционная БД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Конвертация данных в </a:t>
                      </a:r>
                      <a:r>
                        <a:rPr lang="en-US" dirty="0" smtClean="0"/>
                        <a:t>RDF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Предварительная конвертация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 лету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Дублирование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Наличие </a:t>
                      </a:r>
                      <a:r>
                        <a:rPr lang="en-US" dirty="0" smtClean="0"/>
                        <a:t>SPARQL </a:t>
                      </a:r>
                      <a:r>
                        <a:rPr lang="ru-RU" dirty="0" smtClean="0"/>
                        <a:t>точки доступа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67746" y="4987636"/>
            <a:ext cx="80158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4</a:t>
            </a:r>
            <a:r>
              <a:rPr lang="en-US" sz="3200" dirty="0" smtClean="0"/>
              <a:t>store, Sesame </a:t>
            </a:r>
            <a:r>
              <a:rPr lang="ru-RU" sz="3200" dirty="0" smtClean="0"/>
              <a:t>и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TDB (Jena)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849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для связывания в </a:t>
            </a:r>
            <a:r>
              <a:rPr lang="en-US" dirty="0" smtClean="0"/>
              <a:t>LOD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55075"/>
            <a:ext cx="8596668" cy="328628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Библиотека Конгресса США</a:t>
            </a:r>
          </a:p>
          <a:p>
            <a:r>
              <a:rPr lang="ru-RU" sz="4400" dirty="0" smtClean="0"/>
              <a:t>Британская национальная библиотека</a:t>
            </a:r>
          </a:p>
          <a:p>
            <a:r>
              <a:rPr lang="en-US" sz="4400" dirty="0" err="1" smtClean="0"/>
              <a:t>DBPedia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53694" y="1930400"/>
            <a:ext cx="7243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rdfs:seeAlso</a:t>
            </a:r>
            <a:r>
              <a:rPr lang="en-US" sz="3600" dirty="0" smtClean="0"/>
              <a:t> </a:t>
            </a:r>
            <a:r>
              <a:rPr lang="ru-RU" sz="3600" dirty="0" smtClean="0"/>
              <a:t>и </a:t>
            </a:r>
            <a:r>
              <a:rPr lang="en-US" sz="3600" dirty="0" err="1"/>
              <a:t>owl:sameAs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10693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связывания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48791"/>
                <a:ext cx="8596668" cy="5082638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ru-RU" sz="2400" dirty="0" smtClean="0"/>
                  <a:t>Поиск в базе данных результатов</a:t>
                </a:r>
                <a:endParaRPr lang="en-US" sz="2400" dirty="0" smtClean="0"/>
              </a:p>
              <a:p>
                <a:r>
                  <a:rPr lang="ru-RU" sz="2400" dirty="0" smtClean="0"/>
                  <a:t>Перевод на английский язык с помощью </a:t>
                </a:r>
                <a:r>
                  <a:rPr lang="en-US" sz="2400" dirty="0" smtClean="0"/>
                  <a:t>Google Translate</a:t>
                </a:r>
              </a:p>
              <a:p>
                <a:r>
                  <a:rPr lang="ru-RU" sz="2400" dirty="0" smtClean="0"/>
                  <a:t>Поиск на </a:t>
                </a:r>
                <a:r>
                  <a:rPr lang="en-US" sz="2400" dirty="0" err="1" smtClean="0"/>
                  <a:t>loc.gov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bnl.uk</a:t>
                </a:r>
                <a:r>
                  <a:rPr lang="en-US" sz="2400" dirty="0" smtClean="0"/>
                  <a:t>, </a:t>
                </a:r>
                <a:r>
                  <a:rPr lang="en-US" sz="2400" dirty="0" err="1" smtClean="0"/>
                  <a:t>DBPedia</a:t>
                </a:r>
                <a:endParaRPr lang="en-US" sz="2400" dirty="0" smtClean="0"/>
              </a:p>
              <a:p>
                <a:r>
                  <a:rPr lang="ru-RU" sz="2400" dirty="0" smtClean="0"/>
                  <a:t>Отсечение заведомо неподходящих кандидатов</a:t>
                </a:r>
              </a:p>
              <a:p>
                <a:pPr lvl="1"/>
                <a:r>
                  <a:rPr lang="ru-RU" sz="2000" dirty="0" smtClean="0"/>
                  <a:t>Нормализация словосочетаний: удаление знаков пунктуации, приведение слов к нижнему регистру</a:t>
                </a:r>
                <a:endParaRPr lang="en-US" sz="2000" dirty="0" smtClean="0"/>
              </a:p>
              <a:p>
                <a:pPr lvl="1"/>
                <a:r>
                  <a:rPr lang="ru-RU" sz="2000" dirty="0" smtClean="0"/>
                  <a:t>Разбиение словосочетаний на биграммы</a:t>
                </a:r>
              </a:p>
              <a:p>
                <a:pPr lvl="1"/>
                <a:r>
                  <a:rPr lang="ru-RU" sz="2000" dirty="0" smtClean="0"/>
                  <a:t>Вычисление меры </a:t>
                </a:r>
                <a:r>
                  <a:rPr lang="ru-RU" sz="2000" dirty="0" err="1" smtClean="0"/>
                  <a:t>Жаккара</a:t>
                </a:r>
                <a:r>
                  <a:rPr lang="ru-RU" sz="2000" dirty="0" smtClean="0"/>
                  <a:t>: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 charset="0"/>
                      </a:rPr>
                      <m:t>𝑱</m:t>
                    </m:r>
                    <m:r>
                      <a:rPr lang="en-US" sz="2800" b="1" i="1" smtClean="0">
                        <a:latin typeface="Cambria Math" charset="0"/>
                      </a:rPr>
                      <m:t>= </m:t>
                    </m:r>
                    <m:f>
                      <m:fPr>
                        <m:ctrlPr>
                          <a:rPr lang="bg-BG" sz="2800" b="1" i="1" smtClean="0">
                            <a:latin typeface="Cambria Math" charset="0"/>
                          </a:rPr>
                        </m:ctrlPr>
                      </m:fPr>
                      <m:num>
                        <m:d>
                          <m:dPr>
                            <m:begChr m:val="|"/>
                            <m:endChr m:val="|"/>
                            <m:ctrlPr>
                              <a:rPr lang="hr-HR" sz="2800" b="1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charset="0"/>
                              </a:rPr>
                              <m:t>𝑨</m:t>
                            </m:r>
                            <m:nary>
                              <m:naryPr>
                                <m:chr m:val="⋂"/>
                                <m:subHide m:val="on"/>
                                <m:supHide m:val="on"/>
                                <m:ctrlPr>
                                  <a:rPr lang="en-US" sz="2800" b="1" i="1" smtClean="0">
                                    <a:latin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b="1" i="1" smtClean="0">
                                    <a:latin typeface="Cambria Math" charset="0"/>
                                  </a:rPr>
                                  <m:t>𝑩</m:t>
                                </m:r>
                              </m:e>
                            </m:nary>
                          </m:e>
                        </m:d>
                      </m:num>
                      <m:den>
                        <m:d>
                          <m:dPr>
                            <m:begChr m:val="|"/>
                            <m:endChr m:val="|"/>
                            <m:ctrlPr>
                              <a:rPr lang="hr-HR" sz="2800" b="1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US" sz="2800" b="1" i="1" smtClean="0">
                                <a:latin typeface="Cambria Math" charset="0"/>
                              </a:rPr>
                              <m:t>𝑨</m:t>
                            </m:r>
                            <m:nary>
                              <m:naryPr>
                                <m:chr m:val="⋃"/>
                                <m:subHide m:val="on"/>
                                <m:supHide m:val="on"/>
                                <m:ctrlPr>
                                  <a:rPr lang="en-US" sz="2800" b="1" i="1" smtClean="0">
                                    <a:latin typeface="Cambria Math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r>
                                  <a:rPr lang="en-US" sz="2800" b="1" i="1" smtClean="0">
                                    <a:latin typeface="Cambria Math" charset="0"/>
                                  </a:rPr>
                                  <m:t>𝑩</m:t>
                                </m:r>
                              </m:e>
                            </m:nary>
                          </m:e>
                        </m:d>
                      </m:den>
                    </m:f>
                  </m:oMath>
                </a14:m>
                <a:endParaRPr lang="ru-RU" sz="2000" b="1" dirty="0" smtClean="0"/>
              </a:p>
              <a:p>
                <a:r>
                  <a:rPr lang="ru-RU" sz="2400" dirty="0"/>
                  <a:t>Создание </a:t>
                </a:r>
                <a:r>
                  <a:rPr lang="en-US" sz="2400" dirty="0"/>
                  <a:t>RDF-</a:t>
                </a:r>
                <a:r>
                  <a:rPr lang="ru-RU" sz="2400" dirty="0" smtClean="0"/>
                  <a:t>триплета</a:t>
                </a:r>
                <a:endParaRPr lang="en-US" sz="24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𝐽</m:t>
                    </m:r>
                    <m:r>
                      <a:rPr lang="en-US" sz="2200" b="0" i="1" smtClean="0">
                        <a:latin typeface="Cambria Math" charset="0"/>
                      </a:rPr>
                      <m:t> ≥0.7</m:t>
                    </m:r>
                  </m:oMath>
                </a14:m>
                <a:r>
                  <a:rPr lang="en-US" sz="2200" dirty="0" smtClean="0"/>
                  <a:t>: </a:t>
                </a:r>
                <a:r>
                  <a:rPr lang="en-US" sz="2200" dirty="0" err="1" smtClean="0"/>
                  <a:t>rdfs:seeAlso</a:t>
                </a:r>
                <a:endParaRPr lang="en-US" sz="2200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charset="0"/>
                      </a:rPr>
                      <m:t>𝐽</m:t>
                    </m:r>
                    <m:r>
                      <a:rPr lang="en-US" sz="2200" b="0" i="1" smtClean="0">
                        <a:latin typeface="Cambria Math" charset="0"/>
                      </a:rPr>
                      <m:t> ≥0.9</m:t>
                    </m:r>
                    <m:r>
                      <a:rPr lang="en-US" sz="22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5</m:t>
                    </m:r>
                  </m:oMath>
                </a14:m>
                <a:r>
                  <a:rPr lang="en-US" sz="2200" dirty="0" smtClean="0"/>
                  <a:t>: </a:t>
                </a:r>
                <a:r>
                  <a:rPr lang="en-US" sz="2200" dirty="0" err="1" smtClean="0"/>
                  <a:t>owl:sameAs</a:t>
                </a:r>
                <a:endParaRPr lang="ru-RU" sz="2200" dirty="0" smtClean="0"/>
              </a:p>
              <a:p>
                <a:r>
                  <a:rPr lang="ru-RU" sz="2400" dirty="0" smtClean="0"/>
                  <a:t>Запись в базу данных результатов</a:t>
                </a:r>
                <a:endParaRPr lang="en-US" sz="2400" dirty="0"/>
              </a:p>
              <a:p>
                <a:pPr lvl="1"/>
                <a:endParaRPr lang="ru-RU" b="1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48791"/>
                <a:ext cx="8596668" cy="5082638"/>
              </a:xfrm>
              <a:blipFill rotWithShape="0">
                <a:blip r:embed="rId2"/>
                <a:stretch>
                  <a:fillRect l="-426" t="-1561" b="-22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10635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7"/>
          <p:cNvSpPr>
            <a:spLocks noChangeArrowheads="1"/>
          </p:cNvSpPr>
          <p:nvPr/>
        </p:nvSpPr>
        <p:spPr bwMode="auto">
          <a:xfrm>
            <a:off x="2418729" y="339212"/>
            <a:ext cx="1498248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0" name="Группа 29"/>
          <p:cNvGrpSpPr/>
          <p:nvPr/>
        </p:nvGrpSpPr>
        <p:grpSpPr>
          <a:xfrm>
            <a:off x="2418729" y="339212"/>
            <a:ext cx="5899355" cy="6120581"/>
            <a:chOff x="0" y="0"/>
            <a:chExt cx="4800600" cy="5143500"/>
          </a:xfrm>
        </p:grpSpPr>
        <p:sp>
          <p:nvSpPr>
            <p:cNvPr id="31" name="Загнутый угол 30"/>
            <p:cNvSpPr/>
            <p:nvPr/>
          </p:nvSpPr>
          <p:spPr>
            <a:xfrm>
              <a:off x="0" y="0"/>
              <a:ext cx="1028700" cy="914400"/>
            </a:xfrm>
            <a:prstGeom prst="foldedCorner">
              <a:avLst>
                <a:gd name="adj" fmla="val 38889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1600" dirty="0" smtClean="0">
                  <a:latin typeface="Times New Roman"/>
                  <a:ea typeface="MS Minngs"/>
                </a:rPr>
                <a:t>RDF/XML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2" name="Загнутый угол 31"/>
            <p:cNvSpPr/>
            <p:nvPr/>
          </p:nvSpPr>
          <p:spPr>
            <a:xfrm>
              <a:off x="0" y="4229100"/>
              <a:ext cx="1028700" cy="914400"/>
            </a:xfrm>
            <a:prstGeom prst="foldedCorner">
              <a:avLst>
                <a:gd name="adj" fmla="val 34445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dirty="0" smtClean="0">
                  <a:latin typeface="Times New Roman"/>
                  <a:ea typeface="MS Minngs"/>
                </a:rPr>
                <a:t>RDF/XML </a:t>
              </a:r>
              <a:r>
                <a:rPr lang="ru-RU" dirty="0" smtClean="0">
                  <a:latin typeface="Times New Roman"/>
                  <a:ea typeface="MS Minngs"/>
                </a:rPr>
                <a:t>со связями</a:t>
              </a:r>
              <a:endParaRPr lang="ru-RU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0" y="1143000"/>
              <a:ext cx="1028700" cy="800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latin typeface="Times New Roman"/>
                  <a:ea typeface="MS Minngs"/>
                </a:rPr>
                <a:t>Перевод на английский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0" y="2171700"/>
              <a:ext cx="1028700" cy="800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400" dirty="0" smtClean="0">
                  <a:latin typeface="Times New Roman"/>
                  <a:ea typeface="MS Minngs"/>
                </a:rPr>
                <a:t>Поиск</a:t>
              </a:r>
              <a:endParaRPr lang="ru-RU" sz="24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0" y="3200400"/>
              <a:ext cx="1028700" cy="8001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latin typeface="Times New Roman"/>
                  <a:ea typeface="MS Minngs"/>
                </a:rPr>
                <a:t>Связывание данных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6" name="Шестиугольник 35"/>
            <p:cNvSpPr/>
            <p:nvPr/>
          </p:nvSpPr>
          <p:spPr>
            <a:xfrm>
              <a:off x="1485900" y="0"/>
              <a:ext cx="1257300" cy="914400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dirty="0">
                  <a:effectLst/>
                  <a:latin typeface="Times New Roman"/>
                  <a:ea typeface="MS Minngs"/>
                </a:rPr>
                <a:t>Модуль </a:t>
              </a:r>
              <a:r>
                <a:rPr lang="ru-RU" dirty="0" smtClean="0">
                  <a:effectLst/>
                  <a:latin typeface="Times New Roman"/>
                  <a:ea typeface="MS Minngs"/>
                </a:rPr>
                <a:t>перевода</a:t>
              </a:r>
              <a:endParaRPr lang="ru-RU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7" name="Шестиугольник 36"/>
            <p:cNvSpPr/>
            <p:nvPr/>
          </p:nvSpPr>
          <p:spPr>
            <a:xfrm>
              <a:off x="1485900" y="1028700"/>
              <a:ext cx="1257300" cy="914400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>
                  <a:effectLst/>
                  <a:latin typeface="Times New Roman"/>
                  <a:ea typeface="MS Minngs"/>
                </a:rPr>
                <a:t>Модуль поиска (</a:t>
              </a:r>
              <a:r>
                <a:rPr lang="en-US">
                  <a:effectLst/>
                  <a:latin typeface="Times New Roman"/>
                  <a:ea typeface="MS Minngs"/>
                </a:rPr>
                <a:t>loc.gov)</a:t>
              </a:r>
              <a:endParaRPr lang="ru-RU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8" name="Шестиугольник 37"/>
            <p:cNvSpPr/>
            <p:nvPr/>
          </p:nvSpPr>
          <p:spPr>
            <a:xfrm>
              <a:off x="1485900" y="2057400"/>
              <a:ext cx="1257300" cy="914400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2000" dirty="0">
                  <a:effectLst/>
                  <a:latin typeface="Times New Roman"/>
                  <a:ea typeface="MS Minngs"/>
                </a:rPr>
                <a:t>Модуль </a:t>
              </a:r>
              <a:r>
                <a:rPr lang="ru-RU" sz="2000" dirty="0" smtClean="0">
                  <a:effectLst/>
                  <a:latin typeface="Times New Roman"/>
                  <a:ea typeface="MS Minngs"/>
                </a:rPr>
                <a:t>п</a:t>
              </a:r>
              <a:r>
                <a:rPr lang="ru-RU" sz="2000" dirty="0" smtClean="0">
                  <a:latin typeface="Times New Roman"/>
                  <a:ea typeface="MS Minngs"/>
                </a:rPr>
                <a:t>оиска (</a:t>
              </a:r>
              <a:r>
                <a:rPr lang="en-US" sz="2000" dirty="0" err="1" smtClean="0">
                  <a:latin typeface="Times New Roman"/>
                  <a:ea typeface="MS Minngs"/>
                </a:rPr>
                <a:t>bl.uk</a:t>
              </a:r>
              <a:r>
                <a:rPr lang="en-US" sz="2000" dirty="0" smtClean="0">
                  <a:latin typeface="Times New Roman"/>
                  <a:ea typeface="MS Minngs"/>
                </a:rPr>
                <a:t>)</a:t>
              </a:r>
              <a:endParaRPr lang="ru-RU" sz="20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39" name="Шестиугольник 38"/>
            <p:cNvSpPr/>
            <p:nvPr/>
          </p:nvSpPr>
          <p:spPr>
            <a:xfrm>
              <a:off x="1485900" y="3086100"/>
              <a:ext cx="1257300" cy="914400"/>
            </a:xfrm>
            <a:prstGeom prst="hexagon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ru-RU" sz="1600" dirty="0" smtClean="0">
                  <a:latin typeface="Times New Roman"/>
                  <a:ea typeface="MS Minngs"/>
                </a:rPr>
                <a:t>Модуль поиска (</a:t>
              </a:r>
              <a:r>
                <a:rPr lang="en-US" sz="1600" dirty="0" err="1" smtClean="0">
                  <a:latin typeface="Times New Roman"/>
                  <a:ea typeface="MS Minngs"/>
                </a:rPr>
                <a:t>DBPedia</a:t>
              </a:r>
              <a:r>
                <a:rPr lang="en-US" sz="1600" dirty="0" smtClean="0">
                  <a:latin typeface="Times New Roman"/>
                  <a:ea typeface="MS Minngs"/>
                </a:rPr>
                <a:t>)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40" name="Облако 39"/>
            <p:cNvSpPr/>
            <p:nvPr/>
          </p:nvSpPr>
          <p:spPr>
            <a:xfrm>
              <a:off x="3200400" y="0"/>
              <a:ext cx="1600200" cy="8001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dirty="0" smtClean="0">
                  <a:latin typeface="Times New Roman"/>
                  <a:ea typeface="MS Minngs"/>
                </a:rPr>
                <a:t>Google Translate</a:t>
              </a:r>
              <a:endParaRPr lang="ru-RU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41" name="Облако 40"/>
            <p:cNvSpPr/>
            <p:nvPr/>
          </p:nvSpPr>
          <p:spPr>
            <a:xfrm>
              <a:off x="3200400" y="1028700"/>
              <a:ext cx="1600200" cy="8001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800" dirty="0" err="1">
                  <a:latin typeface="Times New Roman"/>
                  <a:ea typeface="MS Minngs"/>
                </a:rPr>
                <a:t>l</a:t>
              </a:r>
              <a:r>
                <a:rPr lang="en-US" sz="2800" dirty="0" err="1" smtClean="0">
                  <a:latin typeface="Times New Roman"/>
                  <a:ea typeface="MS Minngs"/>
                </a:rPr>
                <a:t>oc.gov</a:t>
              </a:r>
              <a:endParaRPr lang="ru-RU" sz="28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42" name="Облако 41"/>
            <p:cNvSpPr/>
            <p:nvPr/>
          </p:nvSpPr>
          <p:spPr>
            <a:xfrm>
              <a:off x="3200400" y="2057400"/>
              <a:ext cx="1600200" cy="8001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3200" dirty="0" err="1" smtClean="0">
                  <a:latin typeface="Times New Roman"/>
                  <a:ea typeface="MS Minngs"/>
                </a:rPr>
                <a:t>bl.uk</a:t>
              </a:r>
              <a:endParaRPr lang="ru-RU" sz="3200" dirty="0">
                <a:effectLst/>
                <a:latin typeface="Times New Roman"/>
                <a:ea typeface="MS Minngs"/>
              </a:endParaRPr>
            </a:p>
          </p:txBody>
        </p:sp>
        <p:sp>
          <p:nvSpPr>
            <p:cNvPr id="43" name="Облако 42"/>
            <p:cNvSpPr/>
            <p:nvPr/>
          </p:nvSpPr>
          <p:spPr>
            <a:xfrm>
              <a:off x="3200400" y="3108960"/>
              <a:ext cx="1600200" cy="800100"/>
            </a:xfrm>
            <a:prstGeom prst="cloud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400" dirty="0" err="1" smtClean="0">
                  <a:latin typeface="Times New Roman"/>
                  <a:ea typeface="MS Minngs"/>
                </a:rPr>
                <a:t>DBPedia</a:t>
              </a:r>
              <a:endParaRPr lang="ru-RU" sz="2400" dirty="0">
                <a:effectLst/>
                <a:latin typeface="Times New Roman"/>
                <a:ea typeface="MS Minngs"/>
              </a:endParaRPr>
            </a:p>
          </p:txBody>
        </p:sp>
        <p:cxnSp>
          <p:nvCxnSpPr>
            <p:cNvPr id="44" name="Прямая со стрелкой 43"/>
            <p:cNvCxnSpPr/>
            <p:nvPr/>
          </p:nvCxnSpPr>
          <p:spPr>
            <a:xfrm>
              <a:off x="530860" y="914400"/>
              <a:ext cx="0" cy="228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571500" y="1943100"/>
              <a:ext cx="0" cy="228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571500" y="2971800"/>
              <a:ext cx="0" cy="228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 стрелкой 46"/>
            <p:cNvCxnSpPr/>
            <p:nvPr/>
          </p:nvCxnSpPr>
          <p:spPr>
            <a:xfrm>
              <a:off x="571500" y="4000500"/>
              <a:ext cx="0" cy="2286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Прямая со стрелкой 47"/>
            <p:cNvCxnSpPr/>
            <p:nvPr/>
          </p:nvCxnSpPr>
          <p:spPr>
            <a:xfrm flipV="1">
              <a:off x="1028700" y="457200"/>
              <a:ext cx="457200" cy="102870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 стрелкой 48"/>
            <p:cNvCxnSpPr/>
            <p:nvPr/>
          </p:nvCxnSpPr>
          <p:spPr>
            <a:xfrm>
              <a:off x="2743200" y="457200"/>
              <a:ext cx="457200" cy="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 стрелкой 49"/>
            <p:cNvCxnSpPr/>
            <p:nvPr/>
          </p:nvCxnSpPr>
          <p:spPr>
            <a:xfrm flipV="1">
              <a:off x="1028700" y="1485900"/>
              <a:ext cx="457200" cy="102870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2743200" y="1485900"/>
              <a:ext cx="457200" cy="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Прямая со стрелкой 51"/>
            <p:cNvCxnSpPr/>
            <p:nvPr/>
          </p:nvCxnSpPr>
          <p:spPr>
            <a:xfrm>
              <a:off x="1028700" y="2514600"/>
              <a:ext cx="457200" cy="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2743200" y="2514600"/>
              <a:ext cx="457200" cy="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743200" y="3543300"/>
              <a:ext cx="457200" cy="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1028700" y="2514600"/>
              <a:ext cx="457200" cy="1028700"/>
            </a:xfrm>
            <a:prstGeom prst="straightConnector1">
              <a:avLst/>
            </a:prstGeom>
            <a:ln w="25400"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Цилиндр 55"/>
          <p:cNvSpPr/>
          <p:nvPr/>
        </p:nvSpPr>
        <p:spPr>
          <a:xfrm>
            <a:off x="145029" y="2995405"/>
            <a:ext cx="1980680" cy="865345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latin typeface="Times New Roman"/>
                <a:ea typeface="MS Minngs"/>
              </a:rPr>
              <a:t>Вспомогательная база данных</a:t>
            </a:r>
            <a:endParaRPr lang="ru-RU" sz="1400" dirty="0">
              <a:effectLst/>
              <a:latin typeface="Times New Roman"/>
              <a:ea typeface="MS Minngs"/>
            </a:endParaRPr>
          </a:p>
        </p:txBody>
      </p:sp>
      <p:cxnSp>
        <p:nvCxnSpPr>
          <p:cNvPr id="57" name="Прямая со стрелкой 56"/>
          <p:cNvCxnSpPr>
            <a:stCxn id="56" idx="1"/>
            <a:endCxn id="33" idx="1"/>
          </p:cNvCxnSpPr>
          <p:nvPr/>
        </p:nvCxnSpPr>
        <p:spPr>
          <a:xfrm flipV="1">
            <a:off x="1135369" y="2175386"/>
            <a:ext cx="1283360" cy="82001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>
            <a:stCxn id="56" idx="3"/>
            <a:endCxn id="35" idx="1"/>
          </p:cNvCxnSpPr>
          <p:nvPr/>
        </p:nvCxnSpPr>
        <p:spPr>
          <a:xfrm>
            <a:off x="1135369" y="3860750"/>
            <a:ext cx="1283360" cy="762869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55283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Цифры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Первый запуск алгоритма: доля </a:t>
            </a:r>
            <a:r>
              <a:rPr lang="en-US" sz="2400" dirty="0" smtClean="0"/>
              <a:t>RDF/XML-</a:t>
            </a:r>
            <a:r>
              <a:rPr lang="ru-RU" sz="2400" dirty="0" smtClean="0"/>
              <a:t>файлов со связями – 29,14%</a:t>
            </a:r>
          </a:p>
          <a:p>
            <a:r>
              <a:rPr lang="ru-RU" sz="2400" dirty="0" smtClean="0"/>
              <a:t>Запуск алгоритма через 5 месяцев: доля </a:t>
            </a:r>
            <a:r>
              <a:rPr lang="en-US" sz="2400" dirty="0" smtClean="0"/>
              <a:t>RDF/XML-</a:t>
            </a:r>
            <a:r>
              <a:rPr lang="ru-RU" sz="2400" dirty="0" smtClean="0"/>
              <a:t>файлов со связями – 33,8%</a:t>
            </a:r>
          </a:p>
          <a:p>
            <a:r>
              <a:rPr lang="ru-RU" sz="2400" dirty="0" smtClean="0"/>
              <a:t>Скорость работы алгоритма: 0,17 секунды для одного поля</a:t>
            </a:r>
          </a:p>
          <a:p>
            <a:r>
              <a:rPr lang="ru-RU" sz="2400" dirty="0" smtClean="0"/>
              <a:t>Среднее количество </a:t>
            </a:r>
            <a:r>
              <a:rPr lang="en-US" sz="2400" dirty="0" smtClean="0"/>
              <a:t>RDF-</a:t>
            </a:r>
            <a:r>
              <a:rPr lang="ru-RU" sz="2400" dirty="0" smtClean="0"/>
              <a:t>триплетов в одном </a:t>
            </a:r>
            <a:r>
              <a:rPr lang="en-US" sz="2400" dirty="0" smtClean="0"/>
              <a:t>RDF/XML-</a:t>
            </a:r>
            <a:r>
              <a:rPr lang="ru-RU" sz="2400" dirty="0" smtClean="0"/>
              <a:t>файле:</a:t>
            </a:r>
          </a:p>
          <a:p>
            <a:pPr lvl="1"/>
            <a:r>
              <a:rPr lang="ru-RU" sz="2000" dirty="0" smtClean="0"/>
              <a:t>До работы алгоритма – 4,46</a:t>
            </a:r>
          </a:p>
          <a:p>
            <a:pPr lvl="1"/>
            <a:r>
              <a:rPr lang="ru-RU" sz="2000" dirty="0" smtClean="0"/>
              <a:t>После работы алгоритма – 15,16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44728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связывания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204390"/>
              </p:ext>
            </p:extLst>
          </p:nvPr>
        </p:nvGraphicFramePr>
        <p:xfrm>
          <a:off x="677863" y="2160588"/>
          <a:ext cx="8596311" cy="268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43356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owl:sameAs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rdfs:seeAlso</a:t>
                      </a:r>
                      <a:endParaRPr lang="ru-RU" dirty="0"/>
                    </a:p>
                  </a:txBody>
                  <a:tcPr anchor="ctr"/>
                </a:tc>
              </a:tr>
              <a:tr h="748346">
                <a:tc>
                  <a:txBody>
                    <a:bodyPr/>
                    <a:lstStyle/>
                    <a:p>
                      <a:r>
                        <a:rPr lang="ru-RU" dirty="0" smtClean="0"/>
                        <a:t>Библиотека конгресса США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4,04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2,51</a:t>
                      </a:r>
                      <a:endParaRPr lang="ru-RU" dirty="0"/>
                    </a:p>
                  </a:txBody>
                  <a:tcPr anchor="ctr"/>
                </a:tc>
              </a:tr>
              <a:tr h="1069066">
                <a:tc>
                  <a:txBody>
                    <a:bodyPr/>
                    <a:lstStyle/>
                    <a:p>
                      <a:r>
                        <a:rPr lang="ru-RU" dirty="0" smtClean="0"/>
                        <a:t>Британская национальная библиотека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0,25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2,61</a:t>
                      </a:r>
                      <a:endParaRPr lang="ru-RU" dirty="0"/>
                    </a:p>
                  </a:txBody>
                  <a:tcPr anchor="ctr"/>
                </a:tc>
              </a:tr>
              <a:tr h="43356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DBpedia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0,51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0,73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3153" y="5142016"/>
            <a:ext cx="7707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Среднее количество </a:t>
            </a:r>
            <a:r>
              <a:rPr lang="en-US" dirty="0" smtClean="0"/>
              <a:t>RDF-</a:t>
            </a:r>
            <a:r>
              <a:rPr lang="ru-RU" dirty="0" smtClean="0"/>
              <a:t>триплетов в одном </a:t>
            </a:r>
            <a:r>
              <a:rPr lang="en-US" dirty="0" smtClean="0"/>
              <a:t>RDF/XML-</a:t>
            </a:r>
            <a:r>
              <a:rPr lang="ru-RU" dirty="0" smtClean="0"/>
              <a:t>файле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465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ChangeArrowheads="1"/>
          </p:cNvSpPr>
          <p:nvPr/>
        </p:nvSpPr>
        <p:spPr bwMode="auto">
          <a:xfrm>
            <a:off x="1356852" y="88487"/>
            <a:ext cx="1509089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1356851" y="88488"/>
            <a:ext cx="7256207" cy="6622026"/>
            <a:chOff x="0" y="0"/>
            <a:chExt cx="5862320" cy="7872095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2998885" y="914400"/>
              <a:ext cx="804545" cy="834390"/>
              <a:chOff x="-83405" y="0"/>
              <a:chExt cx="804545" cy="834390"/>
            </a:xfrm>
          </p:grpSpPr>
          <p:cxnSp>
            <p:nvCxnSpPr>
              <p:cNvPr id="48" name="Прямая со стрелкой 47"/>
              <p:cNvCxnSpPr/>
              <p:nvPr/>
            </p:nvCxnSpPr>
            <p:spPr>
              <a:xfrm flipH="1">
                <a:off x="4445" y="0"/>
                <a:ext cx="17780" cy="834390"/>
              </a:xfrm>
              <a:prstGeom prst="straightConnector1">
                <a:avLst/>
              </a:prstGeom>
              <a:ln w="254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Надпись 72"/>
              <p:cNvSpPr txBox="1"/>
              <p:nvPr/>
            </p:nvSpPr>
            <p:spPr>
              <a:xfrm>
                <a:off x="-83405" y="50522"/>
                <a:ext cx="804545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dirty="0" smtClean="0">
                    <a:latin typeface="Times New Roman"/>
                    <a:ea typeface="MS Minngs"/>
                  </a:rPr>
                  <a:t>HTTP</a:t>
                </a:r>
                <a:endParaRPr lang="ru-RU" sz="1600" dirty="0">
                  <a:effectLst/>
                  <a:latin typeface="Times New Roman"/>
                  <a:ea typeface="MS Minngs"/>
                </a:endParaRPr>
              </a:p>
            </p:txBody>
          </p:sp>
        </p:grpSp>
        <p:grpSp>
          <p:nvGrpSpPr>
            <p:cNvPr id="5" name="Группа 4"/>
            <p:cNvGrpSpPr/>
            <p:nvPr/>
          </p:nvGrpSpPr>
          <p:grpSpPr>
            <a:xfrm>
              <a:off x="1707515" y="1615271"/>
              <a:ext cx="1167130" cy="404029"/>
              <a:chOff x="0" y="-122724"/>
              <a:chExt cx="1167130" cy="404029"/>
            </a:xfrm>
          </p:grpSpPr>
          <p:cxnSp>
            <p:nvCxnSpPr>
              <p:cNvPr id="46" name="Прямая со стрелкой 45"/>
              <p:cNvCxnSpPr/>
              <p:nvPr/>
            </p:nvCxnSpPr>
            <p:spPr>
              <a:xfrm flipH="1">
                <a:off x="0" y="281305"/>
                <a:ext cx="1150620" cy="0"/>
              </a:xfrm>
              <a:prstGeom prst="straightConnector1">
                <a:avLst/>
              </a:prstGeom>
              <a:ln w="254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Надпись 74"/>
              <p:cNvSpPr txBox="1"/>
              <p:nvPr/>
            </p:nvSpPr>
            <p:spPr>
              <a:xfrm>
                <a:off x="132715" y="-122724"/>
                <a:ext cx="1034415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dirty="0" smtClean="0">
                    <a:latin typeface="Times New Roman"/>
                    <a:ea typeface="MS Minngs"/>
                  </a:rPr>
                  <a:t>SPARQL</a:t>
                </a:r>
                <a:endParaRPr lang="ru-RU" sz="1400" dirty="0">
                  <a:effectLst/>
                  <a:latin typeface="Times New Roman"/>
                  <a:ea typeface="MS Minngs"/>
                </a:endParaRPr>
              </a:p>
            </p:txBody>
          </p:sp>
        </p:grpSp>
        <p:grpSp>
          <p:nvGrpSpPr>
            <p:cNvPr id="6" name="Группа 5"/>
            <p:cNvGrpSpPr/>
            <p:nvPr/>
          </p:nvGrpSpPr>
          <p:grpSpPr>
            <a:xfrm>
              <a:off x="1137920" y="834390"/>
              <a:ext cx="1148080" cy="914400"/>
              <a:chOff x="0" y="0"/>
              <a:chExt cx="1148080" cy="914400"/>
            </a:xfrm>
          </p:grpSpPr>
          <p:cxnSp>
            <p:nvCxnSpPr>
              <p:cNvPr id="44" name="Прямая со стрелкой 43"/>
              <p:cNvCxnSpPr/>
              <p:nvPr/>
            </p:nvCxnSpPr>
            <p:spPr>
              <a:xfrm flipH="1">
                <a:off x="462915" y="0"/>
                <a:ext cx="685165" cy="914400"/>
              </a:xfrm>
              <a:prstGeom prst="straightConnector1">
                <a:avLst/>
              </a:prstGeom>
              <a:ln w="254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Надпись 74"/>
              <p:cNvSpPr txBox="1"/>
              <p:nvPr/>
            </p:nvSpPr>
            <p:spPr>
              <a:xfrm>
                <a:off x="0" y="154305"/>
                <a:ext cx="1034415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dirty="0" smtClean="0">
                    <a:latin typeface="Times New Roman"/>
                    <a:ea typeface="MS Minngs"/>
                  </a:rPr>
                  <a:t>SPARQL</a:t>
                </a:r>
                <a:endParaRPr lang="ru-RU" sz="1600" dirty="0">
                  <a:effectLst/>
                  <a:latin typeface="Times New Roman"/>
                  <a:ea typeface="MS Minngs"/>
                </a:endParaRP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114935" y="1663065"/>
              <a:ext cx="1607820" cy="851535"/>
              <a:chOff x="0" y="0"/>
              <a:chExt cx="1607820" cy="851535"/>
            </a:xfrm>
          </p:grpSpPr>
          <p:sp>
            <p:nvSpPr>
              <p:cNvPr id="42" name="Овал 41"/>
              <p:cNvSpPr/>
              <p:nvPr/>
            </p:nvSpPr>
            <p:spPr>
              <a:xfrm>
                <a:off x="228600" y="0"/>
                <a:ext cx="1379220" cy="699135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dirty="0" smtClean="0">
                    <a:latin typeface="Times New Roman"/>
                    <a:ea typeface="MS Minngs"/>
                  </a:rPr>
                  <a:t>SPARQL</a:t>
                </a:r>
                <a:r>
                  <a:rPr lang="ru-RU" dirty="0" smtClean="0">
                    <a:latin typeface="Times New Roman"/>
                    <a:ea typeface="MS Minngs"/>
                  </a:rPr>
                  <a:t> сервер</a:t>
                </a:r>
                <a:endParaRPr lang="ru-RU" dirty="0">
                  <a:effectLst/>
                  <a:latin typeface="Times New Roman"/>
                  <a:ea typeface="MS Minngs"/>
                </a:endParaRPr>
              </a:p>
            </p:txBody>
          </p:sp>
          <p:sp>
            <p:nvSpPr>
              <p:cNvPr id="43" name="Надпись 74"/>
              <p:cNvSpPr txBox="1"/>
              <p:nvPr/>
            </p:nvSpPr>
            <p:spPr>
              <a:xfrm>
                <a:off x="0" y="506730"/>
                <a:ext cx="800100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dirty="0" err="1" smtClean="0">
                    <a:latin typeface="Times New Roman"/>
                    <a:ea typeface="MS Minngs"/>
                  </a:rPr>
                  <a:t>Fuseki</a:t>
                </a:r>
                <a:endParaRPr lang="ru-RU" sz="2000" dirty="0">
                  <a:effectLst/>
                  <a:latin typeface="Times New Roman"/>
                  <a:ea typeface="MS Minngs"/>
                </a:endParaRPr>
              </a:p>
            </p:txBody>
          </p:sp>
        </p:grpSp>
        <p:grpSp>
          <p:nvGrpSpPr>
            <p:cNvPr id="8" name="Группа 7"/>
            <p:cNvGrpSpPr/>
            <p:nvPr/>
          </p:nvGrpSpPr>
          <p:grpSpPr>
            <a:xfrm>
              <a:off x="2743835" y="1632585"/>
              <a:ext cx="1720215" cy="958215"/>
              <a:chOff x="0" y="0"/>
              <a:chExt cx="1720215" cy="958215"/>
            </a:xfrm>
          </p:grpSpPr>
          <p:sp>
            <p:nvSpPr>
              <p:cNvPr id="40" name="Овал 39"/>
              <p:cNvSpPr/>
              <p:nvPr/>
            </p:nvSpPr>
            <p:spPr>
              <a:xfrm>
                <a:off x="130810" y="0"/>
                <a:ext cx="1379220" cy="68580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dirty="0" smtClean="0">
                    <a:latin typeface="Times New Roman"/>
                    <a:ea typeface="MS Minngs"/>
                  </a:rPr>
                  <a:t>Веб-сервер</a:t>
                </a:r>
                <a:endParaRPr lang="ru-RU" dirty="0">
                  <a:effectLst/>
                  <a:latin typeface="Times New Roman"/>
                  <a:ea typeface="MS Minngs"/>
                </a:endParaRPr>
              </a:p>
            </p:txBody>
          </p:sp>
          <p:sp>
            <p:nvSpPr>
              <p:cNvPr id="41" name="Надпись 74"/>
              <p:cNvSpPr txBox="1"/>
              <p:nvPr/>
            </p:nvSpPr>
            <p:spPr>
              <a:xfrm>
                <a:off x="0" y="613410"/>
                <a:ext cx="1720215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dirty="0" smtClean="0">
                    <a:latin typeface="Times New Roman"/>
                    <a:ea typeface="MS Minngs"/>
                  </a:rPr>
                  <a:t>Play Framework</a:t>
                </a:r>
                <a:endParaRPr lang="ru-RU" dirty="0">
                  <a:effectLst/>
                  <a:latin typeface="Times New Roman"/>
                  <a:ea typeface="MS Minngs"/>
                </a:endParaRPr>
              </a:p>
            </p:txBody>
          </p:sp>
        </p:grpSp>
        <p:sp>
          <p:nvSpPr>
            <p:cNvPr id="9" name="Надпись 75"/>
            <p:cNvSpPr txBox="1"/>
            <p:nvPr/>
          </p:nvSpPr>
          <p:spPr>
            <a:xfrm>
              <a:off x="5372735" y="1438910"/>
              <a:ext cx="457200" cy="2197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C572A759-6A51-4108-AA02-DFA0A04FC94B}">
                <ma14:wrappingTextBoxFlag xmlns:ma14="http://schemas.microsoft.com/office/mac/drawingml/2011/main"/>
              </a:ext>
            </a:ex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vert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ru-RU" sz="2000" dirty="0" smtClean="0">
                  <a:latin typeface="Times New Roman"/>
                  <a:ea typeface="MS Minngs"/>
                </a:rPr>
                <a:t>Центральный сервер</a:t>
              </a:r>
              <a:endParaRPr lang="ru-RU" sz="1600" dirty="0">
                <a:effectLst/>
                <a:latin typeface="Times New Roman"/>
                <a:ea typeface="MS Minngs"/>
              </a:endParaRPr>
            </a:p>
          </p:txBody>
        </p:sp>
        <p:grpSp>
          <p:nvGrpSpPr>
            <p:cNvPr id="10" name="Группа 9"/>
            <p:cNvGrpSpPr/>
            <p:nvPr/>
          </p:nvGrpSpPr>
          <p:grpSpPr>
            <a:xfrm>
              <a:off x="0" y="0"/>
              <a:ext cx="5829935" cy="4419600"/>
              <a:chOff x="0" y="0"/>
              <a:chExt cx="5829935" cy="4419600"/>
            </a:xfrm>
          </p:grpSpPr>
          <p:sp>
            <p:nvSpPr>
              <p:cNvPr id="32" name="Облако 31"/>
              <p:cNvSpPr/>
              <p:nvPr/>
            </p:nvSpPr>
            <p:spPr>
              <a:xfrm>
                <a:off x="0" y="0"/>
                <a:ext cx="5829935" cy="914400"/>
              </a:xfrm>
              <a:prstGeom prst="cloud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800" dirty="0" smtClean="0">
                    <a:latin typeface="Times New Roman"/>
                    <a:ea typeface="MS Minngs"/>
                  </a:rPr>
                  <a:t>WWW</a:t>
                </a:r>
                <a:endParaRPr lang="ru-RU" sz="2000" dirty="0">
                  <a:effectLst/>
                  <a:latin typeface="Times New Roman"/>
                  <a:ea typeface="MS Minngs"/>
                </a:endParaRPr>
              </a:p>
            </p:txBody>
          </p:sp>
          <p:sp>
            <p:nvSpPr>
              <p:cNvPr id="33" name="Прямоугольник 32"/>
              <p:cNvSpPr/>
              <p:nvPr/>
            </p:nvSpPr>
            <p:spPr>
              <a:xfrm>
                <a:off x="4229735" y="3390900"/>
                <a:ext cx="1371600" cy="1028700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ru-RU" sz="2000" dirty="0" smtClean="0">
                    <a:effectLst/>
                    <a:latin typeface="Times New Roman"/>
                    <a:ea typeface="MS Minngs"/>
                  </a:rPr>
                  <a:t>Связ</a:t>
                </a:r>
                <a:r>
                  <a:rPr lang="ru-RU" sz="2000" dirty="0" smtClean="0">
                    <a:latin typeface="Times New Roman"/>
                    <a:ea typeface="MS Minngs"/>
                  </a:rPr>
                  <a:t>ывание данных</a:t>
                </a:r>
                <a:endParaRPr lang="ru-RU" sz="2000" dirty="0">
                  <a:effectLst/>
                  <a:latin typeface="Times New Roman"/>
                  <a:ea typeface="MS Minngs"/>
                </a:endParaRPr>
              </a:p>
            </p:txBody>
          </p:sp>
          <p:cxnSp>
            <p:nvCxnSpPr>
              <p:cNvPr id="34" name="Прямая со стрелкой 33"/>
              <p:cNvCxnSpPr/>
              <p:nvPr/>
            </p:nvCxnSpPr>
            <p:spPr>
              <a:xfrm flipH="1" flipV="1">
                <a:off x="1829435" y="3204845"/>
                <a:ext cx="2400300" cy="414655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 стрелкой 34"/>
              <p:cNvCxnSpPr/>
              <p:nvPr/>
            </p:nvCxnSpPr>
            <p:spPr>
              <a:xfrm flipV="1">
                <a:off x="4915535" y="720090"/>
                <a:ext cx="0" cy="2743200"/>
              </a:xfrm>
              <a:prstGeom prst="straightConnector1">
                <a:avLst/>
              </a:prstGeom>
              <a:ln w="254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6" name="Группа 35"/>
              <p:cNvGrpSpPr/>
              <p:nvPr/>
            </p:nvGrpSpPr>
            <p:grpSpPr>
              <a:xfrm>
                <a:off x="229235" y="2916555"/>
                <a:ext cx="2056765" cy="1257300"/>
                <a:chOff x="0" y="0"/>
                <a:chExt cx="2056765" cy="1257300"/>
              </a:xfrm>
            </p:grpSpPr>
            <p:sp>
              <p:nvSpPr>
                <p:cNvPr id="38" name="Цилиндр 37"/>
                <p:cNvSpPr/>
                <p:nvPr/>
              </p:nvSpPr>
              <p:spPr>
                <a:xfrm>
                  <a:off x="0" y="0"/>
                  <a:ext cx="1600200" cy="125730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dirty="0" smtClean="0">
                      <a:effectLst/>
                      <a:latin typeface="Times New Roman"/>
                      <a:ea typeface="MS Minngs"/>
                    </a:rPr>
                    <a:t>Связ</a:t>
                  </a:r>
                  <a:r>
                    <a:rPr lang="ru-RU" dirty="0" smtClean="0">
                      <a:latin typeface="Times New Roman"/>
                      <a:ea typeface="MS Minngs"/>
                    </a:rPr>
                    <a:t>анные данные </a:t>
                  </a:r>
                  <a:r>
                    <a:rPr lang="en-US" dirty="0" smtClean="0">
                      <a:latin typeface="Times New Roman"/>
                      <a:ea typeface="MS Minngs"/>
                    </a:rPr>
                    <a:t>(RDF/XML)</a:t>
                  </a:r>
                  <a:endParaRPr lang="ru-RU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39" name="Надпись 74"/>
                <p:cNvSpPr txBox="1"/>
                <p:nvPr/>
              </p:nvSpPr>
              <p:spPr>
                <a:xfrm>
                  <a:off x="1200785" y="798491"/>
                  <a:ext cx="855980" cy="21336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C572A759-6A51-4108-AA02-DFA0A04FC94B}">
                    <ma14:wrappingTextBoxFlag xmlns:ma14="http://schemas.microsoft.com/office/mac/drawingml/2011/main"/>
                  </a:ext>
                </a:extLst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2400" dirty="0" smtClean="0">
                      <a:latin typeface="Times New Roman"/>
                      <a:ea typeface="MS Minngs"/>
                    </a:rPr>
                    <a:t>TDB</a:t>
                  </a:r>
                  <a:endParaRPr lang="ru-RU" sz="1100" dirty="0">
                    <a:effectLst/>
                    <a:latin typeface="Times New Roman"/>
                    <a:ea typeface="MS Minngs"/>
                  </a:endParaRPr>
                </a:p>
              </p:txBody>
            </p:sp>
          </p:grpSp>
          <p:cxnSp>
            <p:nvCxnSpPr>
              <p:cNvPr id="37" name="Прямая со стрелкой 36"/>
              <p:cNvCxnSpPr/>
              <p:nvPr/>
            </p:nvCxnSpPr>
            <p:spPr>
              <a:xfrm>
                <a:off x="1029335" y="2362200"/>
                <a:ext cx="0" cy="633095"/>
              </a:xfrm>
              <a:prstGeom prst="straightConnector1">
                <a:avLst/>
              </a:prstGeom>
              <a:ln w="25400">
                <a:headEnd type="arrow"/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" name="Группа 10"/>
            <p:cNvGrpSpPr/>
            <p:nvPr/>
          </p:nvGrpSpPr>
          <p:grpSpPr>
            <a:xfrm>
              <a:off x="635" y="1381760"/>
              <a:ext cx="5861685" cy="6490335"/>
              <a:chOff x="0" y="0"/>
              <a:chExt cx="5861685" cy="6490335"/>
            </a:xfrm>
          </p:grpSpPr>
          <p:sp>
            <p:nvSpPr>
              <p:cNvPr id="12" name="Рамка 11"/>
              <p:cNvSpPr/>
              <p:nvPr/>
            </p:nvSpPr>
            <p:spPr>
              <a:xfrm>
                <a:off x="0" y="0"/>
                <a:ext cx="5861685" cy="5666740"/>
              </a:xfrm>
              <a:prstGeom prst="frame">
                <a:avLst>
                  <a:gd name="adj1" fmla="val 260"/>
                </a:avLst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ru-RU"/>
              </a:p>
            </p:txBody>
          </p:sp>
          <p:cxnSp>
            <p:nvCxnSpPr>
              <p:cNvPr id="13" name="Прямая со стрелкой 12"/>
              <p:cNvCxnSpPr/>
              <p:nvPr/>
            </p:nvCxnSpPr>
            <p:spPr>
              <a:xfrm flipH="1" flipV="1">
                <a:off x="1828800" y="5076190"/>
                <a:ext cx="3200400" cy="854075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Надпись 66"/>
              <p:cNvSpPr txBox="1"/>
              <p:nvPr/>
            </p:nvSpPr>
            <p:spPr>
              <a:xfrm>
                <a:off x="800100" y="5356860"/>
                <a:ext cx="1141730" cy="34480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C572A759-6A51-4108-AA02-DFA0A04FC94B}">
                  <ma14:wrappingTextBoxFlag xmlns:ma14="http://schemas.microsoft.com/office/mac/drawingml/2011/main"/>
                </a:ext>
              </a:extLst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en-US" sz="2000" dirty="0" smtClean="0">
                    <a:latin typeface="Times New Roman"/>
                    <a:ea typeface="MS Minngs"/>
                  </a:rPr>
                  <a:t>OAI-PMH</a:t>
                </a:r>
                <a:endParaRPr lang="ru-RU" sz="1600" dirty="0">
                  <a:effectLst/>
                  <a:latin typeface="Times New Roman"/>
                  <a:ea typeface="MS Minngs"/>
                </a:endParaRPr>
              </a:p>
            </p:txBody>
          </p:sp>
          <p:grpSp>
            <p:nvGrpSpPr>
              <p:cNvPr id="15" name="Группа 14"/>
              <p:cNvGrpSpPr/>
              <p:nvPr/>
            </p:nvGrpSpPr>
            <p:grpSpPr>
              <a:xfrm>
                <a:off x="228600" y="2860040"/>
                <a:ext cx="5486400" cy="2383790"/>
                <a:chOff x="0" y="0"/>
                <a:chExt cx="5486400" cy="2383790"/>
              </a:xfrm>
            </p:grpSpPr>
            <p:sp>
              <p:nvSpPr>
                <p:cNvPr id="25" name="Цилиндр 24"/>
                <p:cNvSpPr/>
                <p:nvPr/>
              </p:nvSpPr>
              <p:spPr>
                <a:xfrm>
                  <a:off x="0" y="1355090"/>
                  <a:ext cx="1600200" cy="102870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600" dirty="0" smtClean="0">
                      <a:latin typeface="Times New Roman"/>
                      <a:ea typeface="MS Minngs"/>
                    </a:rPr>
                    <a:t>Библиографические записи (</a:t>
                  </a:r>
                  <a:r>
                    <a:rPr lang="en-US" sz="1600" dirty="0" smtClean="0">
                      <a:latin typeface="Times New Roman"/>
                      <a:ea typeface="MS Minngs"/>
                    </a:rPr>
                    <a:t>MARCXML)</a:t>
                  </a:r>
                  <a:endParaRPr lang="ru-RU" sz="12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6" name="Цилиндр 25"/>
                <p:cNvSpPr/>
                <p:nvPr/>
              </p:nvSpPr>
              <p:spPr>
                <a:xfrm>
                  <a:off x="0" y="0"/>
                  <a:ext cx="1600200" cy="125730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2000" dirty="0" smtClean="0">
                      <a:latin typeface="Times New Roman"/>
                      <a:ea typeface="MS Minngs"/>
                    </a:rPr>
                    <a:t>Обогащенные записи (</a:t>
                  </a:r>
                  <a:r>
                    <a:rPr lang="en-US" sz="2000" dirty="0" smtClean="0">
                      <a:latin typeface="Times New Roman"/>
                      <a:ea typeface="MS Minngs"/>
                    </a:rPr>
                    <a:t>MODS)</a:t>
                  </a:r>
                  <a:endParaRPr lang="ru-RU" sz="20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7" name="Цилиндр 26"/>
                <p:cNvSpPr/>
                <p:nvPr/>
              </p:nvSpPr>
              <p:spPr>
                <a:xfrm>
                  <a:off x="3886200" y="554990"/>
                  <a:ext cx="1600200" cy="102870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dirty="0" smtClean="0">
                      <a:latin typeface="Times New Roman"/>
                      <a:ea typeface="MS Minngs"/>
                    </a:rPr>
                    <a:t>Вспомогательная база данных</a:t>
                  </a:r>
                  <a:endParaRPr lang="ru-RU" sz="14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8" name="Прямоугольник 27"/>
                <p:cNvSpPr/>
                <p:nvPr/>
              </p:nvSpPr>
              <p:spPr>
                <a:xfrm>
                  <a:off x="2057400" y="554990"/>
                  <a:ext cx="1371600" cy="1028700"/>
                </a:xfrm>
                <a:prstGeom prst="rect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1200" dirty="0" smtClean="0">
                      <a:latin typeface="Times New Roman"/>
                      <a:ea typeface="MS Minngs"/>
                    </a:rPr>
                    <a:t>Выявление дублетов и создание обогащенной записи</a:t>
                  </a:r>
                  <a:endParaRPr lang="ru-RU" sz="1200" dirty="0">
                    <a:effectLst/>
                    <a:latin typeface="Times New Roman"/>
                    <a:ea typeface="MS Minngs"/>
                  </a:endParaRPr>
                </a:p>
              </p:txBody>
            </p:sp>
            <p:cxnSp>
              <p:nvCxnSpPr>
                <p:cNvPr id="29" name="Прямая со стрелкой 28"/>
                <p:cNvCxnSpPr/>
                <p:nvPr/>
              </p:nvCxnSpPr>
              <p:spPr>
                <a:xfrm flipV="1">
                  <a:off x="914400" y="1156970"/>
                  <a:ext cx="1142365" cy="349250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Прямая со стрелкой 29"/>
                <p:cNvCxnSpPr/>
                <p:nvPr/>
              </p:nvCxnSpPr>
              <p:spPr>
                <a:xfrm>
                  <a:off x="3429000" y="1106170"/>
                  <a:ext cx="457200" cy="0"/>
                </a:xfrm>
                <a:prstGeom prst="straightConnector1">
                  <a:avLst/>
                </a:prstGeom>
                <a:ln w="25400">
                  <a:headEnd type="arrow"/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Прямая со стрелкой 30"/>
                <p:cNvCxnSpPr/>
                <p:nvPr/>
              </p:nvCxnSpPr>
              <p:spPr>
                <a:xfrm flipH="1" flipV="1">
                  <a:off x="1600200" y="699770"/>
                  <a:ext cx="457200" cy="228600"/>
                </a:xfrm>
                <a:prstGeom prst="straightConnector1">
                  <a:avLst/>
                </a:prstGeom>
                <a:ln w="25400"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Группа 15"/>
              <p:cNvGrpSpPr/>
              <p:nvPr/>
            </p:nvGrpSpPr>
            <p:grpSpPr>
              <a:xfrm>
                <a:off x="342900" y="5895340"/>
                <a:ext cx="5170170" cy="594995"/>
                <a:chOff x="0" y="0"/>
                <a:chExt cx="5170170" cy="594995"/>
              </a:xfrm>
            </p:grpSpPr>
            <p:sp>
              <p:nvSpPr>
                <p:cNvPr id="19" name="Цилиндр 18"/>
                <p:cNvSpPr/>
                <p:nvPr/>
              </p:nvSpPr>
              <p:spPr>
                <a:xfrm>
                  <a:off x="0" y="635"/>
                  <a:ext cx="914400" cy="59436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2000" dirty="0" smtClean="0">
                      <a:latin typeface="Times New Roman"/>
                      <a:ea typeface="MS Minngs"/>
                    </a:rPr>
                    <a:t>АБИС</a:t>
                  </a:r>
                  <a:endParaRPr lang="ru-RU" sz="16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0" name="Цилиндр 19"/>
                <p:cNvSpPr/>
                <p:nvPr/>
              </p:nvSpPr>
              <p:spPr>
                <a:xfrm>
                  <a:off x="1732280" y="635"/>
                  <a:ext cx="914400" cy="59436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2000" dirty="0" smtClean="0">
                      <a:latin typeface="Times New Roman"/>
                      <a:ea typeface="MS Minngs"/>
                    </a:rPr>
                    <a:t>АБИС</a:t>
                  </a:r>
                  <a:endParaRPr lang="ru-RU" sz="16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1" name="Цилиндр 20"/>
                <p:cNvSpPr/>
                <p:nvPr/>
              </p:nvSpPr>
              <p:spPr>
                <a:xfrm>
                  <a:off x="4255770" y="0"/>
                  <a:ext cx="914400" cy="594360"/>
                </a:xfrm>
                <a:prstGeom prst="can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ru-RU" sz="2000" dirty="0" smtClean="0">
                      <a:latin typeface="Times New Roman"/>
                      <a:ea typeface="MS Minngs"/>
                    </a:rPr>
                    <a:t>АБИС</a:t>
                  </a:r>
                  <a:endParaRPr lang="ru-RU" sz="1600" dirty="0">
                    <a:effectLst/>
                    <a:latin typeface="Times New Roman"/>
                    <a:ea typeface="MS Minngs"/>
                  </a:endParaRPr>
                </a:p>
              </p:txBody>
            </p:sp>
            <p:sp>
              <p:nvSpPr>
                <p:cNvPr id="22" name="32-конечная звезда 21"/>
                <p:cNvSpPr/>
                <p:nvPr/>
              </p:nvSpPr>
              <p:spPr>
                <a:xfrm>
                  <a:off x="2972435" y="184785"/>
                  <a:ext cx="229870" cy="224790"/>
                </a:xfrm>
                <a:prstGeom prst="star32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3" name="32-конечная звезда 22"/>
                <p:cNvSpPr/>
                <p:nvPr/>
              </p:nvSpPr>
              <p:spPr>
                <a:xfrm>
                  <a:off x="3658235" y="185420"/>
                  <a:ext cx="229870" cy="224790"/>
                </a:xfrm>
                <a:prstGeom prst="star32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24" name="32-конечная звезда 23"/>
                <p:cNvSpPr/>
                <p:nvPr/>
              </p:nvSpPr>
              <p:spPr>
                <a:xfrm>
                  <a:off x="3314065" y="185420"/>
                  <a:ext cx="229870" cy="224790"/>
                </a:xfrm>
                <a:prstGeom prst="star32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</p:grpSp>
          <p:cxnSp>
            <p:nvCxnSpPr>
              <p:cNvPr id="17" name="Прямая со стрелкой 16"/>
              <p:cNvCxnSpPr/>
              <p:nvPr/>
            </p:nvCxnSpPr>
            <p:spPr>
              <a:xfrm flipV="1">
                <a:off x="800100" y="5190490"/>
                <a:ext cx="0" cy="706120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 стрелкой 17"/>
              <p:cNvCxnSpPr/>
              <p:nvPr/>
            </p:nvCxnSpPr>
            <p:spPr>
              <a:xfrm flipH="1" flipV="1">
                <a:off x="1371600" y="5190490"/>
                <a:ext cx="1142365" cy="739775"/>
              </a:xfrm>
              <a:prstGeom prst="straightConnector1">
                <a:avLst/>
              </a:prstGeom>
              <a:ln w="25400"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Прямая со стрелкой 49"/>
          <p:cNvCxnSpPr>
            <a:endCxn id="33" idx="1"/>
          </p:cNvCxnSpPr>
          <p:nvPr/>
        </p:nvCxnSpPr>
        <p:spPr>
          <a:xfrm flipV="1">
            <a:off x="3647228" y="3373595"/>
            <a:ext cx="2945065" cy="684797"/>
          </a:xfrm>
          <a:prstGeom prst="straightConnector1">
            <a:avLst/>
          </a:prstGeom>
          <a:ln w="25400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33" idx="2"/>
            <a:endCxn id="27" idx="1"/>
          </p:cNvCxnSpPr>
          <p:nvPr/>
        </p:nvCxnSpPr>
        <p:spPr>
          <a:xfrm flipH="1">
            <a:off x="7441155" y="3806267"/>
            <a:ext cx="1" cy="317293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49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Научные и практические результаты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65663"/>
            <a:ext cx="8596668" cy="4675700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Аналитическая модель построения модульных систем для сбора и последующей обработки библиографических записей.</a:t>
            </a:r>
          </a:p>
          <a:p>
            <a:pPr lvl="0"/>
            <a:r>
              <a:rPr lang="ru-RU" dirty="0"/>
              <a:t>Алгоритм выявления дублетных библиографических записей и создания на их основе обогащенных данных, позволяющий минимизировать количество попарно сравниваемых записей.</a:t>
            </a:r>
          </a:p>
          <a:p>
            <a:pPr lvl="0"/>
            <a:r>
              <a:rPr lang="ru-RU" dirty="0"/>
              <a:t>Разработанный набор </a:t>
            </a:r>
            <a:r>
              <a:rPr lang="en-US" dirty="0"/>
              <a:t>XSLT-</a:t>
            </a:r>
            <a:r>
              <a:rPr lang="ru-RU" dirty="0"/>
              <a:t>шаблонов для преобразования библиографических записей из различных форматов в формат, пригодный для публикации в </a:t>
            </a:r>
            <a:r>
              <a:rPr lang="en-US" dirty="0"/>
              <a:t>LOD</a:t>
            </a:r>
            <a:r>
              <a:rPr lang="ru-RU" dirty="0"/>
              <a:t>, в соответствии с существующей онтологией.</a:t>
            </a:r>
          </a:p>
          <a:p>
            <a:pPr lvl="0"/>
            <a:r>
              <a:rPr lang="ru-RU" dirty="0"/>
              <a:t>Алгоритм связывания библиографических данных с уже опубликованными в </a:t>
            </a:r>
            <a:r>
              <a:rPr lang="en-US" dirty="0"/>
              <a:t>LOD </a:t>
            </a:r>
            <a:r>
              <a:rPr lang="ru-RU" dirty="0"/>
              <a:t>сведениями, поставляемыми различными организациями.</a:t>
            </a:r>
          </a:p>
          <a:p>
            <a:r>
              <a:rPr lang="ru-RU" dirty="0"/>
              <a:t>Модульная система интеграции библиографических данных, позволяющая в автоматическом режиме осуществлять сбор библиографических записей из библиотек, проводить обогащение данных на основе полученной информации, конвертировать сведения в формат, пригодный для публикации в </a:t>
            </a:r>
            <a:r>
              <a:rPr lang="en-US" dirty="0"/>
              <a:t>LOD</a:t>
            </a:r>
            <a:r>
              <a:rPr lang="ru-RU" dirty="0"/>
              <a:t>, и устанавливать связи с уже опубликованными в </a:t>
            </a:r>
            <a:r>
              <a:rPr lang="en-US" dirty="0"/>
              <a:t>LOD </a:t>
            </a:r>
            <a:r>
              <a:rPr lang="ru-RU" dirty="0"/>
              <a:t>данными. </a:t>
            </a:r>
          </a:p>
        </p:txBody>
      </p:sp>
    </p:spTree>
    <p:extLst>
      <p:ext uri="{BB962C8B-B14F-4D97-AF65-F5344CB8AC3E}">
        <p14:creationId xmlns:p14="http://schemas.microsoft.com/office/powerpoint/2010/main" val="906609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Конечная 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Публикация библиографических записей НЭБ с использованием принципов </a:t>
            </a:r>
            <a:r>
              <a:rPr lang="en-US" sz="4800" dirty="0" smtClean="0"/>
              <a:t>Linked Open Data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79570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Сбор библиографических записей</a:t>
            </a:r>
          </a:p>
          <a:p>
            <a:r>
              <a:rPr lang="ru-RU" sz="2800" dirty="0" smtClean="0"/>
              <a:t>Конвертация записей в единый формат</a:t>
            </a:r>
          </a:p>
          <a:p>
            <a:r>
              <a:rPr lang="ru-RU" sz="2800" dirty="0" smtClean="0"/>
              <a:t>Выявление дублетных записей и их слияние</a:t>
            </a:r>
          </a:p>
          <a:p>
            <a:r>
              <a:rPr lang="ru-RU" sz="2800" dirty="0" smtClean="0"/>
              <a:t>Создание онтологии предметной области и конвертация записей</a:t>
            </a:r>
          </a:p>
          <a:p>
            <a:r>
              <a:rPr lang="ru-RU" sz="2800" dirty="0" smtClean="0"/>
              <a:t>Хранение сконвертированных данных</a:t>
            </a:r>
          </a:p>
          <a:p>
            <a:r>
              <a:rPr lang="ru-RU" sz="2800" dirty="0" smtClean="0"/>
              <a:t>Выбор данных для связывания в </a:t>
            </a:r>
            <a:r>
              <a:rPr lang="en-US" sz="2800" dirty="0" smtClean="0"/>
              <a:t>LOD </a:t>
            </a:r>
            <a:r>
              <a:rPr lang="ru-RU" sz="2800" dirty="0" smtClean="0"/>
              <a:t>и осуществление публикации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65131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Сбор библиографических записей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048859"/>
              </p:ext>
            </p:extLst>
          </p:nvPr>
        </p:nvGraphicFramePr>
        <p:xfrm>
          <a:off x="677863" y="3419372"/>
          <a:ext cx="859631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8156"/>
                <a:gridCol w="42981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АБИС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Протокол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Aleph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OAI-PMH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OPAC-Global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SRU (</a:t>
                      </a:r>
                      <a:r>
                        <a:rPr lang="ru-RU" dirty="0" smtClean="0"/>
                        <a:t>развитие </a:t>
                      </a:r>
                      <a:r>
                        <a:rPr lang="en-US" dirty="0" smtClean="0"/>
                        <a:t>Z39.50)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Ирбис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SRU (</a:t>
                      </a:r>
                      <a:r>
                        <a:rPr lang="ru-RU" dirty="0" smtClean="0"/>
                        <a:t>развитие </a:t>
                      </a:r>
                      <a:r>
                        <a:rPr lang="en-US" dirty="0" smtClean="0"/>
                        <a:t>Z39.50)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Marc-SQL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Доступ</a:t>
                      </a:r>
                      <a:r>
                        <a:rPr lang="ru-RU" baseline="0" dirty="0" smtClean="0"/>
                        <a:t> к БД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71896" y="5545776"/>
            <a:ext cx="8502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В НЭБ используется протокол </a:t>
            </a:r>
            <a:r>
              <a:rPr lang="en-US" sz="3600" dirty="0" smtClean="0"/>
              <a:t>OAI-PMH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81796" y="1957454"/>
            <a:ext cx="8502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Распределенная модель хранения </a:t>
            </a:r>
            <a:r>
              <a:rPr lang="en-US" sz="3600" dirty="0" smtClean="0"/>
              <a:t>VS </a:t>
            </a:r>
            <a:r>
              <a:rPr lang="ru-RU" sz="3600" dirty="0" smtClean="0"/>
              <a:t>централизованное хранилище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78641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Конвертация записей в единый формат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100611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338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Выявление дублетных записей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5400" dirty="0" smtClean="0"/>
              <a:t>Нормализация</a:t>
            </a:r>
          </a:p>
          <a:p>
            <a:r>
              <a:rPr lang="ru-RU" sz="5400" dirty="0" smtClean="0"/>
              <a:t>Детерминированный поиск</a:t>
            </a:r>
          </a:p>
          <a:p>
            <a:r>
              <a:rPr lang="ru-RU" sz="5400" dirty="0" smtClean="0"/>
              <a:t>Вероятностный поиск</a:t>
            </a:r>
          </a:p>
          <a:p>
            <a:r>
              <a:rPr lang="ru-RU" sz="5400" dirty="0" smtClean="0"/>
              <a:t>Исключения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557245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Нормализация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Замена пробельных символов на один пробел</a:t>
            </a:r>
          </a:p>
          <a:p>
            <a:r>
              <a:rPr lang="ru-RU" sz="3200" dirty="0" smtClean="0"/>
              <a:t>Приведение всех букв к нижнему регистру</a:t>
            </a:r>
          </a:p>
          <a:p>
            <a:r>
              <a:rPr lang="ru-RU" sz="3200" dirty="0" smtClean="0"/>
              <a:t>Замена общепризнанных аббревиатур и правил написания на единообразный формат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70402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Детерминированный поиск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88177"/>
            <a:ext cx="4223819" cy="2685916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25" y="2059488"/>
            <a:ext cx="4184650" cy="2349841"/>
          </a:xfrm>
        </p:spPr>
      </p:pic>
      <p:sp>
        <p:nvSpPr>
          <p:cNvPr id="7" name="TextBox 6"/>
          <p:cNvSpPr txBox="1"/>
          <p:nvPr/>
        </p:nvSpPr>
        <p:spPr>
          <a:xfrm>
            <a:off x="1460665" y="5047013"/>
            <a:ext cx="71608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/>
              <a:t>Сложность поиска: </a:t>
            </a:r>
            <a:r>
              <a:rPr lang="en-US" sz="3600" dirty="0" smtClean="0"/>
              <a:t>O(log n)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95598981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562</TotalTime>
  <Words>851</Words>
  <Application>Microsoft Macintosh PowerPoint</Application>
  <PresentationFormat>Широкоэкранный</PresentationFormat>
  <Paragraphs>197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Cambria Math</vt:lpstr>
      <vt:lpstr>MS Minngs</vt:lpstr>
      <vt:lpstr>Times New Roman</vt:lpstr>
      <vt:lpstr>Trebuchet MS</vt:lpstr>
      <vt:lpstr>Wingdings 3</vt:lpstr>
      <vt:lpstr>Arial</vt:lpstr>
      <vt:lpstr>Аспект</vt:lpstr>
      <vt:lpstr>Семантическая интеграция библиографических записей Национальной электронной библиотеки</vt:lpstr>
      <vt:lpstr>Национальная электронная библиотека</vt:lpstr>
      <vt:lpstr>Конечная цель</vt:lpstr>
      <vt:lpstr>Задачи</vt:lpstr>
      <vt:lpstr>Сбор библиографических записей</vt:lpstr>
      <vt:lpstr>Конвертация записей в единый формат</vt:lpstr>
      <vt:lpstr>Выявление дублетных записей</vt:lpstr>
      <vt:lpstr>Нормализация</vt:lpstr>
      <vt:lpstr>Детерминированный поиск</vt:lpstr>
      <vt:lpstr>Вероятностный поиск</vt:lpstr>
      <vt:lpstr>Разбиение на кластеры с использованием хеш-функции SimHash</vt:lpstr>
      <vt:lpstr>Поиск схожих хешей</vt:lpstr>
      <vt:lpstr>Поиск дублетных записей</vt:lpstr>
      <vt:lpstr>Исключения</vt:lpstr>
      <vt:lpstr>Слияние записей</vt:lpstr>
      <vt:lpstr>Презентация PowerPoint</vt:lpstr>
      <vt:lpstr>Онтологии предметной области</vt:lpstr>
      <vt:lpstr>Онтология предметной области</vt:lpstr>
      <vt:lpstr>Конвертация библиографических записей</vt:lpstr>
      <vt:lpstr>Хранение сконвертированных данных</vt:lpstr>
      <vt:lpstr>Данные для связывания в LOD</vt:lpstr>
      <vt:lpstr>Алгоритм связывания</vt:lpstr>
      <vt:lpstr>Презентация PowerPoint</vt:lpstr>
      <vt:lpstr>Цифры</vt:lpstr>
      <vt:lpstr>Результаты связывания</vt:lpstr>
      <vt:lpstr>Презентация PowerPoint</vt:lpstr>
      <vt:lpstr>Научные и практические результаты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средства интеграции и обогащения библиотечных данных</dc:title>
  <dc:creator>Oleg Shorin</dc:creator>
  <cp:lastModifiedBy>Oleg Shorin</cp:lastModifiedBy>
  <cp:revision>66</cp:revision>
  <dcterms:created xsi:type="dcterms:W3CDTF">2015-10-05T11:02:21Z</dcterms:created>
  <dcterms:modified xsi:type="dcterms:W3CDTF">2015-10-19T10:37:21Z</dcterms:modified>
</cp:coreProperties>
</file>