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58" r:id="rId7"/>
    <p:sldId id="265" r:id="rId8"/>
    <p:sldId id="263" r:id="rId9"/>
    <p:sldId id="264" r:id="rId10"/>
    <p:sldId id="25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6356"/>
  </p:normalViewPr>
  <p:slideViewPr>
    <p:cSldViewPr snapToGrid="0" snapToObjects="1">
      <p:cViewPr>
        <p:scale>
          <a:sx n="70" d="100"/>
          <a:sy n="70" d="100"/>
        </p:scale>
        <p:origin x="-1162" y="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2401A-9EE2-BB48-AEC5-78AF4057DD84}" type="doc">
      <dgm:prSet loTypeId="urn:microsoft.com/office/officeart/2005/8/layout/cycle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AA0AEAF-0919-534C-A329-0C24E95A650F}">
      <dgm:prSet phldrT="[Текст]" custT="1"/>
      <dgm:spPr/>
      <dgm:t>
        <a:bodyPr/>
        <a:lstStyle/>
        <a:p>
          <a:r>
            <a:rPr lang="ru-RU" sz="900" b="1" i="0" dirty="0" smtClean="0"/>
            <a:t>публикация артефактов и связей</a:t>
          </a:r>
          <a:endParaRPr lang="ru-RU" sz="900" b="1" i="0" dirty="0"/>
        </a:p>
      </dgm:t>
    </dgm:pt>
    <dgm:pt modelId="{69E19C75-F7D4-D048-8456-9A96456CF76E}" type="parTrans" cxnId="{F5B704EF-6710-994D-8FFF-27CADA1980E9}">
      <dgm:prSet/>
      <dgm:spPr/>
      <dgm:t>
        <a:bodyPr/>
        <a:lstStyle/>
        <a:p>
          <a:endParaRPr lang="ru-RU" sz="1100"/>
        </a:p>
      </dgm:t>
    </dgm:pt>
    <dgm:pt modelId="{23E62838-97B0-4F4C-8DBA-0D09557F67FE}" type="sibTrans" cxnId="{F5B704EF-6710-994D-8FFF-27CADA1980E9}">
      <dgm:prSet/>
      <dgm:spPr/>
      <dgm:t>
        <a:bodyPr/>
        <a:lstStyle/>
        <a:p>
          <a:endParaRPr lang="ru-RU" sz="1100"/>
        </a:p>
      </dgm:t>
    </dgm:pt>
    <dgm:pt modelId="{0CA6B4A0-E63F-2949-8036-9B99C5F77A7C}">
      <dgm:prSet phldrT="[Текст]" custT="1"/>
      <dgm:spPr/>
      <dgm:t>
        <a:bodyPr/>
        <a:lstStyle/>
        <a:p>
          <a:r>
            <a:rPr lang="ru-RU" sz="900" b="1" i="0" dirty="0" smtClean="0"/>
            <a:t>получение сигналов об </a:t>
          </a:r>
          <a:r>
            <a:rPr lang="ru-RU" sz="900" b="1" i="0" dirty="0" err="1" smtClean="0"/>
            <a:t>использо-вании</a:t>
          </a:r>
          <a:endParaRPr lang="ru-RU" sz="900" b="1" i="0" dirty="0"/>
        </a:p>
      </dgm:t>
    </dgm:pt>
    <dgm:pt modelId="{BCB1265D-1DE4-4A41-9B54-A2A005C9F7DF}" type="parTrans" cxnId="{AAB197BB-41C1-5D4F-AB3E-F39F27631D36}">
      <dgm:prSet/>
      <dgm:spPr/>
      <dgm:t>
        <a:bodyPr/>
        <a:lstStyle/>
        <a:p>
          <a:endParaRPr lang="ru-RU" sz="1100"/>
        </a:p>
      </dgm:t>
    </dgm:pt>
    <dgm:pt modelId="{3A480442-A95E-CB40-870E-CC588ABB2F15}" type="sibTrans" cxnId="{AAB197BB-41C1-5D4F-AB3E-F39F27631D36}">
      <dgm:prSet/>
      <dgm:spPr/>
      <dgm:t>
        <a:bodyPr/>
        <a:lstStyle/>
        <a:p>
          <a:endParaRPr lang="ru-RU" sz="1100"/>
        </a:p>
      </dgm:t>
    </dgm:pt>
    <dgm:pt modelId="{28BC22C2-44AE-C341-8E96-108B348846EB}">
      <dgm:prSet phldrT="[Текст]" custT="1"/>
      <dgm:spPr/>
      <dgm:t>
        <a:bodyPr/>
        <a:lstStyle/>
        <a:p>
          <a:r>
            <a:rPr lang="ru-RU" sz="900" b="1" i="0" dirty="0" smtClean="0"/>
            <a:t>обратная связь по поводу </a:t>
          </a:r>
          <a:r>
            <a:rPr lang="ru-RU" sz="900" b="1" i="0" dirty="0" err="1" smtClean="0"/>
            <a:t>использо-вания</a:t>
          </a:r>
          <a:endParaRPr lang="ru-RU" sz="900" b="1" i="0" dirty="0"/>
        </a:p>
      </dgm:t>
    </dgm:pt>
    <dgm:pt modelId="{FCFB2FB9-29E4-224D-81C9-71ABD807E1AC}" type="parTrans" cxnId="{175A8EB7-6CF4-2548-801A-24E42C692AFE}">
      <dgm:prSet/>
      <dgm:spPr/>
      <dgm:t>
        <a:bodyPr/>
        <a:lstStyle/>
        <a:p>
          <a:endParaRPr lang="ru-RU" sz="1100"/>
        </a:p>
      </dgm:t>
    </dgm:pt>
    <dgm:pt modelId="{CFD5C795-0998-EB40-88FB-F0A2A0AB20E7}" type="sibTrans" cxnId="{175A8EB7-6CF4-2548-801A-24E42C692AFE}">
      <dgm:prSet/>
      <dgm:spPr/>
      <dgm:t>
        <a:bodyPr/>
        <a:lstStyle/>
        <a:p>
          <a:endParaRPr lang="ru-RU" sz="1100"/>
        </a:p>
      </dgm:t>
    </dgm:pt>
    <dgm:pt modelId="{4BB0ADDF-0BD7-9E4D-8E33-5547BF969534}">
      <dgm:prSet phldrT="[Текст]" custT="1"/>
      <dgm:spPr/>
      <dgm:t>
        <a:bodyPr/>
        <a:lstStyle/>
        <a:p>
          <a:r>
            <a:rPr lang="ru-RU" sz="900" b="1" i="0" dirty="0" smtClean="0"/>
            <a:t>координация и кооперация</a:t>
          </a:r>
          <a:endParaRPr lang="ru-RU" sz="900" b="1" i="0" dirty="0"/>
        </a:p>
      </dgm:t>
    </dgm:pt>
    <dgm:pt modelId="{82C86CAE-2850-C349-B0B5-0EA5A9B4A237}" type="parTrans" cxnId="{605FC7D8-9EA9-BA41-B454-4F246B76CBF6}">
      <dgm:prSet/>
      <dgm:spPr/>
      <dgm:t>
        <a:bodyPr/>
        <a:lstStyle/>
        <a:p>
          <a:endParaRPr lang="ru-RU" sz="1100"/>
        </a:p>
      </dgm:t>
    </dgm:pt>
    <dgm:pt modelId="{62964349-318A-E041-BE99-BFF097F66CE6}" type="sibTrans" cxnId="{605FC7D8-9EA9-BA41-B454-4F246B76CBF6}">
      <dgm:prSet/>
      <dgm:spPr/>
      <dgm:t>
        <a:bodyPr/>
        <a:lstStyle/>
        <a:p>
          <a:endParaRPr lang="ru-RU" sz="1100"/>
        </a:p>
      </dgm:t>
    </dgm:pt>
    <dgm:pt modelId="{143B8731-8E96-F942-9F4D-1F2DB7ADF982}">
      <dgm:prSet phldrT="[Текст]" custT="1"/>
      <dgm:spPr/>
      <dgm:t>
        <a:bodyPr/>
        <a:lstStyle/>
        <a:p>
          <a:r>
            <a:rPr lang="ru-RU" sz="900" b="1" i="0" dirty="0" smtClean="0"/>
            <a:t>создание новых артефактов и связей</a:t>
          </a:r>
          <a:endParaRPr lang="ru-RU" sz="900" b="1" i="0" dirty="0"/>
        </a:p>
      </dgm:t>
    </dgm:pt>
    <dgm:pt modelId="{E067BD7C-EB96-0B48-AADB-8EF033F2B4DD}" type="parTrans" cxnId="{09EE63CD-D067-7D40-B6D5-A5C9D159028D}">
      <dgm:prSet/>
      <dgm:spPr/>
      <dgm:t>
        <a:bodyPr/>
        <a:lstStyle/>
        <a:p>
          <a:endParaRPr lang="ru-RU" sz="1100"/>
        </a:p>
      </dgm:t>
    </dgm:pt>
    <dgm:pt modelId="{A79E359F-8003-4547-9800-F8EDDBD0A572}" type="sibTrans" cxnId="{09EE63CD-D067-7D40-B6D5-A5C9D159028D}">
      <dgm:prSet/>
      <dgm:spPr/>
      <dgm:t>
        <a:bodyPr/>
        <a:lstStyle/>
        <a:p>
          <a:endParaRPr lang="ru-RU" sz="1100"/>
        </a:p>
      </dgm:t>
    </dgm:pt>
    <dgm:pt modelId="{45818DED-A965-4948-B512-90D07473AE48}" type="pres">
      <dgm:prSet presAssocID="{6AF2401A-9EE2-BB48-AEC5-78AF4057DD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447A9-93CD-B243-9FA5-C633BFB32FF2}" type="pres">
      <dgm:prSet presAssocID="{4AA0AEAF-0919-534C-A329-0C24E95A650F}" presName="dummy" presStyleCnt="0"/>
      <dgm:spPr/>
      <dgm:t>
        <a:bodyPr/>
        <a:lstStyle/>
        <a:p>
          <a:endParaRPr lang="ru-RU"/>
        </a:p>
      </dgm:t>
    </dgm:pt>
    <dgm:pt modelId="{4C258DE7-F1F2-D748-80D5-EC3C69FA8D54}" type="pres">
      <dgm:prSet presAssocID="{4AA0AEAF-0919-534C-A329-0C24E95A650F}" presName="node" presStyleLbl="revTx" presStyleIdx="0" presStyleCnt="5" custScaleX="15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0EB2E-74EE-7849-8556-1FCD7B0A1346}" type="pres">
      <dgm:prSet presAssocID="{23E62838-97B0-4F4C-8DBA-0D09557F67FE}" presName="sibTrans" presStyleLbl="node1" presStyleIdx="0" presStyleCnt="5"/>
      <dgm:spPr/>
      <dgm:t>
        <a:bodyPr/>
        <a:lstStyle/>
        <a:p>
          <a:endParaRPr lang="ru-RU"/>
        </a:p>
      </dgm:t>
    </dgm:pt>
    <dgm:pt modelId="{6D0B0416-65E6-7E4F-9E67-0AB9B73E1161}" type="pres">
      <dgm:prSet presAssocID="{0CA6B4A0-E63F-2949-8036-9B99C5F77A7C}" presName="dummy" presStyleCnt="0"/>
      <dgm:spPr/>
      <dgm:t>
        <a:bodyPr/>
        <a:lstStyle/>
        <a:p>
          <a:endParaRPr lang="ru-RU"/>
        </a:p>
      </dgm:t>
    </dgm:pt>
    <dgm:pt modelId="{0607F316-A9F7-3949-9FE8-4C22B6E6A48F}" type="pres">
      <dgm:prSet presAssocID="{0CA6B4A0-E63F-2949-8036-9B99C5F77A7C}" presName="node" presStyleLbl="revTx" presStyleIdx="1" presStyleCnt="5" custScaleX="138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2F34A-D267-2941-9DBF-9F15522AD340}" type="pres">
      <dgm:prSet presAssocID="{3A480442-A95E-CB40-870E-CC588ABB2F15}" presName="sibTrans" presStyleLbl="node1" presStyleIdx="1" presStyleCnt="5"/>
      <dgm:spPr/>
      <dgm:t>
        <a:bodyPr/>
        <a:lstStyle/>
        <a:p>
          <a:endParaRPr lang="ru-RU"/>
        </a:p>
      </dgm:t>
    </dgm:pt>
    <dgm:pt modelId="{E75179D0-B284-C44A-B8C0-85D29EC60DAB}" type="pres">
      <dgm:prSet presAssocID="{28BC22C2-44AE-C341-8E96-108B348846EB}" presName="dummy" presStyleCnt="0"/>
      <dgm:spPr/>
      <dgm:t>
        <a:bodyPr/>
        <a:lstStyle/>
        <a:p>
          <a:endParaRPr lang="ru-RU"/>
        </a:p>
      </dgm:t>
    </dgm:pt>
    <dgm:pt modelId="{F0BDE3A9-4116-E843-A412-7DD9509B0B1E}" type="pres">
      <dgm:prSet presAssocID="{28BC22C2-44AE-C341-8E96-108B348846EB}" presName="node" presStyleLbl="revTx" presStyleIdx="2" presStyleCnt="5" custScaleX="126262" custRadScaleRad="108032" custRadScaleInc="31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2509D-4703-AF49-8488-CCD73E1A085D}" type="pres">
      <dgm:prSet presAssocID="{CFD5C795-0998-EB40-88FB-F0A2A0AB20E7}" presName="sibTrans" presStyleLbl="node1" presStyleIdx="2" presStyleCnt="5" custScaleX="103741"/>
      <dgm:spPr/>
      <dgm:t>
        <a:bodyPr/>
        <a:lstStyle/>
        <a:p>
          <a:endParaRPr lang="ru-RU"/>
        </a:p>
      </dgm:t>
    </dgm:pt>
    <dgm:pt modelId="{B6475EA4-ED22-8B48-B5D1-C7223BE6B45C}" type="pres">
      <dgm:prSet presAssocID="{4BB0ADDF-0BD7-9E4D-8E33-5547BF969534}" presName="dummy" presStyleCnt="0"/>
      <dgm:spPr/>
      <dgm:t>
        <a:bodyPr/>
        <a:lstStyle/>
        <a:p>
          <a:endParaRPr lang="ru-RU"/>
        </a:p>
      </dgm:t>
    </dgm:pt>
    <dgm:pt modelId="{FFFB4CEB-C34A-574E-BAB1-ACA77FAD1EC9}" type="pres">
      <dgm:prSet presAssocID="{4BB0ADDF-0BD7-9E4D-8E33-5547BF969534}" presName="node" presStyleLbl="revTx" presStyleIdx="3" presStyleCnt="5" custScaleX="178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B8AA2-A406-B040-982C-E58280516B6F}" type="pres">
      <dgm:prSet presAssocID="{62964349-318A-E041-BE99-BFF097F66CE6}" presName="sibTrans" presStyleLbl="node1" presStyleIdx="3" presStyleCnt="5"/>
      <dgm:spPr/>
      <dgm:t>
        <a:bodyPr/>
        <a:lstStyle/>
        <a:p>
          <a:endParaRPr lang="ru-RU"/>
        </a:p>
      </dgm:t>
    </dgm:pt>
    <dgm:pt modelId="{8A3E51DC-AA1C-874D-A1A7-2C11DAB6F49D}" type="pres">
      <dgm:prSet presAssocID="{143B8731-8E96-F942-9F4D-1F2DB7ADF982}" presName="dummy" presStyleCnt="0"/>
      <dgm:spPr/>
      <dgm:t>
        <a:bodyPr/>
        <a:lstStyle/>
        <a:p>
          <a:endParaRPr lang="ru-RU"/>
        </a:p>
      </dgm:t>
    </dgm:pt>
    <dgm:pt modelId="{0420A4DB-5ADE-DF49-9D22-8FB70D3B1884}" type="pres">
      <dgm:prSet presAssocID="{143B8731-8E96-F942-9F4D-1F2DB7ADF982}" presName="node" presStyleLbl="revTx" presStyleIdx="4" presStyleCnt="5" custScaleX="156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B3E95-2883-8442-B375-C7DD4A022FFA}" type="pres">
      <dgm:prSet presAssocID="{A79E359F-8003-4547-9800-F8EDDBD0A572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A5E7BAA6-2AC3-7E4B-80EC-EE2B5EDD8F28}" type="presOf" srcId="{0CA6B4A0-E63F-2949-8036-9B99C5F77A7C}" destId="{0607F316-A9F7-3949-9FE8-4C22B6E6A48F}" srcOrd="0" destOrd="0" presId="urn:microsoft.com/office/officeart/2005/8/layout/cycle1"/>
    <dgm:cxn modelId="{AAB197BB-41C1-5D4F-AB3E-F39F27631D36}" srcId="{6AF2401A-9EE2-BB48-AEC5-78AF4057DD84}" destId="{0CA6B4A0-E63F-2949-8036-9B99C5F77A7C}" srcOrd="1" destOrd="0" parTransId="{BCB1265D-1DE4-4A41-9B54-A2A005C9F7DF}" sibTransId="{3A480442-A95E-CB40-870E-CC588ABB2F15}"/>
    <dgm:cxn modelId="{13AA19D9-4210-3348-9B48-BBBFC69B9AF0}" type="presOf" srcId="{A79E359F-8003-4547-9800-F8EDDBD0A572}" destId="{E8AB3E95-2883-8442-B375-C7DD4A022FFA}" srcOrd="0" destOrd="0" presId="urn:microsoft.com/office/officeart/2005/8/layout/cycle1"/>
    <dgm:cxn modelId="{2CB429F0-A770-F74B-BD54-FCF121C8A9CF}" type="presOf" srcId="{23E62838-97B0-4F4C-8DBA-0D09557F67FE}" destId="{9220EB2E-74EE-7849-8556-1FCD7B0A1346}" srcOrd="0" destOrd="0" presId="urn:microsoft.com/office/officeart/2005/8/layout/cycle1"/>
    <dgm:cxn modelId="{8240EB11-3FD1-7940-B84B-C73BC616433C}" type="presOf" srcId="{28BC22C2-44AE-C341-8E96-108B348846EB}" destId="{F0BDE3A9-4116-E843-A412-7DD9509B0B1E}" srcOrd="0" destOrd="0" presId="urn:microsoft.com/office/officeart/2005/8/layout/cycle1"/>
    <dgm:cxn modelId="{195F8FFA-0267-7849-BF00-CAFB660605E5}" type="presOf" srcId="{3A480442-A95E-CB40-870E-CC588ABB2F15}" destId="{80D2F34A-D267-2941-9DBF-9F15522AD340}" srcOrd="0" destOrd="0" presId="urn:microsoft.com/office/officeart/2005/8/layout/cycle1"/>
    <dgm:cxn modelId="{9DD9A688-46AE-654A-A60D-67E489377BB7}" type="presOf" srcId="{143B8731-8E96-F942-9F4D-1F2DB7ADF982}" destId="{0420A4DB-5ADE-DF49-9D22-8FB70D3B1884}" srcOrd="0" destOrd="0" presId="urn:microsoft.com/office/officeart/2005/8/layout/cycle1"/>
    <dgm:cxn modelId="{5499BDA0-0E64-3541-8895-8F805EACA779}" type="presOf" srcId="{4AA0AEAF-0919-534C-A329-0C24E95A650F}" destId="{4C258DE7-F1F2-D748-80D5-EC3C69FA8D54}" srcOrd="0" destOrd="0" presId="urn:microsoft.com/office/officeart/2005/8/layout/cycle1"/>
    <dgm:cxn modelId="{5B2E3E03-958C-7E41-B350-270CBBBC241A}" type="presOf" srcId="{4BB0ADDF-0BD7-9E4D-8E33-5547BF969534}" destId="{FFFB4CEB-C34A-574E-BAB1-ACA77FAD1EC9}" srcOrd="0" destOrd="0" presId="urn:microsoft.com/office/officeart/2005/8/layout/cycle1"/>
    <dgm:cxn modelId="{09EE63CD-D067-7D40-B6D5-A5C9D159028D}" srcId="{6AF2401A-9EE2-BB48-AEC5-78AF4057DD84}" destId="{143B8731-8E96-F942-9F4D-1F2DB7ADF982}" srcOrd="4" destOrd="0" parTransId="{E067BD7C-EB96-0B48-AADB-8EF033F2B4DD}" sibTransId="{A79E359F-8003-4547-9800-F8EDDBD0A572}"/>
    <dgm:cxn modelId="{60816891-C461-BE4F-A263-CD9B645555FB}" type="presOf" srcId="{CFD5C795-0998-EB40-88FB-F0A2A0AB20E7}" destId="{C7B2509D-4703-AF49-8488-CCD73E1A085D}" srcOrd="0" destOrd="0" presId="urn:microsoft.com/office/officeart/2005/8/layout/cycle1"/>
    <dgm:cxn modelId="{605FC7D8-9EA9-BA41-B454-4F246B76CBF6}" srcId="{6AF2401A-9EE2-BB48-AEC5-78AF4057DD84}" destId="{4BB0ADDF-0BD7-9E4D-8E33-5547BF969534}" srcOrd="3" destOrd="0" parTransId="{82C86CAE-2850-C349-B0B5-0EA5A9B4A237}" sibTransId="{62964349-318A-E041-BE99-BFF097F66CE6}"/>
    <dgm:cxn modelId="{175A8EB7-6CF4-2548-801A-24E42C692AFE}" srcId="{6AF2401A-9EE2-BB48-AEC5-78AF4057DD84}" destId="{28BC22C2-44AE-C341-8E96-108B348846EB}" srcOrd="2" destOrd="0" parTransId="{FCFB2FB9-29E4-224D-81C9-71ABD807E1AC}" sibTransId="{CFD5C795-0998-EB40-88FB-F0A2A0AB20E7}"/>
    <dgm:cxn modelId="{F5B704EF-6710-994D-8FFF-27CADA1980E9}" srcId="{6AF2401A-9EE2-BB48-AEC5-78AF4057DD84}" destId="{4AA0AEAF-0919-534C-A329-0C24E95A650F}" srcOrd="0" destOrd="0" parTransId="{69E19C75-F7D4-D048-8456-9A96456CF76E}" sibTransId="{23E62838-97B0-4F4C-8DBA-0D09557F67FE}"/>
    <dgm:cxn modelId="{AC0857DE-5A33-7045-80D3-A841B345F325}" type="presOf" srcId="{62964349-318A-E041-BE99-BFF097F66CE6}" destId="{93FB8AA2-A406-B040-982C-E58280516B6F}" srcOrd="0" destOrd="0" presId="urn:microsoft.com/office/officeart/2005/8/layout/cycle1"/>
    <dgm:cxn modelId="{8DDF43ED-5403-744F-8799-9147F3C141DC}" type="presOf" srcId="{6AF2401A-9EE2-BB48-AEC5-78AF4057DD84}" destId="{45818DED-A965-4948-B512-90D07473AE48}" srcOrd="0" destOrd="0" presId="urn:microsoft.com/office/officeart/2005/8/layout/cycle1"/>
    <dgm:cxn modelId="{4000E6B4-79D7-D74B-B5CE-3A6A7D907E55}" type="presParOf" srcId="{45818DED-A965-4948-B512-90D07473AE48}" destId="{B5B447A9-93CD-B243-9FA5-C633BFB32FF2}" srcOrd="0" destOrd="0" presId="urn:microsoft.com/office/officeart/2005/8/layout/cycle1"/>
    <dgm:cxn modelId="{B1728635-6566-4D4A-A48F-FA4C288F850B}" type="presParOf" srcId="{45818DED-A965-4948-B512-90D07473AE48}" destId="{4C258DE7-F1F2-D748-80D5-EC3C69FA8D54}" srcOrd="1" destOrd="0" presId="urn:microsoft.com/office/officeart/2005/8/layout/cycle1"/>
    <dgm:cxn modelId="{D761516B-BD56-A84C-B151-3176454B2A33}" type="presParOf" srcId="{45818DED-A965-4948-B512-90D07473AE48}" destId="{9220EB2E-74EE-7849-8556-1FCD7B0A1346}" srcOrd="2" destOrd="0" presId="urn:microsoft.com/office/officeart/2005/8/layout/cycle1"/>
    <dgm:cxn modelId="{3465B053-0775-5845-B2F8-976176773128}" type="presParOf" srcId="{45818DED-A965-4948-B512-90D07473AE48}" destId="{6D0B0416-65E6-7E4F-9E67-0AB9B73E1161}" srcOrd="3" destOrd="0" presId="urn:microsoft.com/office/officeart/2005/8/layout/cycle1"/>
    <dgm:cxn modelId="{23812F06-141B-6549-921A-969EB33FDCC1}" type="presParOf" srcId="{45818DED-A965-4948-B512-90D07473AE48}" destId="{0607F316-A9F7-3949-9FE8-4C22B6E6A48F}" srcOrd="4" destOrd="0" presId="urn:microsoft.com/office/officeart/2005/8/layout/cycle1"/>
    <dgm:cxn modelId="{F7644C46-2537-C94D-9D7F-B9FAC9FD45A3}" type="presParOf" srcId="{45818DED-A965-4948-B512-90D07473AE48}" destId="{80D2F34A-D267-2941-9DBF-9F15522AD340}" srcOrd="5" destOrd="0" presId="urn:microsoft.com/office/officeart/2005/8/layout/cycle1"/>
    <dgm:cxn modelId="{82F97A89-B644-FF4C-8114-3571970AEE0C}" type="presParOf" srcId="{45818DED-A965-4948-B512-90D07473AE48}" destId="{E75179D0-B284-C44A-B8C0-85D29EC60DAB}" srcOrd="6" destOrd="0" presId="urn:microsoft.com/office/officeart/2005/8/layout/cycle1"/>
    <dgm:cxn modelId="{C067E973-5963-1049-A128-C9FF2FFB4111}" type="presParOf" srcId="{45818DED-A965-4948-B512-90D07473AE48}" destId="{F0BDE3A9-4116-E843-A412-7DD9509B0B1E}" srcOrd="7" destOrd="0" presId="urn:microsoft.com/office/officeart/2005/8/layout/cycle1"/>
    <dgm:cxn modelId="{24892BF8-5F34-1C4B-AA94-CD16D40B018B}" type="presParOf" srcId="{45818DED-A965-4948-B512-90D07473AE48}" destId="{C7B2509D-4703-AF49-8488-CCD73E1A085D}" srcOrd="8" destOrd="0" presId="urn:microsoft.com/office/officeart/2005/8/layout/cycle1"/>
    <dgm:cxn modelId="{DD0DE4E8-EEBE-264B-AC09-022402EDE23D}" type="presParOf" srcId="{45818DED-A965-4948-B512-90D07473AE48}" destId="{B6475EA4-ED22-8B48-B5D1-C7223BE6B45C}" srcOrd="9" destOrd="0" presId="urn:microsoft.com/office/officeart/2005/8/layout/cycle1"/>
    <dgm:cxn modelId="{6FF83F70-27E1-EB4A-8D3F-AA69F99D196D}" type="presParOf" srcId="{45818DED-A965-4948-B512-90D07473AE48}" destId="{FFFB4CEB-C34A-574E-BAB1-ACA77FAD1EC9}" srcOrd="10" destOrd="0" presId="urn:microsoft.com/office/officeart/2005/8/layout/cycle1"/>
    <dgm:cxn modelId="{7A325E2A-1B80-6A4F-891B-38F5D6913CE7}" type="presParOf" srcId="{45818DED-A965-4948-B512-90D07473AE48}" destId="{93FB8AA2-A406-B040-982C-E58280516B6F}" srcOrd="11" destOrd="0" presId="urn:microsoft.com/office/officeart/2005/8/layout/cycle1"/>
    <dgm:cxn modelId="{A776290C-F845-D346-9993-804C780CB2D9}" type="presParOf" srcId="{45818DED-A965-4948-B512-90D07473AE48}" destId="{8A3E51DC-AA1C-874D-A1A7-2C11DAB6F49D}" srcOrd="12" destOrd="0" presId="urn:microsoft.com/office/officeart/2005/8/layout/cycle1"/>
    <dgm:cxn modelId="{F8E55AE9-B63E-C349-9445-DB855BEB1079}" type="presParOf" srcId="{45818DED-A965-4948-B512-90D07473AE48}" destId="{0420A4DB-5ADE-DF49-9D22-8FB70D3B1884}" srcOrd="13" destOrd="0" presId="urn:microsoft.com/office/officeart/2005/8/layout/cycle1"/>
    <dgm:cxn modelId="{1D6B980D-5D75-CE4F-B752-8F34073079D3}" type="presParOf" srcId="{45818DED-A965-4948-B512-90D07473AE48}" destId="{E8AB3E95-2883-8442-B375-C7DD4A022FFA}" srcOrd="14" destOrd="0" presId="urn:microsoft.com/office/officeart/2005/8/layout/cycle1"/>
  </dgm:cxnLst>
  <dgm:bg>
    <a:solidFill>
      <a:schemeClr val="bg1">
        <a:alpha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58DE7-F1F2-D748-80D5-EC3C69FA8D54}">
      <dsp:nvSpPr>
        <dsp:cNvPr id="0" name=""/>
        <dsp:cNvSpPr/>
      </dsp:nvSpPr>
      <dsp:spPr>
        <a:xfrm>
          <a:off x="1696465" y="17699"/>
          <a:ext cx="979694" cy="615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публикация артефактов и связей</a:t>
          </a:r>
          <a:endParaRPr lang="ru-RU" sz="900" b="1" i="0" kern="1200" dirty="0"/>
        </a:p>
      </dsp:txBody>
      <dsp:txXfrm>
        <a:off x="1696465" y="17699"/>
        <a:ext cx="979694" cy="615019"/>
      </dsp:txXfrm>
    </dsp:sp>
    <dsp:sp modelId="{9220EB2E-74EE-7849-8556-1FCD7B0A1346}">
      <dsp:nvSpPr>
        <dsp:cNvPr id="0" name=""/>
        <dsp:cNvSpPr/>
      </dsp:nvSpPr>
      <dsp:spPr>
        <a:xfrm>
          <a:off x="432212" y="-74"/>
          <a:ext cx="2305686" cy="2305686"/>
        </a:xfrm>
        <a:prstGeom prst="circularArrow">
          <a:avLst>
            <a:gd name="adj1" fmla="val 5201"/>
            <a:gd name="adj2" fmla="val 336006"/>
            <a:gd name="adj3" fmla="val 21292864"/>
            <a:gd name="adj4" fmla="val 19766570"/>
            <a:gd name="adj5" fmla="val 606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7F316-A9F7-3949-9FE8-4C22B6E6A48F}">
      <dsp:nvSpPr>
        <dsp:cNvPr id="0" name=""/>
        <dsp:cNvSpPr/>
      </dsp:nvSpPr>
      <dsp:spPr>
        <a:xfrm>
          <a:off x="2130819" y="1161358"/>
          <a:ext cx="854181" cy="615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получение сигналов об </a:t>
          </a:r>
          <a:r>
            <a:rPr lang="ru-RU" sz="900" b="1" i="0" kern="1200" dirty="0" err="1" smtClean="0"/>
            <a:t>использо-вании</a:t>
          </a:r>
          <a:endParaRPr lang="ru-RU" sz="900" b="1" i="0" kern="1200" dirty="0"/>
        </a:p>
      </dsp:txBody>
      <dsp:txXfrm>
        <a:off x="2130819" y="1161358"/>
        <a:ext cx="854181" cy="615019"/>
      </dsp:txXfrm>
    </dsp:sp>
    <dsp:sp modelId="{80D2F34A-D267-2941-9DBF-9F15522AD340}">
      <dsp:nvSpPr>
        <dsp:cNvPr id="0" name=""/>
        <dsp:cNvSpPr/>
      </dsp:nvSpPr>
      <dsp:spPr>
        <a:xfrm>
          <a:off x="421664" y="13886"/>
          <a:ext cx="2305686" cy="2305686"/>
        </a:xfrm>
        <a:prstGeom prst="circularArrow">
          <a:avLst>
            <a:gd name="adj1" fmla="val 5201"/>
            <a:gd name="adj2" fmla="val 336006"/>
            <a:gd name="adj3" fmla="val 4204290"/>
            <a:gd name="adj4" fmla="val 2194985"/>
            <a:gd name="adj5" fmla="val 6068"/>
          </a:avLst>
        </a:prstGeom>
        <a:solidFill>
          <a:schemeClr val="accent5">
            <a:hueOff val="-4767289"/>
            <a:satOff val="1257"/>
            <a:lumOff val="63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DE3A9-4116-E843-A412-7DD9509B0B1E}">
      <dsp:nvSpPr>
        <dsp:cNvPr id="0" name=""/>
        <dsp:cNvSpPr/>
      </dsp:nvSpPr>
      <dsp:spPr>
        <a:xfrm>
          <a:off x="1051123" y="1868873"/>
          <a:ext cx="776535" cy="615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обратная связь по поводу </a:t>
          </a:r>
          <a:r>
            <a:rPr lang="ru-RU" sz="900" b="1" i="0" kern="1200" dirty="0" err="1" smtClean="0"/>
            <a:t>использо-вания</a:t>
          </a:r>
          <a:endParaRPr lang="ru-RU" sz="900" b="1" i="0" kern="1200" dirty="0"/>
        </a:p>
      </dsp:txBody>
      <dsp:txXfrm>
        <a:off x="1051123" y="1868873"/>
        <a:ext cx="776535" cy="615019"/>
      </dsp:txXfrm>
    </dsp:sp>
    <dsp:sp modelId="{C7B2509D-4703-AF49-8488-CCD73E1A085D}">
      <dsp:nvSpPr>
        <dsp:cNvPr id="0" name=""/>
        <dsp:cNvSpPr/>
      </dsp:nvSpPr>
      <dsp:spPr>
        <a:xfrm>
          <a:off x="407113" y="24095"/>
          <a:ext cx="2391941" cy="2305686"/>
        </a:xfrm>
        <a:prstGeom prst="circularArrow">
          <a:avLst>
            <a:gd name="adj1" fmla="val 5201"/>
            <a:gd name="adj2" fmla="val 336006"/>
            <a:gd name="adj3" fmla="val 8311542"/>
            <a:gd name="adj4" fmla="val 7359356"/>
            <a:gd name="adj5" fmla="val 6068"/>
          </a:avLst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B4CEB-C34A-574E-BAB1-ACA77FAD1EC9}">
      <dsp:nvSpPr>
        <dsp:cNvPr id="0" name=""/>
        <dsp:cNvSpPr/>
      </dsp:nvSpPr>
      <dsp:spPr>
        <a:xfrm>
          <a:off x="64778" y="1161358"/>
          <a:ext cx="1094844" cy="615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координация и кооперация</a:t>
          </a:r>
          <a:endParaRPr lang="ru-RU" sz="900" b="1" i="0" kern="1200" dirty="0"/>
        </a:p>
      </dsp:txBody>
      <dsp:txXfrm>
        <a:off x="64778" y="1161358"/>
        <a:ext cx="1094844" cy="615019"/>
      </dsp:txXfrm>
    </dsp:sp>
    <dsp:sp modelId="{93FB8AA2-A406-B040-982C-E58280516B6F}">
      <dsp:nvSpPr>
        <dsp:cNvPr id="0" name=""/>
        <dsp:cNvSpPr/>
      </dsp:nvSpPr>
      <dsp:spPr>
        <a:xfrm>
          <a:off x="432212" y="-74"/>
          <a:ext cx="2305686" cy="2305686"/>
        </a:xfrm>
        <a:prstGeom prst="circularArrow">
          <a:avLst>
            <a:gd name="adj1" fmla="val 5201"/>
            <a:gd name="adj2" fmla="val 336006"/>
            <a:gd name="adj3" fmla="val 12297424"/>
            <a:gd name="adj4" fmla="val 10771130"/>
            <a:gd name="adj5" fmla="val 6068"/>
          </a:avLst>
        </a:prstGeom>
        <a:solidFill>
          <a:schemeClr val="accent5">
            <a:hueOff val="-14301867"/>
            <a:satOff val="3772"/>
            <a:lumOff val="1912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0A4DB-5ADE-DF49-9D22-8FB70D3B1884}">
      <dsp:nvSpPr>
        <dsp:cNvPr id="0" name=""/>
        <dsp:cNvSpPr/>
      </dsp:nvSpPr>
      <dsp:spPr>
        <a:xfrm>
          <a:off x="503858" y="17699"/>
          <a:ext cx="959878" cy="615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создание новых артефактов и связей</a:t>
          </a:r>
          <a:endParaRPr lang="ru-RU" sz="900" b="1" i="0" kern="1200" dirty="0"/>
        </a:p>
      </dsp:txBody>
      <dsp:txXfrm>
        <a:off x="503858" y="17699"/>
        <a:ext cx="959878" cy="615019"/>
      </dsp:txXfrm>
    </dsp:sp>
    <dsp:sp modelId="{E8AB3E95-2883-8442-B375-C7DD4A022FFA}">
      <dsp:nvSpPr>
        <dsp:cNvPr id="0" name=""/>
        <dsp:cNvSpPr/>
      </dsp:nvSpPr>
      <dsp:spPr>
        <a:xfrm>
          <a:off x="432212" y="-74"/>
          <a:ext cx="2305686" cy="2305686"/>
        </a:xfrm>
        <a:prstGeom prst="circularArrow">
          <a:avLst>
            <a:gd name="adj1" fmla="val 5201"/>
            <a:gd name="adj2" fmla="val 336006"/>
            <a:gd name="adj3" fmla="val 16239156"/>
            <a:gd name="adj4" fmla="val 15791322"/>
            <a:gd name="adj5" fmla="val 6068"/>
          </a:avLst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EBD65-242C-304C-BB57-8EA755C80767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A6453-5FC6-154B-B400-5C8477050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2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183133BA-8F3C-C84E-BB75-30B1B7F09F3F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3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06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9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3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>
            <a:lvl1pPr>
              <a:defRPr sz="3234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130046" tIns="65023" rIns="130046" bIns="65023"/>
          <a:lstStyle/>
          <a:p>
            <a:fld id="{6981A1E6-B4C8-0C4E-95D5-8607E0D542B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130046" tIns="65023" rIns="130046" bIns="65023"/>
          <a:lstStyle/>
          <a:p>
            <a:fld id="{A609EEF3-EF89-3947-841A-871C0374F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867291" y="6548216"/>
            <a:ext cx="6918287" cy="26545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/>
            <a:r>
              <a:rPr lang="en-US" sz="1125" dirty="0" smtClean="0"/>
              <a:t>CERIF Tutorial</a:t>
            </a:r>
            <a:r>
              <a:rPr lang="en-US" sz="1125" baseline="0" dirty="0" smtClean="0"/>
              <a:t>, CRIS 2012 Prague, June 8</a:t>
            </a:r>
            <a:r>
              <a:rPr lang="en-US" sz="1125" baseline="30000" dirty="0" smtClean="0"/>
              <a:t>th</a:t>
            </a:r>
            <a:r>
              <a:rPr lang="en-US" sz="1125" baseline="0" dirty="0" smtClean="0"/>
              <a:t>, 2012</a:t>
            </a:r>
            <a:r>
              <a:rPr lang="en-US" sz="1125" dirty="0" smtClean="0"/>
              <a:t> © Brigitte </a:t>
            </a:r>
            <a:r>
              <a:rPr lang="en-US" sz="1125" dirty="0" err="1" smtClean="0"/>
              <a:t>Jörg</a:t>
            </a:r>
            <a:endParaRPr lang="en-US" sz="1125" dirty="0"/>
          </a:p>
        </p:txBody>
      </p:sp>
      <p:grpSp>
        <p:nvGrpSpPr>
          <p:cNvPr id="20" name="Gruppierung 19"/>
          <p:cNvGrpSpPr/>
          <p:nvPr userDrawn="1"/>
        </p:nvGrpSpPr>
        <p:grpSpPr>
          <a:xfrm>
            <a:off x="147572" y="6210830"/>
            <a:ext cx="3957631" cy="655023"/>
            <a:chOff x="147571" y="6321951"/>
            <a:chExt cx="2774685" cy="459235"/>
          </a:xfrm>
        </p:grpSpPr>
        <p:pic>
          <p:nvPicPr>
            <p:cNvPr id="21" name="Picture 6" descr="euroCRIS-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571" y="6429255"/>
              <a:ext cx="738357" cy="234932"/>
            </a:xfrm>
            <a:prstGeom prst="rect">
              <a:avLst/>
            </a:prstGeom>
          </p:spPr>
        </p:pic>
        <p:grpSp>
          <p:nvGrpSpPr>
            <p:cNvPr id="22" name="Gruppierung 21"/>
            <p:cNvGrpSpPr/>
            <p:nvPr/>
          </p:nvGrpSpPr>
          <p:grpSpPr>
            <a:xfrm>
              <a:off x="1024155" y="6321951"/>
              <a:ext cx="1898101" cy="459235"/>
              <a:chOff x="5660833" y="288147"/>
              <a:chExt cx="3112981" cy="753169"/>
            </a:xfrm>
          </p:grpSpPr>
          <p:pic>
            <p:nvPicPr>
              <p:cNvPr id="23" name="Bild 22" descr="ukoln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0833" y="324567"/>
                <a:ext cx="417190" cy="667504"/>
              </a:xfrm>
              <a:prstGeom prst="rect">
                <a:avLst/>
              </a:prstGeom>
            </p:spPr>
          </p:pic>
          <p:pic>
            <p:nvPicPr>
              <p:cNvPr id="24" name="Bild 23" descr="university-of-bath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9860" y="288147"/>
                <a:ext cx="1853954" cy="753169"/>
              </a:xfrm>
              <a:prstGeom prst="rect">
                <a:avLst/>
              </a:prstGeom>
            </p:spPr>
          </p:pic>
          <p:pic>
            <p:nvPicPr>
              <p:cNvPr id="25" name="Bild 24" descr="jisc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71280" y="454753"/>
                <a:ext cx="695544" cy="46285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87949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922">
                <a:solidFill>
                  <a:srgbClr val="D93E2B"/>
                </a:solidFill>
              </a:rP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414141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414141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414141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414141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414141"/>
                </a:solidFill>
              </a:rPr>
              <a:t>Уровень текста 5</a:t>
            </a:r>
          </a:p>
        </p:txBody>
      </p:sp>
    </p:spTree>
    <p:extLst>
      <p:ext uri="{BB962C8B-B14F-4D97-AF65-F5344CB8AC3E}">
        <p14:creationId xmlns:p14="http://schemas.microsoft.com/office/powerpoint/2010/main" val="7328669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567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5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7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27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7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6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16ABBF6-CA85-2543-8F6B-C2881C8C95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564A8D-FB68-9A47-B8D2-7390FC37B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50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orepec.org/" TargetMode="External"/><Relationship Id="rId2" Type="http://schemas.openxmlformats.org/officeDocument/2006/relationships/hyperlink" Target="https://socionet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6404" y="758951"/>
            <a:ext cx="7063740" cy="4063420"/>
          </a:xfrm>
        </p:spPr>
        <p:txBody>
          <a:bodyPr>
            <a:normAutofit fontScale="90000"/>
          </a:bodyPr>
          <a:lstStyle/>
          <a:p>
            <a:r>
              <a:rPr lang="ru-RU" dirty="0"/>
              <a:t>Научные информационные системы и модернизация научного процесса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4094" y="5401874"/>
            <a:ext cx="8659906" cy="443753"/>
          </a:xfrm>
        </p:spPr>
        <p:txBody>
          <a:bodyPr/>
          <a:lstStyle/>
          <a:p>
            <a:r>
              <a:rPr lang="ru-RU" dirty="0" smtClean="0"/>
              <a:t>Сергей </a:t>
            </a:r>
            <a:r>
              <a:rPr lang="ru-RU" dirty="0" err="1" smtClean="0"/>
              <a:t>Паринов</a:t>
            </a:r>
            <a:r>
              <a:rPr lang="ru-RU" dirty="0" smtClean="0"/>
              <a:t>, ЦЭМИ 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669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89317"/>
          </a:xfrm>
        </p:spPr>
        <p:txBody>
          <a:bodyPr/>
          <a:lstStyle/>
          <a:p>
            <a:r>
              <a:rPr lang="ru-RU" dirty="0" smtClean="0"/>
              <a:t>Дополнительные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404" y="1396721"/>
            <a:ext cx="6446520" cy="4783417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Системы </a:t>
            </a:r>
            <a:r>
              <a:rPr lang="ru-RU" dirty="0" err="1" smtClean="0"/>
              <a:t>Соционет</a:t>
            </a:r>
            <a:r>
              <a:rPr lang="ru-RU" dirty="0" smtClean="0"/>
              <a:t> (</a:t>
            </a:r>
            <a:r>
              <a:rPr lang="ru-RU" dirty="0" smtClean="0">
                <a:hlinkClick r:id="rId2"/>
              </a:rPr>
              <a:t>https://socionet.ru</a:t>
            </a:r>
            <a:r>
              <a:rPr lang="ru-RU" dirty="0" smtClean="0"/>
              <a:t>) или </a:t>
            </a:r>
            <a:r>
              <a:rPr lang="en-US" dirty="0" err="1" smtClean="0"/>
              <a:t>SocioRePEc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https://sociorepec.org/</a:t>
            </a:r>
            <a:r>
              <a:rPr lang="en-US" dirty="0" smtClean="0"/>
              <a:t>) </a:t>
            </a:r>
            <a:r>
              <a:rPr lang="ru-RU" dirty="0" smtClean="0"/>
              <a:t>- примеры современной семантически обогащаемой научной информационной системы</a:t>
            </a:r>
          </a:p>
          <a:p>
            <a:r>
              <a:rPr lang="ru-RU" dirty="0" err="1" smtClean="0"/>
              <a:t>Интероперабельны</a:t>
            </a:r>
            <a:r>
              <a:rPr lang="ru-RU" dirty="0" smtClean="0"/>
              <a:t>, работают как "информационный </a:t>
            </a:r>
            <a:r>
              <a:rPr lang="ru-RU" dirty="0" err="1" smtClean="0"/>
              <a:t>хаб</a:t>
            </a:r>
            <a:r>
              <a:rPr lang="ru-RU" dirty="0" smtClean="0"/>
              <a:t>" </a:t>
            </a:r>
          </a:p>
          <a:p>
            <a:r>
              <a:rPr lang="ru-RU" dirty="0" smtClean="0"/>
              <a:t>Формируют научное информационное пространство </a:t>
            </a:r>
          </a:p>
          <a:p>
            <a:r>
              <a:rPr lang="ru-RU" dirty="0" err="1" smtClean="0"/>
              <a:t>Соционет</a:t>
            </a:r>
            <a:r>
              <a:rPr lang="ru-RU" dirty="0" smtClean="0"/>
              <a:t> позволяет создавать открытые </a:t>
            </a:r>
            <a:r>
              <a:rPr lang="ru-RU" dirty="0" err="1" smtClean="0"/>
              <a:t>репозитории</a:t>
            </a:r>
            <a:r>
              <a:rPr lang="ru-RU" dirty="0" smtClean="0"/>
              <a:t> публикаций для организаций и индивидов</a:t>
            </a:r>
          </a:p>
          <a:p>
            <a:r>
              <a:rPr lang="ru-RU" dirty="0" smtClean="0"/>
              <a:t>Собирают данные для оценка научной результативности ученых и организаций. </a:t>
            </a:r>
          </a:p>
          <a:p>
            <a:r>
              <a:rPr lang="ru-RU" dirty="0" smtClean="0"/>
              <a:t>Поддерживают принципы Открытой Науки, включая  новые модели поведения исследователей и новый механизм глобальной научной кооперации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01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59655"/>
          </a:xfrm>
        </p:spPr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Коллекция публикаций </a:t>
            </a:r>
            <a:r>
              <a:rPr lang="ru-RU" dirty="0" smtClean="0"/>
              <a:t>по теме - </a:t>
            </a:r>
            <a:r>
              <a:rPr lang="en-US" dirty="0"/>
              <a:t>https://socionet.ru/collection.xml?h=repec:rus:mqijxk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68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6301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информационные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404" y="1938130"/>
            <a:ext cx="6446520" cy="4482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CRIS – Current Research Information System</a:t>
            </a:r>
          </a:p>
          <a:p>
            <a:r>
              <a:rPr lang="en-US" dirty="0" smtClean="0"/>
              <a:t>CERIF – Common European Research Information Format</a:t>
            </a:r>
          </a:p>
          <a:p>
            <a:r>
              <a:rPr lang="en-US" dirty="0" err="1" smtClean="0"/>
              <a:t>euroCRIS</a:t>
            </a:r>
            <a:r>
              <a:rPr lang="en-US" dirty="0" smtClean="0"/>
              <a:t> </a:t>
            </a:r>
            <a:r>
              <a:rPr lang="ru-RU" dirty="0"/>
              <a:t>(</a:t>
            </a:r>
            <a:r>
              <a:rPr lang="en-US" dirty="0" err="1"/>
              <a:t>eurocris.org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междунар</a:t>
            </a:r>
            <a:r>
              <a:rPr lang="ru-RU" dirty="0"/>
              <a:t>о</a:t>
            </a:r>
            <a:r>
              <a:rPr lang="ru-RU" dirty="0" smtClean="0"/>
              <a:t>дная профессиональная </a:t>
            </a:r>
            <a:r>
              <a:rPr lang="ru-RU" dirty="0"/>
              <a:t>ассоциация с развитой партнерской сетью, </a:t>
            </a:r>
            <a:r>
              <a:rPr lang="ru-RU" dirty="0" smtClean="0"/>
              <a:t>около 250 членов из более 40 стран:  </a:t>
            </a:r>
          </a:p>
          <a:p>
            <a:pPr lvl="1"/>
            <a:r>
              <a:rPr lang="ru-RU" dirty="0" smtClean="0"/>
              <a:t>Два мероприятия в год для членов ассоциации</a:t>
            </a:r>
          </a:p>
          <a:p>
            <a:pPr lvl="1"/>
            <a:r>
              <a:rPr lang="ru-RU" dirty="0" smtClean="0"/>
              <a:t>Конференция каждые два года</a:t>
            </a:r>
          </a:p>
          <a:p>
            <a:pPr lvl="1"/>
            <a:r>
              <a:rPr lang="ru-RU" dirty="0" smtClean="0"/>
              <a:t>постоянно действующие рабочие группы: 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 smtClean="0"/>
              <a:t>CERIF</a:t>
            </a:r>
            <a:r>
              <a:rPr lang="ru-RU" dirty="0" smtClean="0"/>
              <a:t>, 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 smtClean="0"/>
              <a:t>Architecture </a:t>
            </a:r>
            <a:r>
              <a:rPr lang="en-US" dirty="0"/>
              <a:t>and </a:t>
            </a:r>
            <a:r>
              <a:rPr lang="en-US" dirty="0" smtClean="0"/>
              <a:t>Development</a:t>
            </a:r>
            <a:r>
              <a:rPr lang="ru-RU" dirty="0" smtClean="0"/>
              <a:t>, 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 smtClean="0"/>
              <a:t>Best Practice/DRIS</a:t>
            </a:r>
            <a:r>
              <a:rPr lang="ru-RU" dirty="0" smtClean="0"/>
              <a:t>, 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 smtClean="0"/>
              <a:t>CRIS-IR</a:t>
            </a:r>
            <a:r>
              <a:rPr lang="ru-RU" dirty="0" smtClean="0"/>
              <a:t>, 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 smtClean="0"/>
              <a:t>Indicators</a:t>
            </a:r>
            <a:r>
              <a:rPr lang="ru-RU" dirty="0" smtClean="0"/>
              <a:t>, 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 smtClean="0"/>
              <a:t>Linked </a:t>
            </a:r>
            <a:r>
              <a:rPr lang="en-US" dirty="0"/>
              <a:t>Open </a:t>
            </a:r>
            <a:r>
              <a:rPr lang="en-US" dirty="0" smtClean="0"/>
              <a:t>Data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32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94" dirty="0" smtClean="0">
                <a:ea typeface="ＭＳ Ｐゴシック" charset="-128"/>
                <a:cs typeface="ＭＳ Ｐゴシック" charset="-128"/>
              </a:rPr>
              <a:t>CRIS </a:t>
            </a:r>
            <a:r>
              <a:rPr lang="en-US" sz="3094" dirty="0">
                <a:ea typeface="ＭＳ Ｐゴシック" charset="-128"/>
                <a:cs typeface="ＭＳ Ｐゴシック" charset="-128"/>
              </a:rPr>
              <a:t>objects and semantic linkages</a:t>
            </a:r>
            <a:br>
              <a:rPr lang="en-US" sz="3094" dirty="0">
                <a:ea typeface="ＭＳ Ｐゴシック" charset="-128"/>
                <a:cs typeface="ＭＳ Ｐゴシック" charset="-128"/>
              </a:rPr>
            </a:br>
            <a:r>
              <a:rPr lang="en-US" sz="2812" dirty="0">
                <a:ea typeface="ＭＳ Ｐゴシック" charset="-128"/>
                <a:cs typeface="ＭＳ Ｐゴシック" charset="-128"/>
              </a:rPr>
              <a:t>(the initial slide from Keith Jeffery)</a:t>
            </a:r>
            <a:endParaRPr lang="en-US" sz="2531" dirty="0"/>
          </a:p>
        </p:txBody>
      </p:sp>
      <p:sp>
        <p:nvSpPr>
          <p:cNvPr id="4" name="TextBox 3"/>
          <p:cNvSpPr txBox="1"/>
          <p:nvPr/>
        </p:nvSpPr>
        <p:spPr>
          <a:xfrm>
            <a:off x="1839405" y="135058"/>
            <a:ext cx="1683472" cy="395363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r>
              <a:rPr lang="en-US" sz="1969" dirty="0" err="1">
                <a:solidFill>
                  <a:srgbClr val="9B009B"/>
                </a:solidFill>
                <a:latin typeface="Apple Symbols"/>
                <a:cs typeface="Apple Symbols"/>
              </a:rPr>
              <a:t>www.eurocris.org</a:t>
            </a:r>
            <a:endParaRPr lang="en-US" sz="1969" dirty="0">
              <a:solidFill>
                <a:srgbClr val="9B009B"/>
              </a:solidFill>
              <a:latin typeface="Apple Symbols"/>
              <a:cs typeface="Apple Symbols"/>
            </a:endParaRPr>
          </a:p>
        </p:txBody>
      </p:sp>
      <p:pic>
        <p:nvPicPr>
          <p:cNvPr id="6" name="Picture 5" descr="euroCRIS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56" y="100615"/>
            <a:ext cx="1509971" cy="480445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33674" y="2667000"/>
            <a:ext cx="18288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1439" tIns="45719" rIns="91439" bIns="45719" anchor="ctr"/>
          <a:lstStyle/>
          <a:p>
            <a:pPr defTabSz="761961"/>
            <a:r>
              <a:rPr lang="en-GB" sz="2800"/>
              <a:t>Person A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862474" y="5029200"/>
            <a:ext cx="2057400" cy="990600"/>
          </a:xfrm>
          <a:prstGeom prst="rect">
            <a:avLst/>
          </a:prstGeom>
          <a:solidFill>
            <a:srgbClr val="FF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1439" tIns="45719" rIns="91439" bIns="45719" anchor="ctr"/>
          <a:lstStyle/>
          <a:p>
            <a:pPr defTabSz="761961"/>
            <a:r>
              <a:rPr lang="en-GB" sz="2400"/>
              <a:t>Publication X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596275" y="2743200"/>
            <a:ext cx="16764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1439" tIns="45719" rIns="91439" bIns="45719" anchor="ctr"/>
          <a:lstStyle/>
          <a:p>
            <a:pPr defTabSz="761961"/>
            <a:r>
              <a:rPr lang="en-GB" sz="2400"/>
              <a:t>OrgUnit O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462674" y="1981200"/>
            <a:ext cx="16764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1439" tIns="45719" rIns="91439" bIns="45719" anchor="ctr"/>
          <a:lstStyle/>
          <a:p>
            <a:pPr defTabSz="761961"/>
            <a:r>
              <a:rPr lang="en-GB" sz="2400"/>
              <a:t>OrgUnit M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538875" y="3352800"/>
            <a:ext cx="16764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1439" tIns="45719" rIns="91439" bIns="45719" anchor="ctr"/>
          <a:lstStyle/>
          <a:p>
            <a:pPr defTabSz="761961"/>
            <a:r>
              <a:rPr lang="en-GB" sz="2400"/>
              <a:t>OrgUnit N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00274" y="4191000"/>
            <a:ext cx="1828800" cy="838200"/>
          </a:xfrm>
          <a:prstGeom prst="rect">
            <a:avLst/>
          </a:prstGeom>
          <a:solidFill>
            <a:srgbClr val="6FAA2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1439" tIns="45719" rIns="91439" bIns="45719" anchor="ctr"/>
          <a:lstStyle/>
          <a:p>
            <a:pPr defTabSz="761961"/>
            <a:r>
              <a:rPr lang="en-GB" sz="2800"/>
              <a:t>Project P</a:t>
            </a: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2862474" y="2362201"/>
            <a:ext cx="1600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862474" y="3124200"/>
            <a:ext cx="1676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2862474" y="30480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6139075" y="2286000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6215274" y="35052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>
            <a:off x="4919874" y="3505200"/>
            <a:ext cx="26670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2862474" y="3429000"/>
            <a:ext cx="9906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 flipH="1">
            <a:off x="1414674" y="3429000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39" tIns="45719" rIns="91439" bIns="45719"/>
          <a:lstStyle/>
          <a:p>
            <a:endParaRPr lang="en-GB" sz="90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243474" y="2438401"/>
            <a:ext cx="990600" cy="33855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member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243474" y="3276600"/>
            <a:ext cx="990600" cy="33855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member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4386474" y="2819400"/>
            <a:ext cx="1600200" cy="33855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employee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367675" y="2286000"/>
            <a:ext cx="990600" cy="33855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Part of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6322306" y="3573016"/>
            <a:ext cx="792088" cy="584773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Part of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458210" y="4509121"/>
            <a:ext cx="1066800" cy="584773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owns IPR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3081946" y="4267201"/>
            <a:ext cx="990600" cy="33855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author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849698" y="3645024"/>
            <a:ext cx="1676400" cy="33855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9" tIns="45719" rIns="91439" bIns="45719">
            <a:spAutoFit/>
          </a:bodyPr>
          <a:lstStyle/>
          <a:p>
            <a:pPr defTabSz="761961">
              <a:spcBef>
                <a:spcPct val="50000"/>
              </a:spcBef>
            </a:pPr>
            <a:r>
              <a:rPr lang="en-GB" sz="1600" dirty="0"/>
              <a:t>Project leader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4465" y="5072157"/>
            <a:ext cx="1561518" cy="903132"/>
          </a:xfrm>
          <a:prstGeom prst="rect">
            <a:avLst/>
          </a:prstGeom>
          <a:solidFill>
            <a:srgbClr val="C35DE5"/>
          </a:solidFill>
          <a:ln w="127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18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algn="ctr" defTabSz="410751" latinLnBrk="1" hangingPunct="0"/>
            <a:r>
              <a:rPr lang="en-US" sz="1800" dirty="0"/>
              <a:t> </a:t>
            </a:r>
            <a:r>
              <a:rPr lang="en-US" sz="1800" dirty="0"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Publication</a:t>
            </a:r>
            <a:r>
              <a:rPr lang="en-US" sz="18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 Y </a:t>
            </a:r>
          </a:p>
          <a:p>
            <a:pPr algn="ctr" defTabSz="410751" latinLnBrk="1" hangingPunct="0"/>
            <a:endParaRPr lang="en-US" sz="18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32771" y="5119894"/>
            <a:ext cx="1354538" cy="8107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latinLnBrk="1" hangingPunct="0">
              <a:buFontTx/>
              <a:buChar char="-"/>
            </a:pPr>
            <a:r>
              <a:rPr lang="en-US" sz="12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 usage</a:t>
            </a:r>
          </a:p>
          <a:p>
            <a:pPr algn="ctr" defTabSz="410751" latinLnBrk="1" hangingPunct="0">
              <a:buFontTx/>
              <a:buChar char="-"/>
            </a:pPr>
            <a:r>
              <a:rPr lang="en-US" sz="1200" dirty="0"/>
              <a:t> relation</a:t>
            </a:r>
            <a:endParaRPr lang="en-US" sz="12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algn="ctr" defTabSz="410751" latinLnBrk="1" hangingPunct="0"/>
            <a:r>
              <a:rPr lang="en-US" sz="12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- development</a:t>
            </a:r>
          </a:p>
          <a:p>
            <a:pPr algn="ctr" defTabSz="410751" latinLnBrk="1" hangingPunct="0"/>
            <a:r>
              <a:rPr lang="en-US" sz="1200" dirty="0"/>
              <a:t>- recommendation</a:t>
            </a:r>
            <a:endParaRPr lang="en-US" sz="12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cxnSp>
        <p:nvCxnSpPr>
          <p:cNvPr id="39" name="Straight Arrow Connector 38"/>
          <p:cNvCxnSpPr>
            <a:stCxn id="14" idx="3"/>
            <a:endCxn id="37" idx="1"/>
          </p:cNvCxnSpPr>
          <p:nvPr/>
        </p:nvCxnSpPr>
        <p:spPr>
          <a:xfrm>
            <a:off x="4919874" y="5524500"/>
            <a:ext cx="512897" cy="794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/>
          <p:nvPr/>
        </p:nvCxnSpPr>
        <p:spPr>
          <a:xfrm>
            <a:off x="6752246" y="5518547"/>
            <a:ext cx="494381" cy="793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TextBox 41"/>
          <p:cNvSpPr txBox="1"/>
          <p:nvPr/>
        </p:nvSpPr>
        <p:spPr>
          <a:xfrm>
            <a:off x="3872730" y="4555797"/>
            <a:ext cx="998671" cy="6261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latinLnBrk="1" hangingPunct="0">
              <a:buFontTx/>
              <a:buChar char="-"/>
            </a:pPr>
            <a:r>
              <a:rPr lang="en-US" sz="1200" dirty="0"/>
              <a:t>contribution</a:t>
            </a:r>
          </a:p>
          <a:p>
            <a:pPr algn="ctr" defTabSz="410751" latinLnBrk="1" hangingPunct="0">
              <a:buFontTx/>
              <a:buChar char="-"/>
            </a:pPr>
            <a:r>
              <a:rPr lang="en-US" sz="1200" dirty="0"/>
              <a:t>annotation</a:t>
            </a:r>
          </a:p>
          <a:p>
            <a:pPr algn="ctr" defTabSz="410751" latinLnBrk="1" hangingPunct="0">
              <a:buFontTx/>
              <a:buChar char="-"/>
            </a:pPr>
            <a:r>
              <a:rPr lang="en-US" sz="12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opinion</a:t>
            </a:r>
          </a:p>
        </p:txBody>
      </p:sp>
      <p:cxnSp>
        <p:nvCxnSpPr>
          <p:cNvPr id="44" name="Straight Arrow Connector 43"/>
          <p:cNvCxnSpPr>
            <a:stCxn id="37" idx="0"/>
          </p:cNvCxnSpPr>
          <p:nvPr/>
        </p:nvCxnSpPr>
        <p:spPr>
          <a:xfrm flipH="1" flipV="1">
            <a:off x="2733888" y="3321847"/>
            <a:ext cx="3376152" cy="179804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/>
          <p:cNvCxnSpPr>
            <a:stCxn id="37" idx="0"/>
          </p:cNvCxnSpPr>
          <p:nvPr/>
        </p:nvCxnSpPr>
        <p:spPr>
          <a:xfrm flipV="1">
            <a:off x="6110040" y="3429003"/>
            <a:ext cx="1660191" cy="1690891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6799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99" y="441793"/>
            <a:ext cx="8370682" cy="619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" name="TextBox 106"/>
          <p:cNvSpPr txBox="1"/>
          <p:nvPr/>
        </p:nvSpPr>
        <p:spPr>
          <a:xfrm>
            <a:off x="111736" y="289901"/>
            <a:ext cx="2284280" cy="591509"/>
          </a:xfrm>
          <a:prstGeom prst="rect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r>
              <a:rPr lang="en-US" sz="3375" dirty="0">
                <a:solidFill>
                  <a:srgbClr val="FF0000"/>
                </a:solidFill>
                <a:latin typeface="Palatino"/>
                <a:ea typeface="Palatino"/>
                <a:cs typeface="Palatino"/>
                <a:sym typeface="Palatino"/>
              </a:rPr>
              <a:t>CERIF map</a:t>
            </a:r>
            <a:endParaRPr lang="ru-RU" sz="3375" dirty="0">
              <a:solidFill>
                <a:srgbClr val="FF0000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757769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технологии в научных информационных системах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Техника аннотирования информационных объектов (</a:t>
            </a:r>
            <a:r>
              <a:rPr lang="en-US" dirty="0" smtClean="0"/>
              <a:t>open web annotation) – </a:t>
            </a:r>
            <a:r>
              <a:rPr lang="ru-RU" dirty="0" smtClean="0"/>
              <a:t>пользователи могут выделять смысловые фрагменты в абстрактах (</a:t>
            </a:r>
            <a:r>
              <a:rPr lang="en-US" dirty="0" smtClean="0"/>
              <a:t>html)</a:t>
            </a:r>
            <a:r>
              <a:rPr lang="ru-RU" dirty="0" smtClean="0"/>
              <a:t> и полных текстах</a:t>
            </a:r>
            <a:r>
              <a:rPr lang="en-US" dirty="0" smtClean="0"/>
              <a:t> (PDF)</a:t>
            </a:r>
            <a:r>
              <a:rPr lang="ru-RU" dirty="0" smtClean="0"/>
              <a:t>, добавлять к ним комментарии и коды классификатора, сохранять в системе как публичные информационные объекты</a:t>
            </a:r>
          </a:p>
          <a:p>
            <a:r>
              <a:rPr lang="ru-RU" dirty="0" smtClean="0"/>
              <a:t>Техника семантических связей (</a:t>
            </a:r>
            <a:r>
              <a:rPr lang="en-US" dirty="0" smtClean="0"/>
              <a:t>semantic linkage technique</a:t>
            </a:r>
            <a:r>
              <a:rPr lang="ru-RU" dirty="0" smtClean="0"/>
              <a:t>) – авторизованные пользователи могут устанавливать отношения (семантические связи) между любыми двумя информационными объектами</a:t>
            </a:r>
            <a:r>
              <a:rPr lang="en-US" dirty="0" smtClean="0"/>
              <a:t> </a:t>
            </a:r>
            <a:r>
              <a:rPr lang="ru-RU" dirty="0" smtClean="0"/>
              <a:t>системы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Результат – появление нового класса «Семантически обогащаемые научные информационные системы»</a:t>
            </a:r>
          </a:p>
        </p:txBody>
      </p:sp>
    </p:spTree>
    <p:extLst>
      <p:ext uri="{BB962C8B-B14F-4D97-AF65-F5344CB8AC3E}">
        <p14:creationId xmlns:p14="http://schemas.microsoft.com/office/powerpoint/2010/main" val="43341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сервисы в научных информационных системах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Сервис научных </a:t>
            </a:r>
            <a:r>
              <a:rPr lang="ru-RU" dirty="0" smtClean="0"/>
              <a:t>коммуникаций </a:t>
            </a:r>
            <a:r>
              <a:rPr lang="ru-RU" dirty="0"/>
              <a:t>«автор» – «пользователь» результата исследований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Результат </a:t>
            </a:r>
            <a:r>
              <a:rPr lang="ru-RU" dirty="0" smtClean="0">
                <a:solidFill>
                  <a:srgbClr val="FF0000"/>
                </a:solidFill>
              </a:rPr>
              <a:t>– превращение научных информационных систем в средство глобальных научных коммуникаций 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с перспективной вытеснения из этого процесса научных издательств и журналов</a:t>
            </a:r>
          </a:p>
          <a:p>
            <a:endParaRPr lang="en-US" dirty="0" smtClean="0"/>
          </a:p>
          <a:p>
            <a:r>
              <a:rPr lang="ru-RU" dirty="0" smtClean="0"/>
              <a:t>Автоматический сбор статистики об изменениях в научном информационном пространстве и активности пользователей</a:t>
            </a:r>
            <a:endParaRPr lang="en-US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Результат – появление профессиональной сигнальной системы, а </a:t>
            </a:r>
            <a:r>
              <a:rPr lang="ru-RU" dirty="0">
                <a:solidFill>
                  <a:srgbClr val="FF0000"/>
                </a:solidFill>
              </a:rPr>
              <a:t>также </a:t>
            </a:r>
            <a:r>
              <a:rPr lang="ru-RU" dirty="0" smtClean="0">
                <a:solidFill>
                  <a:srgbClr val="FF0000"/>
                </a:solidFill>
              </a:rPr>
              <a:t>публичных </a:t>
            </a:r>
            <a:r>
              <a:rPr lang="ru-RU" dirty="0">
                <a:solidFill>
                  <a:srgbClr val="FF0000"/>
                </a:solidFill>
              </a:rPr>
              <a:t>статистических портретов авторов и исследовательских организаций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1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Новые примеры использования научных информационных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Фрагментация научных произведений в целях улучшения научного </a:t>
            </a:r>
            <a:r>
              <a:rPr lang="ru-RU" dirty="0"/>
              <a:t>оборота результатов </a:t>
            </a:r>
            <a:r>
              <a:rPr lang="ru-RU" dirty="0" smtClean="0"/>
              <a:t>исследования (РИ) </a:t>
            </a:r>
            <a:r>
              <a:rPr lang="ru-RU" dirty="0"/>
              <a:t>и </a:t>
            </a:r>
            <a:r>
              <a:rPr lang="ru-RU" dirty="0" smtClean="0"/>
              <a:t>их использования</a:t>
            </a:r>
          </a:p>
          <a:p>
            <a:r>
              <a:rPr lang="ru-RU" dirty="0" smtClean="0"/>
              <a:t>Появление нового вида интеллектуального продукта:  научные отношения между РИ</a:t>
            </a:r>
          </a:p>
          <a:p>
            <a:r>
              <a:rPr lang="ru-RU" dirty="0" smtClean="0"/>
              <a:t>Появление сетевых видов научных произведений</a:t>
            </a:r>
          </a:p>
          <a:p>
            <a:r>
              <a:rPr lang="ru-RU" dirty="0" smtClean="0"/>
              <a:t>Визуализация причин и характера использования РИ</a:t>
            </a:r>
          </a:p>
          <a:p>
            <a:r>
              <a:rPr lang="ru-RU" dirty="0" smtClean="0"/>
              <a:t>Ученые получили новые возможности определять «соседей» в системе общественного разделения труда в целях установления прямой научной кооперации </a:t>
            </a:r>
          </a:p>
          <a:p>
            <a:r>
              <a:rPr lang="ru-RU" dirty="0" smtClean="0"/>
              <a:t>Повышение уровня прозрачности научной деятельности и ответственности ученых за свои действия.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69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901" y="365760"/>
            <a:ext cx="7787473" cy="6290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Модернизация научного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002" y="3031381"/>
            <a:ext cx="4266882" cy="329908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Новый механизм научной кооперации между авторами и пользователями РИ</a:t>
            </a:r>
          </a:p>
          <a:p>
            <a:pPr lvl="1"/>
            <a:r>
              <a:rPr lang="ru-RU" dirty="0" smtClean="0"/>
              <a:t>Ученые «публикуют» артефакты, а не статьи </a:t>
            </a:r>
          </a:p>
          <a:p>
            <a:pPr lvl="1"/>
            <a:r>
              <a:rPr lang="ru-RU" dirty="0" smtClean="0"/>
              <a:t>Ученые получают оперативные сигналы об использовании их РИ</a:t>
            </a:r>
          </a:p>
          <a:p>
            <a:pPr lvl="1"/>
            <a:r>
              <a:rPr lang="ru-RU" dirty="0" smtClean="0"/>
              <a:t>Ученые предоставляют или получают поддержку по использованию РИ</a:t>
            </a:r>
          </a:p>
          <a:p>
            <a:pPr lvl="1"/>
            <a:r>
              <a:rPr lang="ru-RU" dirty="0" smtClean="0"/>
              <a:t>Статьи могут появляться после  коммуникаций и согласований между авторами и пользователями РИ</a:t>
            </a:r>
          </a:p>
          <a:p>
            <a:r>
              <a:rPr lang="ru-RU" dirty="0" smtClean="0"/>
              <a:t>Новая профессиональная «сигнальная» система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12373348"/>
              </p:ext>
            </p:extLst>
          </p:nvPr>
        </p:nvGraphicFramePr>
        <p:xfrm>
          <a:off x="722012" y="3302677"/>
          <a:ext cx="3049780" cy="248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97" y="1226711"/>
            <a:ext cx="5940425" cy="1804670"/>
          </a:xfrm>
          <a:prstGeom prst="rect">
            <a:avLst/>
          </a:prstGeom>
        </p:spPr>
      </p:pic>
      <p:sp>
        <p:nvSpPr>
          <p:cNvPr id="6" name="Правая фигурная скобка 5"/>
          <p:cNvSpPr/>
          <p:nvPr/>
        </p:nvSpPr>
        <p:spPr>
          <a:xfrm rot="16200000">
            <a:off x="2088585" y="2101774"/>
            <a:ext cx="406960" cy="1994846"/>
          </a:xfrm>
          <a:prstGeom prst="rightBrace">
            <a:avLst>
              <a:gd name="adj1" fmla="val 8333"/>
              <a:gd name="adj2" fmla="val 4899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02118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462</TotalTime>
  <Words>510</Words>
  <Application>Microsoft Office PowerPoint</Application>
  <PresentationFormat>Экран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Вид</vt:lpstr>
      <vt:lpstr>Научные информационные системы и модернизация научного процесса </vt:lpstr>
      <vt:lpstr>Презентация PowerPoint</vt:lpstr>
      <vt:lpstr>Научные информационные системы</vt:lpstr>
      <vt:lpstr>CRIS objects and semantic linkages (the initial slide from Keith Jeffery)</vt:lpstr>
      <vt:lpstr>Презентация PowerPoint</vt:lpstr>
      <vt:lpstr>Новые технологии в научных информационных системах</vt:lpstr>
      <vt:lpstr>Новые сервисы в научных информационных системах</vt:lpstr>
      <vt:lpstr>Новые примеры использования научных информационных систем</vt:lpstr>
      <vt:lpstr>Модернизация научного процесса</vt:lpstr>
      <vt:lpstr>Дополнительные моменты</vt:lpstr>
      <vt:lpstr>Ссылки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Научные информационные системы и модернизация научного процесса </dc:title>
  <dc:creator> </dc:creator>
  <cp:lastModifiedBy>Сергей Паринов</cp:lastModifiedBy>
  <cp:revision>35</cp:revision>
  <dcterms:created xsi:type="dcterms:W3CDTF">2015-11-13T07:20:48Z</dcterms:created>
  <dcterms:modified xsi:type="dcterms:W3CDTF">2015-11-17T06:11:59Z</dcterms:modified>
</cp:coreProperties>
</file>